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1.xml" ContentType="application/vnd.openxmlformats-officedocument.presentationml.notesSlide+xml"/>
  <Override PartName="/ppt/charts/chart7.xml" ContentType="application/vnd.openxmlformats-officedocument.drawingml.chart+xml"/>
  <Override PartName="/ppt/tags/tag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9"/>
  </p:notesMasterIdLst>
  <p:sldIdLst>
    <p:sldId id="412" r:id="rId2"/>
    <p:sldId id="427" r:id="rId3"/>
    <p:sldId id="416" r:id="rId4"/>
    <p:sldId id="429" r:id="rId5"/>
    <p:sldId id="417" r:id="rId6"/>
    <p:sldId id="430" r:id="rId7"/>
    <p:sldId id="431" r:id="rId8"/>
    <p:sldId id="413" r:id="rId9"/>
    <p:sldId id="432" r:id="rId10"/>
    <p:sldId id="433" r:id="rId11"/>
    <p:sldId id="421" r:id="rId12"/>
    <p:sldId id="434" r:id="rId13"/>
    <p:sldId id="435" r:id="rId14"/>
    <p:sldId id="436" r:id="rId15"/>
    <p:sldId id="425" r:id="rId16"/>
    <p:sldId id="437" r:id="rId17"/>
    <p:sldId id="426" r:id="rId18"/>
  </p:sldIdLst>
  <p:sldSz cx="9144000" cy="6858000" type="screen4x3"/>
  <p:notesSz cx="6794500" cy="99314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1F46"/>
    <a:srgbClr val="CE3FDD"/>
    <a:srgbClr val="008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660" autoAdjust="0"/>
  </p:normalViewPr>
  <p:slideViewPr>
    <p:cSldViewPr>
      <p:cViewPr>
        <p:scale>
          <a:sx n="100" d="100"/>
          <a:sy n="100" d="100"/>
        </p:scale>
        <p:origin x="-300"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4"/>
    </p:cViewPr>
  </p:sorterViewPr>
  <p:notesViewPr>
    <p:cSldViewPr>
      <p:cViewPr varScale="1">
        <p:scale>
          <a:sx n="80" d="100"/>
          <a:sy n="80" d="100"/>
        </p:scale>
        <p:origin x="-2076"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9.3893694902486988E-2"/>
          <c:y val="9.6860265346672539E-2"/>
          <c:w val="0.719260266233537"/>
          <c:h val="0.75171421507094238"/>
        </c:manualLayout>
      </c:layout>
      <c:barChart>
        <c:barDir val="col"/>
        <c:grouping val="clustered"/>
        <c:varyColors val="0"/>
        <c:ser>
          <c:idx val="0"/>
          <c:order val="0"/>
          <c:tx>
            <c:strRef>
              <c:f>Sheet1!$A$2</c:f>
              <c:strCache>
                <c:ptCount val="1"/>
                <c:pt idx="0">
                  <c:v>Democracy is preferable to dictatorship under any circumstances</c:v>
                </c:pt>
              </c:strCache>
            </c:strRef>
          </c:tx>
          <c:spPr>
            <a:solidFill>
              <a:schemeClr val="accent1">
                <a:lumMod val="75000"/>
              </a:schemeClr>
            </a:solidFill>
            <a:effectLst>
              <a:outerShdw blurRad="40005" dist="22860" dir="5400000" algn="ctr" rotWithShape="0">
                <a:schemeClr val="tx1">
                  <a:alpha val="35000"/>
                </a:schemeClr>
              </a:outerShdw>
            </a:effectLst>
          </c:spPr>
          <c:invertIfNegative val="0"/>
          <c:dLbls>
            <c:showLegendKey val="0"/>
            <c:showVal val="1"/>
            <c:showCatName val="0"/>
            <c:showSerName val="0"/>
            <c:showPercent val="0"/>
            <c:showBubbleSize val="0"/>
            <c:showLeaderLines val="0"/>
          </c:dLbls>
          <c:cat>
            <c:strRef>
              <c:f>Sheet1!$B$1:$E$1</c:f>
              <c:strCache>
                <c:ptCount val="4"/>
                <c:pt idx="0">
                  <c:v>1999</c:v>
                </c:pt>
                <c:pt idx="1">
                  <c:v>2004</c:v>
                </c:pt>
                <c:pt idx="2">
                  <c:v>2007</c:v>
                </c:pt>
                <c:pt idx="3">
                  <c:v>2014</c:v>
                </c:pt>
              </c:strCache>
            </c:strRef>
          </c:cat>
          <c:val>
            <c:numRef>
              <c:f>Sheet1!$B$2:$E$2</c:f>
              <c:numCache>
                <c:formatCode>0%</c:formatCode>
                <c:ptCount val="4"/>
                <c:pt idx="0">
                  <c:v>0.44</c:v>
                </c:pt>
                <c:pt idx="1">
                  <c:v>0.5</c:v>
                </c:pt>
                <c:pt idx="2">
                  <c:v>0.56000000000000005</c:v>
                </c:pt>
                <c:pt idx="3">
                  <c:v>0.69</c:v>
                </c:pt>
              </c:numCache>
            </c:numRef>
          </c:val>
        </c:ser>
        <c:ser>
          <c:idx val="1"/>
          <c:order val="1"/>
          <c:tx>
            <c:strRef>
              <c:f>Sheet1!$A$3</c:f>
              <c:strCache>
                <c:ptCount val="1"/>
                <c:pt idx="0">
                  <c:v>In some cases, dictatorship may be preferable to democracy</c:v>
                </c:pt>
              </c:strCache>
            </c:strRef>
          </c:tx>
          <c:spPr>
            <a:solidFill>
              <a:schemeClr val="accent1"/>
            </a:solidFill>
            <a:effectLst>
              <a:outerShdw blurRad="40005" dist="22860" dir="5400000" algn="ctr" rotWithShape="0">
                <a:schemeClr val="tx1">
                  <a:alpha val="35000"/>
                </a:schemeClr>
              </a:outerShdw>
            </a:effectLst>
          </c:spPr>
          <c:invertIfNegative val="0"/>
          <c:dLbls>
            <c:showLegendKey val="0"/>
            <c:showVal val="1"/>
            <c:showCatName val="0"/>
            <c:showSerName val="0"/>
            <c:showPercent val="0"/>
            <c:showBubbleSize val="0"/>
            <c:showLeaderLines val="0"/>
          </c:dLbls>
          <c:cat>
            <c:strRef>
              <c:f>Sheet1!$B$1:$E$1</c:f>
              <c:strCache>
                <c:ptCount val="4"/>
                <c:pt idx="0">
                  <c:v>1999</c:v>
                </c:pt>
                <c:pt idx="1">
                  <c:v>2004</c:v>
                </c:pt>
                <c:pt idx="2">
                  <c:v>2007</c:v>
                </c:pt>
                <c:pt idx="3">
                  <c:v>2014</c:v>
                </c:pt>
              </c:strCache>
            </c:strRef>
          </c:cat>
          <c:val>
            <c:numRef>
              <c:f>Sheet1!$B$3:$E$3</c:f>
              <c:numCache>
                <c:formatCode>0%</c:formatCode>
                <c:ptCount val="4"/>
                <c:pt idx="0">
                  <c:v>0.34</c:v>
                </c:pt>
                <c:pt idx="1">
                  <c:v>0.28000000000000003</c:v>
                </c:pt>
                <c:pt idx="2">
                  <c:v>0.26</c:v>
                </c:pt>
                <c:pt idx="3">
                  <c:v>0.2</c:v>
                </c:pt>
              </c:numCache>
            </c:numRef>
          </c:val>
        </c:ser>
        <c:ser>
          <c:idx val="2"/>
          <c:order val="2"/>
          <c:tx>
            <c:strRef>
              <c:f>Sheet1!$A$4</c:f>
              <c:strCache>
                <c:ptCount val="1"/>
                <c:pt idx="0">
                  <c:v>For people like me it makes no difference whether  we live in a dictatorship or in a democracy</c:v>
                </c:pt>
              </c:strCache>
            </c:strRef>
          </c:tx>
          <c:spPr>
            <a:solidFill>
              <a:schemeClr val="accent2"/>
            </a:solidFill>
            <a:effectLst>
              <a:outerShdw blurRad="40005" dist="22860" dir="5400000" algn="ctr" rotWithShape="0">
                <a:schemeClr val="tx1">
                  <a:alpha val="35000"/>
                </a:schemeClr>
              </a:outerShdw>
            </a:effectLst>
          </c:spPr>
          <c:invertIfNegative val="0"/>
          <c:dLbls>
            <c:showLegendKey val="0"/>
            <c:showVal val="1"/>
            <c:showCatName val="0"/>
            <c:showSerName val="0"/>
            <c:showPercent val="0"/>
            <c:showBubbleSize val="0"/>
            <c:showLeaderLines val="0"/>
          </c:dLbls>
          <c:cat>
            <c:strRef>
              <c:f>Sheet1!$B$1:$E$1</c:f>
              <c:strCache>
                <c:ptCount val="4"/>
                <c:pt idx="0">
                  <c:v>1999</c:v>
                </c:pt>
                <c:pt idx="1">
                  <c:v>2004</c:v>
                </c:pt>
                <c:pt idx="2">
                  <c:v>2007</c:v>
                </c:pt>
                <c:pt idx="3">
                  <c:v>2014</c:v>
                </c:pt>
              </c:strCache>
            </c:strRef>
          </c:cat>
          <c:val>
            <c:numRef>
              <c:f>Sheet1!$B$4:$E$4</c:f>
              <c:numCache>
                <c:formatCode>0%</c:formatCode>
                <c:ptCount val="4"/>
                <c:pt idx="0">
                  <c:v>0.21</c:v>
                </c:pt>
                <c:pt idx="1">
                  <c:v>0.22</c:v>
                </c:pt>
                <c:pt idx="2">
                  <c:v>0.21</c:v>
                </c:pt>
                <c:pt idx="3">
                  <c:v>0.11</c:v>
                </c:pt>
              </c:numCache>
            </c:numRef>
          </c:val>
        </c:ser>
        <c:dLbls>
          <c:showLegendKey val="0"/>
          <c:showVal val="0"/>
          <c:showCatName val="0"/>
          <c:showSerName val="0"/>
          <c:showPercent val="0"/>
          <c:showBubbleSize val="0"/>
        </c:dLbls>
        <c:gapWidth val="150"/>
        <c:axId val="78015488"/>
        <c:axId val="101370880"/>
      </c:barChart>
      <c:catAx>
        <c:axId val="78015488"/>
        <c:scaling>
          <c:orientation val="minMax"/>
        </c:scaling>
        <c:delete val="0"/>
        <c:axPos val="b"/>
        <c:numFmt formatCode="s\t\a\nd\a\rd" sourceLinked="1"/>
        <c:majorTickMark val="none"/>
        <c:minorTickMark val="none"/>
        <c:tickLblPos val="nextTo"/>
        <c:spPr>
          <a:ln w="9525">
            <a:solidFill>
              <a:schemeClr val="bg1">
                <a:lumMod val="65000"/>
              </a:schemeClr>
            </a:solidFill>
          </a:ln>
        </c:spPr>
        <c:crossAx val="101370880"/>
        <c:crosses val="autoZero"/>
        <c:auto val="1"/>
        <c:lblAlgn val="ctr"/>
        <c:lblOffset val="100"/>
        <c:noMultiLvlLbl val="0"/>
      </c:catAx>
      <c:valAx>
        <c:axId val="101370880"/>
        <c:scaling>
          <c:orientation val="minMax"/>
          <c:max val="1"/>
          <c:min val="0"/>
        </c:scaling>
        <c:delete val="0"/>
        <c:axPos val="l"/>
        <c:numFmt formatCode="0%" sourceLinked="1"/>
        <c:majorTickMark val="none"/>
        <c:minorTickMark val="none"/>
        <c:tickLblPos val="nextTo"/>
        <c:spPr>
          <a:ln w="9525">
            <a:solidFill>
              <a:schemeClr val="bg1">
                <a:lumMod val="65000"/>
              </a:schemeClr>
            </a:solidFill>
          </a:ln>
        </c:spPr>
        <c:crossAx val="78015488"/>
        <c:crosses val="autoZero"/>
        <c:crossBetween val="between"/>
        <c:majorUnit val="0.2"/>
      </c:valAx>
    </c:plotArea>
    <c:legend>
      <c:legendPos val="tr"/>
      <c:layout>
        <c:manualLayout>
          <c:xMode val="edge"/>
          <c:yMode val="edge"/>
          <c:x val="0.79507632734249023"/>
          <c:y val="0.16493970862337859"/>
          <c:w val="0.20341442745665761"/>
          <c:h val="0.62960249534025636"/>
        </c:manualLayout>
      </c:layout>
      <c:overlay val="0"/>
      <c:spPr>
        <a:solidFill>
          <a:schemeClr val="bg1"/>
        </a:solidFill>
      </c:spPr>
    </c:legend>
    <c:plotVisOnly val="1"/>
    <c:dispBlanksAs val="gap"/>
    <c:showDLblsOverMax val="0"/>
  </c:chart>
  <c:txPr>
    <a:bodyPr/>
    <a:lstStyle/>
    <a:p>
      <a:pPr>
        <a:defRPr sz="1200"/>
      </a:pPr>
      <a:endParaRPr lang="hu-H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9.3893694902486988E-2"/>
          <c:y val="0.1034813987653446"/>
          <c:w val="0.77005873144780679"/>
          <c:h val="0.70592035074479653"/>
        </c:manualLayout>
      </c:layout>
      <c:barChart>
        <c:barDir val="col"/>
        <c:grouping val="stacked"/>
        <c:varyColors val="0"/>
        <c:ser>
          <c:idx val="0"/>
          <c:order val="0"/>
          <c:tx>
            <c:strRef>
              <c:f>Sheet1!$A$2</c:f>
              <c:strCache>
                <c:ptCount val="1"/>
                <c:pt idx="0">
                  <c:v>Confident Democrats</c:v>
                </c:pt>
              </c:strCache>
            </c:strRef>
          </c:tx>
          <c:spPr>
            <a:solidFill>
              <a:schemeClr val="accent1">
                <a:lumMod val="75000"/>
              </a:schemeClr>
            </a:solidFill>
            <a:ln>
              <a:noFill/>
            </a:ln>
            <a:effectLst>
              <a:outerShdw blurRad="40005" dist="22860" dir="5400000" algn="ctr" rotWithShape="0">
                <a:srgbClr val="000000">
                  <a:alpha val="35000"/>
                </a:srgbClr>
              </a:outerShdw>
            </a:effectLst>
          </c:spPr>
          <c:invertIfNegative val="0"/>
          <c:dLbls>
            <c:txPr>
              <a:bodyPr/>
              <a:lstStyle/>
              <a:p>
                <a:pPr>
                  <a:defRPr>
                    <a:solidFill>
                      <a:schemeClr val="bg1"/>
                    </a:solidFill>
                  </a:defRPr>
                </a:pPr>
                <a:endParaRPr lang="hu-HU"/>
              </a:p>
            </c:txPr>
            <c:showLegendKey val="0"/>
            <c:showVal val="1"/>
            <c:showCatName val="0"/>
            <c:showSerName val="0"/>
            <c:showPercent val="0"/>
            <c:showBubbleSize val="0"/>
            <c:showLeaderLines val="0"/>
          </c:dLbls>
          <c:cat>
            <c:strRef>
              <c:f>Sheet1!$B$1:$I$1</c:f>
              <c:strCache>
                <c:ptCount val="8"/>
                <c:pt idx="0">
                  <c:v>Hungary 2011</c:v>
                </c:pt>
                <c:pt idx="1">
                  <c:v>Hungary 1999</c:v>
                </c:pt>
                <c:pt idx="2">
                  <c:v>Poland 2011</c:v>
                </c:pt>
                <c:pt idx="3">
                  <c:v>Poland 1999</c:v>
                </c:pt>
                <c:pt idx="4">
                  <c:v>Slovakia 2011</c:v>
                </c:pt>
                <c:pt idx="5">
                  <c:v>Slovakia 1999</c:v>
                </c:pt>
                <c:pt idx="6">
                  <c:v>Ukraine 2014</c:v>
                </c:pt>
                <c:pt idx="7">
                  <c:v>Ukraine 1999</c:v>
                </c:pt>
              </c:strCache>
            </c:strRef>
          </c:cat>
          <c:val>
            <c:numRef>
              <c:f>Sheet1!$B$2:$I$2</c:f>
              <c:numCache>
                <c:formatCode>General</c:formatCode>
                <c:ptCount val="8"/>
                <c:pt idx="0">
                  <c:v>66</c:v>
                </c:pt>
                <c:pt idx="1">
                  <c:v>47</c:v>
                </c:pt>
                <c:pt idx="2">
                  <c:v>59</c:v>
                </c:pt>
                <c:pt idx="3">
                  <c:v>48</c:v>
                </c:pt>
                <c:pt idx="4">
                  <c:v>56</c:v>
                </c:pt>
                <c:pt idx="5">
                  <c:v>46</c:v>
                </c:pt>
                <c:pt idx="6">
                  <c:v>47</c:v>
                </c:pt>
                <c:pt idx="7">
                  <c:v>32</c:v>
                </c:pt>
              </c:numCache>
            </c:numRef>
          </c:val>
        </c:ser>
        <c:ser>
          <c:idx val="1"/>
          <c:order val="1"/>
          <c:tx>
            <c:strRef>
              <c:f>Sheet1!$A$3</c:f>
              <c:strCache>
                <c:ptCount val="1"/>
                <c:pt idx="0">
                  <c:v>Worried Democrats</c:v>
                </c:pt>
              </c:strCache>
            </c:strRef>
          </c:tx>
          <c:spPr>
            <a:solidFill>
              <a:schemeClr val="accent1"/>
            </a:solidFill>
            <a:ln>
              <a:noFill/>
            </a:ln>
            <a:effectLst>
              <a:outerShdw blurRad="40005" dist="22860" dir="5400000" algn="ctr" rotWithShape="0">
                <a:srgbClr val="000000">
                  <a:alpha val="35000"/>
                </a:srgbClr>
              </a:outerShdw>
            </a:effectLst>
          </c:spPr>
          <c:invertIfNegative val="0"/>
          <c:dLbls>
            <c:txPr>
              <a:bodyPr/>
              <a:lstStyle/>
              <a:p>
                <a:pPr>
                  <a:defRPr>
                    <a:solidFill>
                      <a:schemeClr val="bg1"/>
                    </a:solidFill>
                  </a:defRPr>
                </a:pPr>
                <a:endParaRPr lang="hu-HU"/>
              </a:p>
            </c:txPr>
            <c:showLegendKey val="0"/>
            <c:showVal val="1"/>
            <c:showCatName val="0"/>
            <c:showSerName val="0"/>
            <c:showPercent val="0"/>
            <c:showBubbleSize val="0"/>
            <c:showLeaderLines val="0"/>
          </c:dLbls>
          <c:cat>
            <c:strRef>
              <c:f>Sheet1!$B$1:$I$1</c:f>
              <c:strCache>
                <c:ptCount val="8"/>
                <c:pt idx="0">
                  <c:v>Hungary 2011</c:v>
                </c:pt>
                <c:pt idx="1">
                  <c:v>Hungary 1999</c:v>
                </c:pt>
                <c:pt idx="2">
                  <c:v>Poland 2011</c:v>
                </c:pt>
                <c:pt idx="3">
                  <c:v>Poland 1999</c:v>
                </c:pt>
                <c:pt idx="4">
                  <c:v>Slovakia 2011</c:v>
                </c:pt>
                <c:pt idx="5">
                  <c:v>Slovakia 1999</c:v>
                </c:pt>
                <c:pt idx="6">
                  <c:v>Ukraine 2014</c:v>
                </c:pt>
                <c:pt idx="7">
                  <c:v>Ukraine 1999</c:v>
                </c:pt>
              </c:strCache>
            </c:strRef>
          </c:cat>
          <c:val>
            <c:numRef>
              <c:f>Sheet1!$B$3:$I$3</c:f>
              <c:numCache>
                <c:formatCode>General</c:formatCode>
                <c:ptCount val="8"/>
                <c:pt idx="0">
                  <c:v>9</c:v>
                </c:pt>
                <c:pt idx="1">
                  <c:v>25</c:v>
                </c:pt>
                <c:pt idx="2">
                  <c:v>12</c:v>
                </c:pt>
                <c:pt idx="3">
                  <c:v>14</c:v>
                </c:pt>
                <c:pt idx="4">
                  <c:v>8</c:v>
                </c:pt>
                <c:pt idx="5">
                  <c:v>18</c:v>
                </c:pt>
                <c:pt idx="6">
                  <c:v>23</c:v>
                </c:pt>
                <c:pt idx="7">
                  <c:v>12</c:v>
                </c:pt>
              </c:numCache>
            </c:numRef>
          </c:val>
        </c:ser>
        <c:ser>
          <c:idx val="2"/>
          <c:order val="2"/>
          <c:tx>
            <c:strRef>
              <c:f>Sheet1!$A$4</c:f>
              <c:strCache>
                <c:ptCount val="1"/>
                <c:pt idx="0">
                  <c:v>Alienated</c:v>
                </c:pt>
              </c:strCache>
            </c:strRef>
          </c:tx>
          <c:spPr>
            <a:solidFill>
              <a:schemeClr val="accent2"/>
            </a:solidFill>
            <a:ln>
              <a:noFill/>
            </a:ln>
            <a:effectLst>
              <a:outerShdw blurRad="40005" dist="22860" dir="5400000" algn="ctr" rotWithShape="0">
                <a:srgbClr val="000000">
                  <a:alpha val="35000"/>
                </a:srgbClr>
              </a:outerShdw>
            </a:effectLst>
          </c:spPr>
          <c:invertIfNegative val="0"/>
          <c:dLbls>
            <c:txPr>
              <a:bodyPr/>
              <a:lstStyle/>
              <a:p>
                <a:pPr>
                  <a:defRPr>
                    <a:solidFill>
                      <a:schemeClr val="bg1"/>
                    </a:solidFill>
                  </a:defRPr>
                </a:pPr>
                <a:endParaRPr lang="hu-HU"/>
              </a:p>
            </c:txPr>
            <c:showLegendKey val="0"/>
            <c:showVal val="1"/>
            <c:showCatName val="0"/>
            <c:showSerName val="0"/>
            <c:showPercent val="0"/>
            <c:showBubbleSize val="0"/>
            <c:showLeaderLines val="0"/>
          </c:dLbls>
          <c:cat>
            <c:strRef>
              <c:f>Sheet1!$B$1:$I$1</c:f>
              <c:strCache>
                <c:ptCount val="8"/>
                <c:pt idx="0">
                  <c:v>Hungary 2011</c:v>
                </c:pt>
                <c:pt idx="1">
                  <c:v>Hungary 1999</c:v>
                </c:pt>
                <c:pt idx="2">
                  <c:v>Poland 2011</c:v>
                </c:pt>
                <c:pt idx="3">
                  <c:v>Poland 1999</c:v>
                </c:pt>
                <c:pt idx="4">
                  <c:v>Slovakia 2011</c:v>
                </c:pt>
                <c:pt idx="5">
                  <c:v>Slovakia 1999</c:v>
                </c:pt>
                <c:pt idx="6">
                  <c:v>Ukraine 2014</c:v>
                </c:pt>
                <c:pt idx="7">
                  <c:v>Ukraine 1999</c:v>
                </c:pt>
              </c:strCache>
            </c:strRef>
          </c:cat>
          <c:val>
            <c:numRef>
              <c:f>Sheet1!$B$4:$I$4</c:f>
              <c:numCache>
                <c:formatCode>General</c:formatCode>
                <c:ptCount val="8"/>
                <c:pt idx="0">
                  <c:v>13</c:v>
                </c:pt>
                <c:pt idx="1">
                  <c:v>16</c:v>
                </c:pt>
                <c:pt idx="2">
                  <c:v>11</c:v>
                </c:pt>
                <c:pt idx="3">
                  <c:v>27</c:v>
                </c:pt>
                <c:pt idx="4">
                  <c:v>14</c:v>
                </c:pt>
                <c:pt idx="5">
                  <c:v>21</c:v>
                </c:pt>
                <c:pt idx="6">
                  <c:v>9</c:v>
                </c:pt>
                <c:pt idx="7">
                  <c:v>21</c:v>
                </c:pt>
              </c:numCache>
            </c:numRef>
          </c:val>
        </c:ser>
        <c:ser>
          <c:idx val="3"/>
          <c:order val="3"/>
          <c:tx>
            <c:strRef>
              <c:f>Sheet1!$A$5</c:f>
              <c:strCache>
                <c:ptCount val="1"/>
                <c:pt idx="0">
                  <c:v>Authoritarians</c:v>
                </c:pt>
              </c:strCache>
            </c:strRef>
          </c:tx>
          <c:spPr>
            <a:solidFill>
              <a:schemeClr val="accent3"/>
            </a:solidFill>
            <a:ln>
              <a:noFill/>
            </a:ln>
            <a:effectLst>
              <a:outerShdw blurRad="40005" dist="22860" dir="5400000" algn="ctr" rotWithShape="0">
                <a:srgbClr val="000000">
                  <a:alpha val="35000"/>
                </a:srgbClr>
              </a:outerShdw>
            </a:effectLst>
          </c:spPr>
          <c:invertIfNegative val="0"/>
          <c:dLbls>
            <c:txPr>
              <a:bodyPr/>
              <a:lstStyle/>
              <a:p>
                <a:pPr>
                  <a:defRPr>
                    <a:solidFill>
                      <a:schemeClr val="bg1"/>
                    </a:solidFill>
                  </a:defRPr>
                </a:pPr>
                <a:endParaRPr lang="hu-HU"/>
              </a:p>
            </c:txPr>
            <c:showLegendKey val="0"/>
            <c:showVal val="1"/>
            <c:showCatName val="0"/>
            <c:showSerName val="0"/>
            <c:showPercent val="0"/>
            <c:showBubbleSize val="0"/>
            <c:showLeaderLines val="0"/>
          </c:dLbls>
          <c:cat>
            <c:strRef>
              <c:f>Sheet1!$B$1:$I$1</c:f>
              <c:strCache>
                <c:ptCount val="8"/>
                <c:pt idx="0">
                  <c:v>Hungary 2011</c:v>
                </c:pt>
                <c:pt idx="1">
                  <c:v>Hungary 1999</c:v>
                </c:pt>
                <c:pt idx="2">
                  <c:v>Poland 2011</c:v>
                </c:pt>
                <c:pt idx="3">
                  <c:v>Poland 1999</c:v>
                </c:pt>
                <c:pt idx="4">
                  <c:v>Slovakia 2011</c:v>
                </c:pt>
                <c:pt idx="5">
                  <c:v>Slovakia 1999</c:v>
                </c:pt>
                <c:pt idx="6">
                  <c:v>Ukraine 2014</c:v>
                </c:pt>
                <c:pt idx="7">
                  <c:v>Ukraine 1999</c:v>
                </c:pt>
              </c:strCache>
            </c:strRef>
          </c:cat>
          <c:val>
            <c:numRef>
              <c:f>Sheet1!$B$5:$I$5</c:f>
              <c:numCache>
                <c:formatCode>General</c:formatCode>
                <c:ptCount val="8"/>
                <c:pt idx="0">
                  <c:v>12</c:v>
                </c:pt>
                <c:pt idx="1">
                  <c:v>13</c:v>
                </c:pt>
                <c:pt idx="2">
                  <c:v>18</c:v>
                </c:pt>
                <c:pt idx="3">
                  <c:v>10</c:v>
                </c:pt>
                <c:pt idx="4">
                  <c:v>22</c:v>
                </c:pt>
                <c:pt idx="5">
                  <c:v>15</c:v>
                </c:pt>
                <c:pt idx="6">
                  <c:v>22</c:v>
                </c:pt>
                <c:pt idx="7">
                  <c:v>34</c:v>
                </c:pt>
              </c:numCache>
            </c:numRef>
          </c:val>
        </c:ser>
        <c:dLbls>
          <c:showLegendKey val="0"/>
          <c:showVal val="0"/>
          <c:showCatName val="0"/>
          <c:showSerName val="0"/>
          <c:showPercent val="0"/>
          <c:showBubbleSize val="0"/>
        </c:dLbls>
        <c:gapWidth val="50"/>
        <c:overlap val="100"/>
        <c:axId val="104158720"/>
        <c:axId val="104160256"/>
      </c:barChart>
      <c:catAx>
        <c:axId val="104158720"/>
        <c:scaling>
          <c:orientation val="minMax"/>
        </c:scaling>
        <c:delete val="0"/>
        <c:axPos val="b"/>
        <c:numFmt formatCode="s\t\a\nd\a\rd" sourceLinked="1"/>
        <c:majorTickMark val="none"/>
        <c:minorTickMark val="none"/>
        <c:tickLblPos val="nextTo"/>
        <c:spPr>
          <a:ln w="9525">
            <a:solidFill>
              <a:schemeClr val="bg1">
                <a:lumMod val="65000"/>
              </a:schemeClr>
            </a:solidFill>
          </a:ln>
        </c:spPr>
        <c:crossAx val="104160256"/>
        <c:crosses val="autoZero"/>
        <c:auto val="1"/>
        <c:lblAlgn val="ctr"/>
        <c:lblOffset val="100"/>
        <c:noMultiLvlLbl val="0"/>
      </c:catAx>
      <c:valAx>
        <c:axId val="104160256"/>
        <c:scaling>
          <c:orientation val="minMax"/>
          <c:max val="100"/>
          <c:min val="0"/>
        </c:scaling>
        <c:delete val="0"/>
        <c:axPos val="l"/>
        <c:majorGridlines>
          <c:spPr>
            <a:ln w="9525">
              <a:solidFill>
                <a:schemeClr val="bg1">
                  <a:lumMod val="65000"/>
                </a:schemeClr>
              </a:solidFill>
            </a:ln>
          </c:spPr>
        </c:majorGridlines>
        <c:numFmt formatCode="General" sourceLinked="1"/>
        <c:majorTickMark val="none"/>
        <c:minorTickMark val="none"/>
        <c:tickLblPos val="nextTo"/>
        <c:spPr>
          <a:ln w="9525">
            <a:solidFill>
              <a:schemeClr val="bg1">
                <a:lumMod val="65000"/>
              </a:schemeClr>
            </a:solidFill>
          </a:ln>
        </c:spPr>
        <c:crossAx val="104158720"/>
        <c:crosses val="autoZero"/>
        <c:crossBetween val="between"/>
        <c:majorUnit val="20"/>
      </c:valAx>
    </c:plotArea>
    <c:legend>
      <c:legendPos val="tr"/>
      <c:layout>
        <c:manualLayout>
          <c:xMode val="edge"/>
          <c:yMode val="edge"/>
          <c:x val="0.84825994844814789"/>
          <c:y val="0.22708908700725369"/>
          <c:w val="0.14426620999729295"/>
          <c:h val="0.5721536002310661"/>
        </c:manualLayout>
      </c:layout>
      <c:overlay val="0"/>
    </c:legend>
    <c:plotVisOnly val="1"/>
    <c:dispBlanksAs val="gap"/>
    <c:showDLblsOverMax val="0"/>
  </c:chart>
  <c:txPr>
    <a:bodyPr/>
    <a:lstStyle/>
    <a:p>
      <a:pPr>
        <a:defRPr sz="1200"/>
      </a:pPr>
      <a:endParaRPr lang="hu-H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b="1"/>
            </a:pPr>
            <a:r>
              <a:rPr lang="hu-HU" b="1" dirty="0" smtClean="0">
                <a:latin typeface="Arial" pitchFamily="34" charset="0"/>
                <a:cs typeface="Arial" pitchFamily="34" charset="0"/>
              </a:rPr>
              <a:t>Ukraine</a:t>
            </a:r>
            <a:endParaRPr lang="en-US" b="1" dirty="0">
              <a:latin typeface="Arial" pitchFamily="34" charset="0"/>
              <a:cs typeface="Arial" pitchFamily="34" charset="0"/>
            </a:endParaRPr>
          </a:p>
        </c:rich>
      </c:tx>
      <c:layout>
        <c:manualLayout>
          <c:xMode val="edge"/>
          <c:yMode val="edge"/>
          <c:x val="0.38963267689835318"/>
          <c:y val="0"/>
        </c:manualLayout>
      </c:layout>
      <c:overlay val="1"/>
    </c:title>
    <c:autoTitleDeleted val="0"/>
    <c:plotArea>
      <c:layout>
        <c:manualLayout>
          <c:layoutTarget val="inner"/>
          <c:xMode val="edge"/>
          <c:yMode val="edge"/>
          <c:x val="0.145701939630204"/>
          <c:y val="9.4102020106463458E-2"/>
          <c:w val="0.71827293033957251"/>
          <c:h val="0.68459805638165672"/>
        </c:manualLayout>
      </c:layout>
      <c:pieChart>
        <c:varyColors val="1"/>
        <c:ser>
          <c:idx val="0"/>
          <c:order val="0"/>
          <c:tx>
            <c:strRef>
              <c:f>Sheet1!$B$1</c:f>
              <c:strCache>
                <c:ptCount val="1"/>
                <c:pt idx="0">
                  <c:v>1st Qtr</c:v>
                </c:pt>
              </c:strCache>
            </c:strRef>
          </c:tx>
          <c:spPr>
            <a:solidFill>
              <a:srgbClr val="008080"/>
            </a:solidFill>
            <a:ln w="24805">
              <a:noFill/>
            </a:ln>
            <a:effectLst>
              <a:outerShdw blurRad="40005" dist="22860" dir="5400000" algn="ctr" rotWithShape="0">
                <a:schemeClr val="tx1">
                  <a:alpha val="35000"/>
                </a:schemeClr>
              </a:outerShdw>
            </a:effectLst>
          </c:spPr>
          <c:dPt>
            <c:idx val="0"/>
            <c:bubble3D val="0"/>
            <c:spPr>
              <a:solidFill>
                <a:schemeClr val="accent1">
                  <a:lumMod val="75000"/>
                </a:schemeClr>
              </a:solidFill>
              <a:ln w="24805">
                <a:noFill/>
              </a:ln>
              <a:effectLst>
                <a:outerShdw blurRad="40005" dist="22860" dir="5400000" algn="ctr" rotWithShape="0">
                  <a:schemeClr val="tx1">
                    <a:alpha val="35000"/>
                  </a:schemeClr>
                </a:outerShdw>
              </a:effectLst>
            </c:spPr>
          </c:dPt>
          <c:dPt>
            <c:idx val="1"/>
            <c:bubble3D val="0"/>
            <c:spPr>
              <a:solidFill>
                <a:schemeClr val="accent1"/>
              </a:solidFill>
              <a:ln w="24805">
                <a:noFill/>
              </a:ln>
              <a:effectLst>
                <a:outerShdw blurRad="40005" dist="22860" dir="5400000" algn="ctr" rotWithShape="0">
                  <a:schemeClr val="tx1">
                    <a:alpha val="35000"/>
                  </a:schemeClr>
                </a:outerShdw>
              </a:effectLst>
            </c:spPr>
          </c:dPt>
          <c:dPt>
            <c:idx val="2"/>
            <c:bubble3D val="0"/>
            <c:spPr>
              <a:solidFill>
                <a:schemeClr val="accent2"/>
              </a:solidFill>
              <a:ln w="24805">
                <a:noFill/>
              </a:ln>
              <a:effectLst>
                <a:outerShdw blurRad="40005" dist="22860" dir="5400000" algn="ctr" rotWithShape="0">
                  <a:schemeClr val="tx1">
                    <a:alpha val="35000"/>
                  </a:schemeClr>
                </a:outerShdw>
              </a:effectLst>
            </c:spPr>
          </c:dPt>
          <c:dPt>
            <c:idx val="3"/>
            <c:bubble3D val="0"/>
            <c:spPr>
              <a:solidFill>
                <a:schemeClr val="accent3"/>
              </a:solidFill>
              <a:ln w="24805">
                <a:noFill/>
              </a:ln>
              <a:effectLst>
                <a:outerShdw blurRad="40005" dist="22860" dir="5400000" algn="ctr" rotWithShape="0">
                  <a:schemeClr val="tx1">
                    <a:alpha val="35000"/>
                  </a:schemeClr>
                </a:outerShdw>
              </a:effectLst>
            </c:spPr>
          </c:dPt>
          <c:dPt>
            <c:idx val="4"/>
            <c:bubble3D val="0"/>
            <c:spPr>
              <a:solidFill>
                <a:schemeClr val="accent4"/>
              </a:solidFill>
              <a:ln w="24805">
                <a:noFill/>
              </a:ln>
              <a:effectLst>
                <a:outerShdw blurRad="40005" dist="22860" dir="5400000" algn="ctr" rotWithShape="0">
                  <a:schemeClr val="tx1">
                    <a:alpha val="35000"/>
                  </a:schemeClr>
                </a:outerShdw>
              </a:effectLst>
            </c:spPr>
          </c:dPt>
          <c:dLbls>
            <c:dLbl>
              <c:idx val="0"/>
              <c:numFmt formatCode="#,##0" sourceLinked="0"/>
              <c:spPr/>
              <c:txPr>
                <a:bodyPr/>
                <a:lstStyle/>
                <a:p>
                  <a:pPr>
                    <a:defRPr>
                      <a:solidFill>
                        <a:schemeClr val="bg1"/>
                      </a:solidFill>
                    </a:defRPr>
                  </a:pPr>
                  <a:endParaRPr lang="hu-HU"/>
                </a:p>
              </c:txPr>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Sheet1!$A$2:$A$6</c:f>
              <c:strCache>
                <c:ptCount val="5"/>
                <c:pt idx="0">
                  <c:v>very satisfied</c:v>
                </c:pt>
                <c:pt idx="1">
                  <c:v>rather satisfied</c:v>
                </c:pt>
                <c:pt idx="2">
                  <c:v>rather not satisfied</c:v>
                </c:pt>
                <c:pt idx="3">
                  <c:v>not at all satisfied</c:v>
                </c:pt>
                <c:pt idx="4">
                  <c:v>DK</c:v>
                </c:pt>
              </c:strCache>
            </c:strRef>
          </c:cat>
          <c:val>
            <c:numRef>
              <c:f>Sheet1!$B$2:$B$6</c:f>
              <c:numCache>
                <c:formatCode>General</c:formatCode>
                <c:ptCount val="5"/>
                <c:pt idx="0">
                  <c:v>3.4</c:v>
                </c:pt>
                <c:pt idx="1">
                  <c:v>18.600000000000001</c:v>
                </c:pt>
                <c:pt idx="2">
                  <c:v>34.6</c:v>
                </c:pt>
                <c:pt idx="3">
                  <c:v>34.200000000000003</c:v>
                </c:pt>
                <c:pt idx="4">
                  <c:v>9.1999999999999993</c:v>
                </c:pt>
              </c:numCache>
            </c:numRef>
          </c:val>
        </c:ser>
        <c:dLbls>
          <c:showLegendKey val="0"/>
          <c:showVal val="0"/>
          <c:showCatName val="1"/>
          <c:showSerName val="0"/>
          <c:showPercent val="1"/>
          <c:showBubbleSize val="0"/>
          <c:showLeaderLines val="0"/>
        </c:dLbls>
        <c:firstSliceAng val="0"/>
      </c:pieChart>
      <c:spPr>
        <a:noFill/>
        <a:ln w="24805">
          <a:noFill/>
        </a:ln>
      </c:spPr>
    </c:plotArea>
    <c:legend>
      <c:legendPos val="b"/>
      <c:layout>
        <c:manualLayout>
          <c:xMode val="edge"/>
          <c:yMode val="edge"/>
          <c:x val="0"/>
          <c:y val="0.79058979798935369"/>
          <c:w val="0.96024982141439785"/>
          <c:h val="0.20941020201064633"/>
        </c:manualLayout>
      </c:layout>
      <c:overlay val="0"/>
    </c:legend>
    <c:plotVisOnly val="1"/>
    <c:dispBlanksAs val="zero"/>
    <c:showDLblsOverMax val="0"/>
  </c:chart>
  <c:spPr>
    <a:noFill/>
    <a:ln>
      <a:noFill/>
    </a:ln>
  </c:spPr>
  <c:txPr>
    <a:bodyPr/>
    <a:lstStyle/>
    <a:p>
      <a:pPr>
        <a:defRPr sz="1200" b="0" i="0" u="none" strike="noStrike" baseline="0">
          <a:solidFill>
            <a:schemeClr val="tx1"/>
          </a:solidFill>
          <a:latin typeface="+mn-lt"/>
          <a:ea typeface="Arial"/>
          <a:cs typeface="Arial"/>
        </a:defRPr>
      </a:pPr>
      <a:endParaRPr lang="hu-H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b="1"/>
            </a:pPr>
            <a:r>
              <a:rPr lang="hu-HU" b="1" dirty="0" smtClean="0">
                <a:latin typeface="Arial" pitchFamily="34" charset="0"/>
                <a:cs typeface="Arial" pitchFamily="34" charset="0"/>
              </a:rPr>
              <a:t>Hungary (2011)</a:t>
            </a:r>
            <a:endParaRPr lang="en-US" b="1" dirty="0">
              <a:latin typeface="Arial" pitchFamily="34" charset="0"/>
              <a:cs typeface="Arial" pitchFamily="34" charset="0"/>
            </a:endParaRPr>
          </a:p>
        </c:rich>
      </c:tx>
      <c:layout>
        <c:manualLayout>
          <c:xMode val="edge"/>
          <c:yMode val="edge"/>
          <c:x val="0.26917221712964001"/>
          <c:y val="0"/>
        </c:manualLayout>
      </c:layout>
      <c:overlay val="1"/>
    </c:title>
    <c:autoTitleDeleted val="0"/>
    <c:plotArea>
      <c:layout>
        <c:manualLayout>
          <c:layoutTarget val="inner"/>
          <c:xMode val="edge"/>
          <c:yMode val="edge"/>
          <c:x val="0.145701939630204"/>
          <c:y val="9.4102020106463458E-2"/>
          <c:w val="0.71827293033957251"/>
          <c:h val="0.68459805638165672"/>
        </c:manualLayout>
      </c:layout>
      <c:pieChart>
        <c:varyColors val="1"/>
        <c:ser>
          <c:idx val="0"/>
          <c:order val="0"/>
          <c:tx>
            <c:strRef>
              <c:f>Sheet1!$B$1</c:f>
              <c:strCache>
                <c:ptCount val="1"/>
                <c:pt idx="0">
                  <c:v>1st Qtr</c:v>
                </c:pt>
              </c:strCache>
            </c:strRef>
          </c:tx>
          <c:spPr>
            <a:solidFill>
              <a:srgbClr val="008080"/>
            </a:solidFill>
            <a:ln w="24805">
              <a:noFill/>
            </a:ln>
            <a:effectLst>
              <a:outerShdw blurRad="40005" dist="22860" dir="5400000" algn="ctr" rotWithShape="0">
                <a:schemeClr val="tx1">
                  <a:alpha val="35000"/>
                </a:schemeClr>
              </a:outerShdw>
            </a:effectLst>
          </c:spPr>
          <c:dPt>
            <c:idx val="0"/>
            <c:bubble3D val="0"/>
            <c:spPr>
              <a:solidFill>
                <a:schemeClr val="accent1">
                  <a:lumMod val="75000"/>
                </a:schemeClr>
              </a:solidFill>
              <a:ln w="24805">
                <a:noFill/>
              </a:ln>
              <a:effectLst>
                <a:outerShdw blurRad="40005" dist="22860" dir="5400000" algn="ctr" rotWithShape="0">
                  <a:schemeClr val="tx1">
                    <a:alpha val="35000"/>
                  </a:schemeClr>
                </a:outerShdw>
              </a:effectLst>
            </c:spPr>
          </c:dPt>
          <c:dPt>
            <c:idx val="1"/>
            <c:bubble3D val="0"/>
            <c:spPr>
              <a:solidFill>
                <a:schemeClr val="accent1"/>
              </a:solidFill>
              <a:ln w="24805">
                <a:noFill/>
              </a:ln>
              <a:effectLst>
                <a:outerShdw blurRad="40005" dist="22860" dir="5400000" algn="ctr" rotWithShape="0">
                  <a:schemeClr val="tx1">
                    <a:alpha val="35000"/>
                  </a:schemeClr>
                </a:outerShdw>
              </a:effectLst>
            </c:spPr>
          </c:dPt>
          <c:dPt>
            <c:idx val="2"/>
            <c:bubble3D val="0"/>
            <c:spPr>
              <a:solidFill>
                <a:schemeClr val="accent2"/>
              </a:solidFill>
              <a:ln w="24805">
                <a:noFill/>
              </a:ln>
              <a:effectLst>
                <a:outerShdw blurRad="40005" dist="22860" dir="5400000" algn="ctr" rotWithShape="0">
                  <a:schemeClr val="tx1">
                    <a:alpha val="35000"/>
                  </a:schemeClr>
                </a:outerShdw>
              </a:effectLst>
            </c:spPr>
          </c:dPt>
          <c:dPt>
            <c:idx val="3"/>
            <c:bubble3D val="0"/>
            <c:spPr>
              <a:solidFill>
                <a:schemeClr val="accent3"/>
              </a:solidFill>
              <a:ln w="24805">
                <a:noFill/>
              </a:ln>
              <a:effectLst>
                <a:outerShdw blurRad="40005" dist="22860" dir="5400000" algn="ctr" rotWithShape="0">
                  <a:schemeClr val="tx1">
                    <a:alpha val="35000"/>
                  </a:schemeClr>
                </a:outerShdw>
              </a:effectLst>
            </c:spPr>
          </c:dPt>
          <c:dPt>
            <c:idx val="4"/>
            <c:bubble3D val="0"/>
            <c:spPr>
              <a:solidFill>
                <a:schemeClr val="accent4"/>
              </a:solidFill>
              <a:ln w="24805">
                <a:noFill/>
              </a:ln>
              <a:effectLst>
                <a:outerShdw blurRad="40005" dist="22860" dir="5400000" algn="ctr" rotWithShape="0">
                  <a:schemeClr val="tx1">
                    <a:alpha val="35000"/>
                  </a:schemeClr>
                </a:outerShdw>
              </a:effectLst>
            </c:spPr>
          </c:dPt>
          <c:dLbls>
            <c:dLbl>
              <c:idx val="0"/>
              <c:layout>
                <c:manualLayout>
                  <c:x val="-2.9061594048250578E-3"/>
                  <c:y val="8.0545638934099786E-2"/>
                </c:manualLayout>
              </c:layout>
              <c:numFmt formatCode="#,##0" sourceLinked="0"/>
              <c:spPr/>
              <c:txPr>
                <a:bodyPr/>
                <a:lstStyle/>
                <a:p>
                  <a:pPr>
                    <a:defRPr>
                      <a:solidFill>
                        <a:schemeClr val="bg1"/>
                      </a:solidFill>
                    </a:defRPr>
                  </a:pPr>
                  <a:endParaRPr lang="hu-HU"/>
                </a:p>
              </c:txPr>
              <c:showLegendKey val="0"/>
              <c:showVal val="1"/>
              <c:showCatName val="0"/>
              <c:showSerName val="0"/>
              <c:showPercent val="0"/>
              <c:showBubbleSize val="0"/>
            </c:dLbl>
            <c:dLbl>
              <c:idx val="4"/>
              <c:delete val="1"/>
            </c:dLbl>
            <c:numFmt formatCode="#,##0" sourceLinked="0"/>
            <c:txPr>
              <a:bodyPr/>
              <a:lstStyle/>
              <a:p>
                <a:pPr>
                  <a:defRPr>
                    <a:solidFill>
                      <a:schemeClr val="tx1"/>
                    </a:solidFill>
                  </a:defRPr>
                </a:pPr>
                <a:endParaRPr lang="hu-HU"/>
              </a:p>
            </c:txPr>
            <c:showLegendKey val="0"/>
            <c:showVal val="1"/>
            <c:showCatName val="0"/>
            <c:showSerName val="0"/>
            <c:showPercent val="0"/>
            <c:showBubbleSize val="0"/>
            <c:showLeaderLines val="0"/>
          </c:dLbls>
          <c:cat>
            <c:strRef>
              <c:f>Sheet1!$A$2:$A$6</c:f>
              <c:strCache>
                <c:ptCount val="5"/>
                <c:pt idx="0">
                  <c:v>very satisfied</c:v>
                </c:pt>
                <c:pt idx="1">
                  <c:v>rather satisfied</c:v>
                </c:pt>
                <c:pt idx="2">
                  <c:v>rather not satisfied</c:v>
                </c:pt>
                <c:pt idx="3">
                  <c:v>not at all satisfied</c:v>
                </c:pt>
                <c:pt idx="4">
                  <c:v>DK</c:v>
                </c:pt>
              </c:strCache>
            </c:strRef>
          </c:cat>
          <c:val>
            <c:numRef>
              <c:f>Sheet1!$B$2:$B$6</c:f>
              <c:numCache>
                <c:formatCode>General</c:formatCode>
                <c:ptCount val="5"/>
                <c:pt idx="0">
                  <c:v>1.1000000000000001</c:v>
                </c:pt>
                <c:pt idx="1">
                  <c:v>25.3</c:v>
                </c:pt>
                <c:pt idx="2">
                  <c:v>44.9</c:v>
                </c:pt>
                <c:pt idx="3">
                  <c:v>28.6</c:v>
                </c:pt>
              </c:numCache>
            </c:numRef>
          </c:val>
        </c:ser>
        <c:dLbls>
          <c:showLegendKey val="0"/>
          <c:showVal val="0"/>
          <c:showCatName val="1"/>
          <c:showSerName val="0"/>
          <c:showPercent val="1"/>
          <c:showBubbleSize val="0"/>
          <c:showLeaderLines val="0"/>
        </c:dLbls>
        <c:firstSliceAng val="0"/>
      </c:pieChart>
      <c:spPr>
        <a:noFill/>
        <a:ln w="24805">
          <a:noFill/>
        </a:ln>
      </c:spPr>
    </c:plotArea>
    <c:plotVisOnly val="1"/>
    <c:dispBlanksAs val="zero"/>
    <c:showDLblsOverMax val="0"/>
  </c:chart>
  <c:spPr>
    <a:noFill/>
    <a:ln>
      <a:noFill/>
    </a:ln>
  </c:spPr>
  <c:txPr>
    <a:bodyPr/>
    <a:lstStyle/>
    <a:p>
      <a:pPr>
        <a:defRPr sz="1200" b="0" i="0" u="none" strike="noStrike" baseline="0">
          <a:solidFill>
            <a:schemeClr val="tx1"/>
          </a:solidFill>
          <a:latin typeface="+mn-lt"/>
          <a:ea typeface="Arial"/>
          <a:cs typeface="Arial"/>
        </a:defRPr>
      </a:pPr>
      <a:endParaRPr lang="hu-H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b="1"/>
            </a:pPr>
            <a:r>
              <a:rPr lang="hu-HU" b="1" dirty="0" err="1" smtClean="0">
                <a:latin typeface="Arial" pitchFamily="34" charset="0"/>
                <a:cs typeface="Arial" pitchFamily="34" charset="0"/>
              </a:rPr>
              <a:t>Poland</a:t>
            </a:r>
            <a:r>
              <a:rPr lang="hu-HU" b="1" dirty="0" smtClean="0">
                <a:latin typeface="Arial" pitchFamily="34" charset="0"/>
                <a:cs typeface="Arial" pitchFamily="34" charset="0"/>
              </a:rPr>
              <a:t> </a:t>
            </a:r>
            <a:r>
              <a:rPr lang="hu-HU" b="1" dirty="0" smtClean="0">
                <a:latin typeface="Arial" pitchFamily="34" charset="0"/>
                <a:cs typeface="Arial" pitchFamily="34" charset="0"/>
              </a:rPr>
              <a:t>(2011)</a:t>
            </a:r>
            <a:endParaRPr lang="en-US" b="1" dirty="0">
              <a:latin typeface="Arial" pitchFamily="34" charset="0"/>
              <a:cs typeface="Arial" pitchFamily="34" charset="0"/>
            </a:endParaRPr>
          </a:p>
        </c:rich>
      </c:tx>
      <c:layout>
        <c:manualLayout>
          <c:xMode val="edge"/>
          <c:yMode val="edge"/>
          <c:x val="0.26917221712964001"/>
          <c:y val="0"/>
        </c:manualLayout>
      </c:layout>
      <c:overlay val="1"/>
    </c:title>
    <c:autoTitleDeleted val="0"/>
    <c:plotArea>
      <c:layout>
        <c:manualLayout>
          <c:layoutTarget val="inner"/>
          <c:xMode val="edge"/>
          <c:yMode val="edge"/>
          <c:x val="0.145701939630204"/>
          <c:y val="9.4102020106463458E-2"/>
          <c:w val="0.71827293033957251"/>
          <c:h val="0.68459805638165672"/>
        </c:manualLayout>
      </c:layout>
      <c:pieChart>
        <c:varyColors val="1"/>
        <c:ser>
          <c:idx val="0"/>
          <c:order val="0"/>
          <c:tx>
            <c:strRef>
              <c:f>Sheet1!$B$1</c:f>
              <c:strCache>
                <c:ptCount val="1"/>
                <c:pt idx="0">
                  <c:v>1st Qtr</c:v>
                </c:pt>
              </c:strCache>
            </c:strRef>
          </c:tx>
          <c:spPr>
            <a:solidFill>
              <a:srgbClr val="008080"/>
            </a:solidFill>
            <a:ln w="24805">
              <a:noFill/>
            </a:ln>
            <a:effectLst>
              <a:outerShdw blurRad="40005" dist="22860" dir="5400000" algn="ctr" rotWithShape="0">
                <a:schemeClr val="tx1">
                  <a:alpha val="35000"/>
                </a:schemeClr>
              </a:outerShdw>
            </a:effectLst>
          </c:spPr>
          <c:dPt>
            <c:idx val="0"/>
            <c:bubble3D val="0"/>
            <c:spPr>
              <a:solidFill>
                <a:schemeClr val="accent1">
                  <a:lumMod val="75000"/>
                </a:schemeClr>
              </a:solidFill>
              <a:ln w="24805">
                <a:noFill/>
              </a:ln>
              <a:effectLst>
                <a:outerShdw blurRad="40005" dist="22860" dir="5400000" algn="ctr" rotWithShape="0">
                  <a:schemeClr val="tx1">
                    <a:alpha val="35000"/>
                  </a:schemeClr>
                </a:outerShdw>
              </a:effectLst>
            </c:spPr>
          </c:dPt>
          <c:dPt>
            <c:idx val="1"/>
            <c:bubble3D val="0"/>
            <c:spPr>
              <a:solidFill>
                <a:schemeClr val="accent1"/>
              </a:solidFill>
              <a:ln w="24805">
                <a:noFill/>
              </a:ln>
              <a:effectLst>
                <a:outerShdw blurRad="40005" dist="22860" dir="5400000" algn="ctr" rotWithShape="0">
                  <a:schemeClr val="tx1">
                    <a:alpha val="35000"/>
                  </a:schemeClr>
                </a:outerShdw>
              </a:effectLst>
            </c:spPr>
          </c:dPt>
          <c:dPt>
            <c:idx val="2"/>
            <c:bubble3D val="0"/>
            <c:spPr>
              <a:solidFill>
                <a:schemeClr val="accent2"/>
              </a:solidFill>
              <a:ln w="24805">
                <a:noFill/>
              </a:ln>
              <a:effectLst>
                <a:outerShdw blurRad="40005" dist="22860" dir="5400000" algn="ctr" rotWithShape="0">
                  <a:schemeClr val="tx1">
                    <a:alpha val="35000"/>
                  </a:schemeClr>
                </a:outerShdw>
              </a:effectLst>
            </c:spPr>
          </c:dPt>
          <c:dPt>
            <c:idx val="3"/>
            <c:bubble3D val="0"/>
            <c:spPr>
              <a:solidFill>
                <a:schemeClr val="accent3"/>
              </a:solidFill>
              <a:ln w="24805">
                <a:noFill/>
              </a:ln>
              <a:effectLst>
                <a:outerShdw blurRad="40005" dist="22860" dir="5400000" algn="ctr" rotWithShape="0">
                  <a:schemeClr val="tx1">
                    <a:alpha val="35000"/>
                  </a:schemeClr>
                </a:outerShdw>
              </a:effectLst>
            </c:spPr>
          </c:dPt>
          <c:dPt>
            <c:idx val="4"/>
            <c:bubble3D val="0"/>
            <c:spPr>
              <a:solidFill>
                <a:schemeClr val="accent4"/>
              </a:solidFill>
              <a:ln w="24805">
                <a:noFill/>
              </a:ln>
              <a:effectLst>
                <a:outerShdw blurRad="40005" dist="22860" dir="5400000" algn="ctr" rotWithShape="0">
                  <a:schemeClr val="tx1">
                    <a:alpha val="35000"/>
                  </a:schemeClr>
                </a:outerShdw>
              </a:effectLst>
            </c:spPr>
          </c:dPt>
          <c:dLbls>
            <c:dLbl>
              <c:idx val="0"/>
              <c:layout>
                <c:manualLayout>
                  <c:x val="-2.9061594048250578E-3"/>
                  <c:y val="8.0545638934099786E-2"/>
                </c:manualLayout>
              </c:layout>
              <c:numFmt formatCode="#,##0" sourceLinked="0"/>
              <c:spPr/>
              <c:txPr>
                <a:bodyPr/>
                <a:lstStyle/>
                <a:p>
                  <a:pPr>
                    <a:defRPr>
                      <a:solidFill>
                        <a:schemeClr val="bg1"/>
                      </a:solidFill>
                    </a:defRPr>
                  </a:pPr>
                  <a:endParaRPr lang="hu-HU"/>
                </a:p>
              </c:txPr>
              <c:showLegendKey val="0"/>
              <c:showVal val="1"/>
              <c:showCatName val="0"/>
              <c:showSerName val="0"/>
              <c:showPercent val="0"/>
              <c:showBubbleSize val="0"/>
            </c:dLbl>
            <c:numFmt formatCode="#,##0" sourceLinked="0"/>
            <c:txPr>
              <a:bodyPr/>
              <a:lstStyle/>
              <a:p>
                <a:pPr>
                  <a:defRPr>
                    <a:solidFill>
                      <a:schemeClr val="tx1"/>
                    </a:solidFill>
                  </a:defRPr>
                </a:pPr>
                <a:endParaRPr lang="hu-HU"/>
              </a:p>
            </c:txPr>
            <c:showLegendKey val="0"/>
            <c:showVal val="1"/>
            <c:showCatName val="0"/>
            <c:showSerName val="0"/>
            <c:showPercent val="0"/>
            <c:showBubbleSize val="0"/>
            <c:showLeaderLines val="0"/>
          </c:dLbls>
          <c:cat>
            <c:strRef>
              <c:f>Sheet1!$A$2:$A$6</c:f>
              <c:strCache>
                <c:ptCount val="5"/>
                <c:pt idx="0">
                  <c:v>very satisfied</c:v>
                </c:pt>
                <c:pt idx="1">
                  <c:v>rather satisfied</c:v>
                </c:pt>
                <c:pt idx="2">
                  <c:v>rather not satisfied</c:v>
                </c:pt>
                <c:pt idx="3">
                  <c:v>not at all satisfied</c:v>
                </c:pt>
                <c:pt idx="4">
                  <c:v>DK</c:v>
                </c:pt>
              </c:strCache>
            </c:strRef>
          </c:cat>
          <c:val>
            <c:numRef>
              <c:f>Sheet1!$B$2:$B$6</c:f>
              <c:numCache>
                <c:formatCode>General</c:formatCode>
                <c:ptCount val="5"/>
                <c:pt idx="0">
                  <c:v>3.3</c:v>
                </c:pt>
                <c:pt idx="1">
                  <c:v>40.6</c:v>
                </c:pt>
                <c:pt idx="2">
                  <c:v>34.799999999999997</c:v>
                </c:pt>
                <c:pt idx="3">
                  <c:v>15.3</c:v>
                </c:pt>
                <c:pt idx="4">
                  <c:v>5.9</c:v>
                </c:pt>
              </c:numCache>
            </c:numRef>
          </c:val>
        </c:ser>
        <c:dLbls>
          <c:showLegendKey val="0"/>
          <c:showVal val="0"/>
          <c:showCatName val="1"/>
          <c:showSerName val="0"/>
          <c:showPercent val="1"/>
          <c:showBubbleSize val="0"/>
          <c:showLeaderLines val="0"/>
        </c:dLbls>
        <c:firstSliceAng val="0"/>
      </c:pieChart>
      <c:spPr>
        <a:noFill/>
        <a:ln w="24805">
          <a:noFill/>
        </a:ln>
      </c:spPr>
    </c:plotArea>
    <c:plotVisOnly val="1"/>
    <c:dispBlanksAs val="zero"/>
    <c:showDLblsOverMax val="0"/>
  </c:chart>
  <c:spPr>
    <a:noFill/>
    <a:ln>
      <a:noFill/>
    </a:ln>
  </c:spPr>
  <c:txPr>
    <a:bodyPr/>
    <a:lstStyle/>
    <a:p>
      <a:pPr>
        <a:defRPr sz="1200" b="0" i="0" u="none" strike="noStrike" baseline="0">
          <a:solidFill>
            <a:schemeClr val="tx1"/>
          </a:solidFill>
          <a:latin typeface="+mn-lt"/>
          <a:ea typeface="Arial"/>
          <a:cs typeface="Arial"/>
        </a:defRPr>
      </a:pPr>
      <a:endParaRPr lang="hu-H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b="1"/>
            </a:pPr>
            <a:r>
              <a:rPr lang="hu-HU" b="1" dirty="0" err="1" smtClean="0">
                <a:latin typeface="Arial" pitchFamily="34" charset="0"/>
                <a:cs typeface="Arial" pitchFamily="34" charset="0"/>
              </a:rPr>
              <a:t>Slovakia</a:t>
            </a:r>
            <a:r>
              <a:rPr lang="hu-HU" b="1" dirty="0" smtClean="0">
                <a:latin typeface="Arial" pitchFamily="34" charset="0"/>
                <a:cs typeface="Arial" pitchFamily="34" charset="0"/>
              </a:rPr>
              <a:t> (2011</a:t>
            </a:r>
            <a:r>
              <a:rPr lang="hu-HU" b="1" dirty="0" smtClean="0">
                <a:latin typeface="Arial" pitchFamily="34" charset="0"/>
                <a:cs typeface="Arial" pitchFamily="34" charset="0"/>
              </a:rPr>
              <a:t>)</a:t>
            </a:r>
            <a:endParaRPr lang="en-US" b="1" dirty="0">
              <a:latin typeface="Arial" pitchFamily="34" charset="0"/>
              <a:cs typeface="Arial" pitchFamily="34" charset="0"/>
            </a:endParaRPr>
          </a:p>
        </c:rich>
      </c:tx>
      <c:layout>
        <c:manualLayout>
          <c:xMode val="edge"/>
          <c:yMode val="edge"/>
          <c:x val="0.26917221712964001"/>
          <c:y val="0"/>
        </c:manualLayout>
      </c:layout>
      <c:overlay val="1"/>
    </c:title>
    <c:autoTitleDeleted val="0"/>
    <c:plotArea>
      <c:layout>
        <c:manualLayout>
          <c:layoutTarget val="inner"/>
          <c:xMode val="edge"/>
          <c:yMode val="edge"/>
          <c:x val="0.145701939630204"/>
          <c:y val="9.4102020106463458E-2"/>
          <c:w val="0.71827293033957251"/>
          <c:h val="0.68459805638165672"/>
        </c:manualLayout>
      </c:layout>
      <c:pieChart>
        <c:varyColors val="1"/>
        <c:ser>
          <c:idx val="0"/>
          <c:order val="0"/>
          <c:tx>
            <c:strRef>
              <c:f>Sheet1!$B$1</c:f>
              <c:strCache>
                <c:ptCount val="1"/>
                <c:pt idx="0">
                  <c:v>1st Qtr</c:v>
                </c:pt>
              </c:strCache>
            </c:strRef>
          </c:tx>
          <c:spPr>
            <a:solidFill>
              <a:srgbClr val="008080"/>
            </a:solidFill>
            <a:ln w="24805">
              <a:noFill/>
            </a:ln>
            <a:effectLst>
              <a:outerShdw blurRad="40005" dist="22860" dir="5400000" algn="ctr" rotWithShape="0">
                <a:schemeClr val="tx1">
                  <a:alpha val="35000"/>
                </a:schemeClr>
              </a:outerShdw>
            </a:effectLst>
          </c:spPr>
          <c:dPt>
            <c:idx val="0"/>
            <c:bubble3D val="0"/>
            <c:spPr>
              <a:solidFill>
                <a:schemeClr val="accent1">
                  <a:lumMod val="75000"/>
                </a:schemeClr>
              </a:solidFill>
              <a:ln w="24805">
                <a:noFill/>
              </a:ln>
              <a:effectLst>
                <a:outerShdw blurRad="40005" dist="22860" dir="5400000" algn="ctr" rotWithShape="0">
                  <a:schemeClr val="tx1">
                    <a:alpha val="35000"/>
                  </a:schemeClr>
                </a:outerShdw>
              </a:effectLst>
            </c:spPr>
          </c:dPt>
          <c:dPt>
            <c:idx val="1"/>
            <c:bubble3D val="0"/>
            <c:spPr>
              <a:solidFill>
                <a:schemeClr val="accent1"/>
              </a:solidFill>
              <a:ln w="24805">
                <a:noFill/>
              </a:ln>
              <a:effectLst>
                <a:outerShdw blurRad="40005" dist="22860" dir="5400000" algn="ctr" rotWithShape="0">
                  <a:schemeClr val="tx1">
                    <a:alpha val="35000"/>
                  </a:schemeClr>
                </a:outerShdw>
              </a:effectLst>
            </c:spPr>
          </c:dPt>
          <c:dPt>
            <c:idx val="2"/>
            <c:bubble3D val="0"/>
            <c:spPr>
              <a:solidFill>
                <a:schemeClr val="accent2"/>
              </a:solidFill>
              <a:ln w="24805">
                <a:noFill/>
              </a:ln>
              <a:effectLst>
                <a:outerShdw blurRad="40005" dist="22860" dir="5400000" algn="ctr" rotWithShape="0">
                  <a:schemeClr val="tx1">
                    <a:alpha val="35000"/>
                  </a:schemeClr>
                </a:outerShdw>
              </a:effectLst>
            </c:spPr>
          </c:dPt>
          <c:dPt>
            <c:idx val="3"/>
            <c:bubble3D val="0"/>
            <c:spPr>
              <a:solidFill>
                <a:schemeClr val="accent3"/>
              </a:solidFill>
              <a:ln w="24805">
                <a:noFill/>
              </a:ln>
              <a:effectLst>
                <a:outerShdw blurRad="40005" dist="22860" dir="5400000" algn="ctr" rotWithShape="0">
                  <a:schemeClr val="tx1">
                    <a:alpha val="35000"/>
                  </a:schemeClr>
                </a:outerShdw>
              </a:effectLst>
            </c:spPr>
          </c:dPt>
          <c:dPt>
            <c:idx val="4"/>
            <c:bubble3D val="0"/>
            <c:spPr>
              <a:solidFill>
                <a:schemeClr val="accent4"/>
              </a:solidFill>
              <a:ln w="24805">
                <a:noFill/>
              </a:ln>
              <a:effectLst>
                <a:outerShdw blurRad="40005" dist="22860" dir="5400000" algn="ctr" rotWithShape="0">
                  <a:schemeClr val="tx1">
                    <a:alpha val="35000"/>
                  </a:schemeClr>
                </a:outerShdw>
              </a:effectLst>
            </c:spPr>
          </c:dPt>
          <c:dLbls>
            <c:dLbl>
              <c:idx val="0"/>
              <c:layout>
                <c:manualLayout>
                  <c:x val="-2.9061594048250578E-3"/>
                  <c:y val="8.0545638934099786E-2"/>
                </c:manualLayout>
              </c:layout>
              <c:numFmt formatCode="#,##0" sourceLinked="0"/>
              <c:spPr/>
              <c:txPr>
                <a:bodyPr/>
                <a:lstStyle/>
                <a:p>
                  <a:pPr>
                    <a:defRPr>
                      <a:solidFill>
                        <a:schemeClr val="bg1"/>
                      </a:solidFill>
                    </a:defRPr>
                  </a:pPr>
                  <a:endParaRPr lang="hu-HU"/>
                </a:p>
              </c:txPr>
              <c:showLegendKey val="0"/>
              <c:showVal val="1"/>
              <c:showCatName val="0"/>
              <c:showSerName val="0"/>
              <c:showPercent val="0"/>
              <c:showBubbleSize val="0"/>
            </c:dLbl>
            <c:numFmt formatCode="#,##0" sourceLinked="0"/>
            <c:txPr>
              <a:bodyPr/>
              <a:lstStyle/>
              <a:p>
                <a:pPr>
                  <a:defRPr>
                    <a:solidFill>
                      <a:schemeClr val="tx1"/>
                    </a:solidFill>
                  </a:defRPr>
                </a:pPr>
                <a:endParaRPr lang="hu-HU"/>
              </a:p>
            </c:txPr>
            <c:showLegendKey val="0"/>
            <c:showVal val="1"/>
            <c:showCatName val="0"/>
            <c:showSerName val="0"/>
            <c:showPercent val="0"/>
            <c:showBubbleSize val="0"/>
            <c:showLeaderLines val="0"/>
          </c:dLbls>
          <c:cat>
            <c:strRef>
              <c:f>Sheet1!$A$2:$A$6</c:f>
              <c:strCache>
                <c:ptCount val="5"/>
                <c:pt idx="0">
                  <c:v>very satisfied</c:v>
                </c:pt>
                <c:pt idx="1">
                  <c:v>rather satisfied</c:v>
                </c:pt>
                <c:pt idx="2">
                  <c:v>rather not satisfied</c:v>
                </c:pt>
                <c:pt idx="3">
                  <c:v>not at all satisfied</c:v>
                </c:pt>
                <c:pt idx="4">
                  <c:v>DK</c:v>
                </c:pt>
              </c:strCache>
            </c:strRef>
          </c:cat>
          <c:val>
            <c:numRef>
              <c:f>Sheet1!$B$2:$B$6</c:f>
              <c:numCache>
                <c:formatCode>General</c:formatCode>
                <c:ptCount val="5"/>
                <c:pt idx="0">
                  <c:v>3.2</c:v>
                </c:pt>
                <c:pt idx="1">
                  <c:v>31.9</c:v>
                </c:pt>
                <c:pt idx="2">
                  <c:v>41.6</c:v>
                </c:pt>
                <c:pt idx="3">
                  <c:v>19.2</c:v>
                </c:pt>
                <c:pt idx="4">
                  <c:v>4.0999999999999996</c:v>
                </c:pt>
              </c:numCache>
            </c:numRef>
          </c:val>
        </c:ser>
        <c:dLbls>
          <c:showLegendKey val="0"/>
          <c:showVal val="0"/>
          <c:showCatName val="1"/>
          <c:showSerName val="0"/>
          <c:showPercent val="1"/>
          <c:showBubbleSize val="0"/>
          <c:showLeaderLines val="0"/>
        </c:dLbls>
        <c:firstSliceAng val="0"/>
      </c:pieChart>
      <c:spPr>
        <a:noFill/>
        <a:ln w="24805">
          <a:noFill/>
        </a:ln>
      </c:spPr>
    </c:plotArea>
    <c:plotVisOnly val="1"/>
    <c:dispBlanksAs val="zero"/>
    <c:showDLblsOverMax val="0"/>
  </c:chart>
  <c:spPr>
    <a:noFill/>
    <a:ln>
      <a:noFill/>
    </a:ln>
  </c:spPr>
  <c:txPr>
    <a:bodyPr/>
    <a:lstStyle/>
    <a:p>
      <a:pPr>
        <a:defRPr sz="1200" b="0" i="0" u="none" strike="noStrike" baseline="0">
          <a:solidFill>
            <a:schemeClr val="tx1"/>
          </a:solidFill>
          <a:latin typeface="+mn-lt"/>
          <a:ea typeface="Arial"/>
          <a:cs typeface="Arial"/>
        </a:defRPr>
      </a:pPr>
      <a:endParaRPr lang="hu-H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091503267973858E-2"/>
          <c:y val="0.12989690721649486"/>
          <c:w val="0.92592592592592593"/>
          <c:h val="0.76288659793814428"/>
        </c:manualLayout>
      </c:layout>
      <c:barChart>
        <c:barDir val="col"/>
        <c:grouping val="clustered"/>
        <c:varyColors val="0"/>
        <c:ser>
          <c:idx val="0"/>
          <c:order val="0"/>
          <c:tx>
            <c:strRef>
              <c:f>Sheet1!$A$2</c:f>
              <c:strCache>
                <c:ptCount val="1"/>
                <c:pt idx="0">
                  <c:v>18-29 years old</c:v>
                </c:pt>
              </c:strCache>
            </c:strRef>
          </c:tx>
          <c:spPr>
            <a:solidFill>
              <a:schemeClr val="accent1"/>
            </a:solidFill>
            <a:ln w="12691">
              <a:solidFill>
                <a:srgbClr val="FFFFFF"/>
              </a:solidFill>
              <a:prstDash val="solid"/>
            </a:ln>
          </c:spPr>
          <c:invertIfNegative val="0"/>
          <c:dLbls>
            <c:numFmt formatCode="0" sourceLinked="0"/>
            <c:spPr>
              <a:noFill/>
              <a:ln w="25382">
                <a:noFill/>
              </a:ln>
            </c:spPr>
            <c:txPr>
              <a:bodyPr/>
              <a:lstStyle/>
              <a:p>
                <a:pPr>
                  <a:defRPr sz="1599" b="0" i="0" u="none" strike="noStrike" baseline="0">
                    <a:solidFill>
                      <a:srgbClr val="FFFFFF"/>
                    </a:solidFill>
                    <a:latin typeface="Tahoma"/>
                    <a:ea typeface="Tahoma"/>
                    <a:cs typeface="Tahoma"/>
                  </a:defRPr>
                </a:pPr>
                <a:endParaRPr lang="hu-HU"/>
              </a:p>
            </c:txPr>
            <c:dLblPos val="inEnd"/>
            <c:showLegendKey val="0"/>
            <c:showVal val="1"/>
            <c:showCatName val="0"/>
            <c:showSerName val="0"/>
            <c:showPercent val="0"/>
            <c:showBubbleSize val="0"/>
            <c:showLeaderLines val="0"/>
          </c:dLbls>
          <c:cat>
            <c:strRef>
              <c:f>Sheet1!$B$1:$D$1</c:f>
              <c:strCache>
                <c:ptCount val="3"/>
                <c:pt idx="0">
                  <c:v>democratic</c:v>
                </c:pt>
                <c:pt idx="1">
                  <c:v>undecided</c:v>
                </c:pt>
                <c:pt idx="2">
                  <c:v>antidemocratic</c:v>
                </c:pt>
              </c:strCache>
            </c:strRef>
          </c:cat>
          <c:val>
            <c:numRef>
              <c:f>Sheet1!$B$2:$D$2</c:f>
              <c:numCache>
                <c:formatCode>General</c:formatCode>
                <c:ptCount val="3"/>
                <c:pt idx="0">
                  <c:v>72</c:v>
                </c:pt>
                <c:pt idx="1">
                  <c:v>10</c:v>
                </c:pt>
                <c:pt idx="2">
                  <c:v>17</c:v>
                </c:pt>
              </c:numCache>
            </c:numRef>
          </c:val>
        </c:ser>
        <c:ser>
          <c:idx val="1"/>
          <c:order val="1"/>
          <c:tx>
            <c:strRef>
              <c:f>Sheet1!$A$3</c:f>
              <c:strCache>
                <c:ptCount val="1"/>
                <c:pt idx="0">
                  <c:v>30-44 years old</c:v>
                </c:pt>
              </c:strCache>
            </c:strRef>
          </c:tx>
          <c:spPr>
            <a:solidFill>
              <a:schemeClr val="accent2"/>
            </a:solidFill>
            <a:ln w="12691">
              <a:solidFill>
                <a:srgbClr val="FFFFFF"/>
              </a:solidFill>
              <a:prstDash val="solid"/>
            </a:ln>
          </c:spPr>
          <c:invertIfNegative val="0"/>
          <c:dLbls>
            <c:numFmt formatCode="0" sourceLinked="0"/>
            <c:spPr>
              <a:noFill/>
              <a:ln w="25382">
                <a:noFill/>
              </a:ln>
            </c:spPr>
            <c:txPr>
              <a:bodyPr/>
              <a:lstStyle/>
              <a:p>
                <a:pPr>
                  <a:defRPr sz="1599" b="1" i="0" u="none" strike="noStrike" baseline="0">
                    <a:solidFill>
                      <a:srgbClr val="FFFFFF"/>
                    </a:solidFill>
                    <a:latin typeface="Arial"/>
                    <a:ea typeface="Arial"/>
                    <a:cs typeface="Arial"/>
                  </a:defRPr>
                </a:pPr>
                <a:endParaRPr lang="hu-HU"/>
              </a:p>
            </c:txPr>
            <c:dLblPos val="inEnd"/>
            <c:showLegendKey val="0"/>
            <c:showVal val="1"/>
            <c:showCatName val="0"/>
            <c:showSerName val="0"/>
            <c:showPercent val="0"/>
            <c:showBubbleSize val="0"/>
            <c:showLeaderLines val="0"/>
          </c:dLbls>
          <c:cat>
            <c:strRef>
              <c:f>Sheet1!$B$1:$D$1</c:f>
              <c:strCache>
                <c:ptCount val="3"/>
                <c:pt idx="0">
                  <c:v>democratic</c:v>
                </c:pt>
                <c:pt idx="1">
                  <c:v>undecided</c:v>
                </c:pt>
                <c:pt idx="2">
                  <c:v>antidemocratic</c:v>
                </c:pt>
              </c:strCache>
            </c:strRef>
          </c:cat>
          <c:val>
            <c:numRef>
              <c:f>Sheet1!$B$3:$D$3</c:f>
              <c:numCache>
                <c:formatCode>General</c:formatCode>
                <c:ptCount val="3"/>
                <c:pt idx="0">
                  <c:v>75</c:v>
                </c:pt>
                <c:pt idx="1">
                  <c:v>8</c:v>
                </c:pt>
                <c:pt idx="2">
                  <c:v>17</c:v>
                </c:pt>
              </c:numCache>
            </c:numRef>
          </c:val>
        </c:ser>
        <c:ser>
          <c:idx val="2"/>
          <c:order val="2"/>
          <c:tx>
            <c:strRef>
              <c:f>Sheet1!$A$4</c:f>
              <c:strCache>
                <c:ptCount val="1"/>
                <c:pt idx="0">
                  <c:v>45-59 years old</c:v>
                </c:pt>
              </c:strCache>
            </c:strRef>
          </c:tx>
          <c:spPr>
            <a:solidFill>
              <a:schemeClr val="hlink"/>
            </a:solidFill>
            <a:ln w="12691">
              <a:noFill/>
              <a:prstDash val="solid"/>
            </a:ln>
          </c:spPr>
          <c:invertIfNegative val="0"/>
          <c:dLbls>
            <c:numFmt formatCode="0" sourceLinked="0"/>
            <c:spPr>
              <a:noFill/>
              <a:ln w="25382">
                <a:noFill/>
              </a:ln>
            </c:spPr>
            <c:txPr>
              <a:bodyPr/>
              <a:lstStyle/>
              <a:p>
                <a:pPr>
                  <a:defRPr sz="1599" b="1" i="0" u="none" strike="noStrike" baseline="0">
                    <a:solidFill>
                      <a:srgbClr val="FFFFFF"/>
                    </a:solidFill>
                    <a:latin typeface="Arial"/>
                    <a:ea typeface="Arial"/>
                    <a:cs typeface="Arial"/>
                  </a:defRPr>
                </a:pPr>
                <a:endParaRPr lang="hu-HU"/>
              </a:p>
            </c:txPr>
            <c:dLblPos val="inEnd"/>
            <c:showLegendKey val="0"/>
            <c:showVal val="1"/>
            <c:showCatName val="0"/>
            <c:showSerName val="0"/>
            <c:showPercent val="0"/>
            <c:showBubbleSize val="0"/>
            <c:showLeaderLines val="0"/>
          </c:dLbls>
          <c:cat>
            <c:strRef>
              <c:f>Sheet1!$B$1:$D$1</c:f>
              <c:strCache>
                <c:ptCount val="3"/>
                <c:pt idx="0">
                  <c:v>democratic</c:v>
                </c:pt>
                <c:pt idx="1">
                  <c:v>undecided</c:v>
                </c:pt>
                <c:pt idx="2">
                  <c:v>antidemocratic</c:v>
                </c:pt>
              </c:strCache>
            </c:strRef>
          </c:cat>
          <c:val>
            <c:numRef>
              <c:f>Sheet1!$B$4:$D$4</c:f>
              <c:numCache>
                <c:formatCode>General</c:formatCode>
                <c:ptCount val="3"/>
                <c:pt idx="0">
                  <c:v>69</c:v>
                </c:pt>
                <c:pt idx="1">
                  <c:v>8</c:v>
                </c:pt>
                <c:pt idx="2">
                  <c:v>23</c:v>
                </c:pt>
              </c:numCache>
            </c:numRef>
          </c:val>
        </c:ser>
        <c:ser>
          <c:idx val="3"/>
          <c:order val="3"/>
          <c:tx>
            <c:strRef>
              <c:f>Sheet1!$A$5</c:f>
              <c:strCache>
                <c:ptCount val="1"/>
                <c:pt idx="0">
                  <c:v>60+</c:v>
                </c:pt>
              </c:strCache>
            </c:strRef>
          </c:tx>
          <c:invertIfNegative val="0"/>
          <c:dLbls>
            <c:txPr>
              <a:bodyPr/>
              <a:lstStyle/>
              <a:p>
                <a:pPr>
                  <a:defRPr sz="1600">
                    <a:solidFill>
                      <a:schemeClr val="bg1"/>
                    </a:solidFill>
                    <a:latin typeface="+mj-lt"/>
                  </a:defRPr>
                </a:pPr>
                <a:endParaRPr lang="hu-HU"/>
              </a:p>
            </c:txPr>
            <c:dLblPos val="inEnd"/>
            <c:showLegendKey val="0"/>
            <c:showVal val="1"/>
            <c:showCatName val="0"/>
            <c:showSerName val="0"/>
            <c:showPercent val="0"/>
            <c:showBubbleSize val="0"/>
            <c:showLeaderLines val="0"/>
          </c:dLbls>
          <c:cat>
            <c:strRef>
              <c:f>Sheet1!$B$1:$D$1</c:f>
              <c:strCache>
                <c:ptCount val="3"/>
                <c:pt idx="0">
                  <c:v>democratic</c:v>
                </c:pt>
                <c:pt idx="1">
                  <c:v>undecided</c:v>
                </c:pt>
                <c:pt idx="2">
                  <c:v>antidemocratic</c:v>
                </c:pt>
              </c:strCache>
            </c:strRef>
          </c:cat>
          <c:val>
            <c:numRef>
              <c:f>Sheet1!$B$5:$D$5</c:f>
              <c:numCache>
                <c:formatCode>General</c:formatCode>
                <c:ptCount val="3"/>
                <c:pt idx="0">
                  <c:v>61</c:v>
                </c:pt>
                <c:pt idx="1">
                  <c:v>17</c:v>
                </c:pt>
                <c:pt idx="2">
                  <c:v>22</c:v>
                </c:pt>
              </c:numCache>
            </c:numRef>
          </c:val>
        </c:ser>
        <c:dLbls>
          <c:showLegendKey val="0"/>
          <c:showVal val="0"/>
          <c:showCatName val="0"/>
          <c:showSerName val="0"/>
          <c:showPercent val="0"/>
          <c:showBubbleSize val="0"/>
        </c:dLbls>
        <c:gapWidth val="80"/>
        <c:axId val="117796864"/>
        <c:axId val="117799552"/>
      </c:barChart>
      <c:catAx>
        <c:axId val="117796864"/>
        <c:scaling>
          <c:orientation val="minMax"/>
        </c:scaling>
        <c:delete val="0"/>
        <c:axPos val="b"/>
        <c:numFmt formatCode="General" sourceLinked="1"/>
        <c:majorTickMark val="out"/>
        <c:minorTickMark val="none"/>
        <c:tickLblPos val="nextTo"/>
        <c:spPr>
          <a:ln w="25382">
            <a:solidFill>
              <a:srgbClr val="C0C0C0"/>
            </a:solidFill>
            <a:prstDash val="solid"/>
          </a:ln>
        </c:spPr>
        <c:txPr>
          <a:bodyPr rot="0" vert="horz"/>
          <a:lstStyle/>
          <a:p>
            <a:pPr>
              <a:defRPr sz="1599" b="0" i="0" u="none" strike="noStrike" baseline="0">
                <a:solidFill>
                  <a:schemeClr val="tx1"/>
                </a:solidFill>
                <a:latin typeface="Tahoma"/>
                <a:ea typeface="Tahoma"/>
                <a:cs typeface="Tahoma"/>
              </a:defRPr>
            </a:pPr>
            <a:endParaRPr lang="hu-HU"/>
          </a:p>
        </c:txPr>
        <c:crossAx val="117799552"/>
        <c:crosses val="autoZero"/>
        <c:auto val="1"/>
        <c:lblAlgn val="ctr"/>
        <c:lblOffset val="20"/>
        <c:tickLblSkip val="1"/>
        <c:tickMarkSkip val="1"/>
        <c:noMultiLvlLbl val="0"/>
      </c:catAx>
      <c:valAx>
        <c:axId val="117799552"/>
        <c:scaling>
          <c:orientation val="minMax"/>
        </c:scaling>
        <c:delete val="0"/>
        <c:axPos val="l"/>
        <c:majorGridlines>
          <c:spPr>
            <a:ln w="12691">
              <a:solidFill>
                <a:srgbClr val="C0C0C0"/>
              </a:solidFill>
              <a:prstDash val="solid"/>
            </a:ln>
          </c:spPr>
        </c:majorGridlines>
        <c:numFmt formatCode="General" sourceLinked="1"/>
        <c:majorTickMark val="out"/>
        <c:minorTickMark val="none"/>
        <c:tickLblPos val="nextTo"/>
        <c:spPr>
          <a:ln w="9518">
            <a:noFill/>
          </a:ln>
        </c:spPr>
        <c:txPr>
          <a:bodyPr rot="0" vert="horz"/>
          <a:lstStyle/>
          <a:p>
            <a:pPr>
              <a:defRPr sz="1599" b="0" i="0" u="none" strike="noStrike" baseline="0">
                <a:solidFill>
                  <a:schemeClr val="tx1"/>
                </a:solidFill>
                <a:latin typeface="Arial"/>
                <a:ea typeface="Arial"/>
                <a:cs typeface="Arial"/>
              </a:defRPr>
            </a:pPr>
            <a:endParaRPr lang="hu-HU"/>
          </a:p>
        </c:txPr>
        <c:crossAx val="117796864"/>
        <c:crosses val="autoZero"/>
        <c:crossBetween val="between"/>
      </c:valAx>
      <c:spPr>
        <a:noFill/>
        <a:ln w="25382">
          <a:noFill/>
        </a:ln>
      </c:spPr>
    </c:plotArea>
    <c:legend>
      <c:legendPos val="r"/>
      <c:layout>
        <c:manualLayout>
          <c:xMode val="edge"/>
          <c:yMode val="edge"/>
          <c:x val="0.14814814814814814"/>
          <c:y val="4.1237113402061857E-3"/>
          <c:w val="0.74797564548617479"/>
          <c:h val="0.11628294397084664"/>
        </c:manualLayout>
      </c:layout>
      <c:overlay val="0"/>
      <c:spPr>
        <a:noFill/>
        <a:ln w="25382">
          <a:noFill/>
        </a:ln>
      </c:spPr>
      <c:txPr>
        <a:bodyPr/>
        <a:lstStyle/>
        <a:p>
          <a:pPr>
            <a:defRPr sz="1469" b="0" i="0" u="none" strike="noStrike" baseline="0">
              <a:solidFill>
                <a:schemeClr val="tx1"/>
              </a:solidFill>
              <a:latin typeface="Tahoma"/>
              <a:ea typeface="Tahoma"/>
              <a:cs typeface="Tahoma"/>
            </a:defRPr>
          </a:pPr>
          <a:endParaRPr lang="hu-HU"/>
        </a:p>
      </c:txPr>
    </c:legend>
    <c:plotVisOnly val="1"/>
    <c:dispBlanksAs val="gap"/>
    <c:showDLblsOverMax val="0"/>
  </c:chart>
  <c:spPr>
    <a:noFill/>
    <a:ln>
      <a:noFill/>
    </a:ln>
  </c:spPr>
  <c:txPr>
    <a:bodyPr/>
    <a:lstStyle/>
    <a:p>
      <a:pPr>
        <a:defRPr sz="2099" b="1" i="0" u="none" strike="noStrike" baseline="0">
          <a:solidFill>
            <a:schemeClr val="tx1"/>
          </a:solidFill>
          <a:latin typeface="MS P????"/>
          <a:ea typeface="MS P????"/>
          <a:cs typeface="MS P????"/>
        </a:defRPr>
      </a:pPr>
      <a:endParaRPr lang="hu-H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44283" cy="496570"/>
          </a:xfrm>
          <a:prstGeom prst="rect">
            <a:avLst/>
          </a:prstGeom>
        </p:spPr>
        <p:txBody>
          <a:bodyPr vert="horz" lIns="95571" tIns="47786" rIns="95571" bIns="47786" rtlCol="0"/>
          <a:lstStyle>
            <a:lvl1pPr algn="l" fontAlgn="auto">
              <a:spcBef>
                <a:spcPts val="0"/>
              </a:spcBef>
              <a:spcAft>
                <a:spcPts val="0"/>
              </a:spcAft>
              <a:defRPr sz="1300">
                <a:latin typeface="+mn-lt"/>
                <a:cs typeface="+mn-cs"/>
              </a:defRPr>
            </a:lvl1pPr>
          </a:lstStyle>
          <a:p>
            <a:pPr>
              <a:defRPr/>
            </a:pPr>
            <a:endParaRPr lang="hu-HU"/>
          </a:p>
        </p:txBody>
      </p:sp>
      <p:sp>
        <p:nvSpPr>
          <p:cNvPr id="3" name="Dátum helye 2"/>
          <p:cNvSpPr>
            <a:spLocks noGrp="1"/>
          </p:cNvSpPr>
          <p:nvPr>
            <p:ph type="dt" idx="1"/>
          </p:nvPr>
        </p:nvSpPr>
        <p:spPr>
          <a:xfrm>
            <a:off x="3848645" y="1"/>
            <a:ext cx="2944283" cy="496570"/>
          </a:xfrm>
          <a:prstGeom prst="rect">
            <a:avLst/>
          </a:prstGeom>
        </p:spPr>
        <p:txBody>
          <a:bodyPr vert="horz" lIns="95571" tIns="47786" rIns="95571" bIns="47786" rtlCol="0"/>
          <a:lstStyle>
            <a:lvl1pPr algn="r" fontAlgn="auto">
              <a:spcBef>
                <a:spcPts val="0"/>
              </a:spcBef>
              <a:spcAft>
                <a:spcPts val="0"/>
              </a:spcAft>
              <a:defRPr sz="1300">
                <a:latin typeface="+mn-lt"/>
                <a:cs typeface="+mn-cs"/>
              </a:defRPr>
            </a:lvl1pPr>
          </a:lstStyle>
          <a:p>
            <a:pPr>
              <a:defRPr/>
            </a:pPr>
            <a:fld id="{41D57D02-595B-4C84-9742-8648B626FF92}" type="datetimeFigureOut">
              <a:rPr lang="hu-HU"/>
              <a:pPr>
                <a:defRPr/>
              </a:pPr>
              <a:t>2014.12.15.</a:t>
            </a:fld>
            <a:endParaRPr lang="hu-HU"/>
          </a:p>
        </p:txBody>
      </p:sp>
      <p:sp>
        <p:nvSpPr>
          <p:cNvPr id="4" name="Diakép helye 3"/>
          <p:cNvSpPr>
            <a:spLocks noGrp="1" noRot="1" noChangeAspect="1"/>
          </p:cNvSpPr>
          <p:nvPr>
            <p:ph type="sldImg" idx="2"/>
          </p:nvPr>
        </p:nvSpPr>
        <p:spPr>
          <a:xfrm>
            <a:off x="915988" y="746125"/>
            <a:ext cx="4962525" cy="3722688"/>
          </a:xfrm>
          <a:prstGeom prst="rect">
            <a:avLst/>
          </a:prstGeom>
          <a:noFill/>
          <a:ln w="12700">
            <a:solidFill>
              <a:prstClr val="black"/>
            </a:solidFill>
          </a:ln>
        </p:spPr>
        <p:txBody>
          <a:bodyPr vert="horz" lIns="95571" tIns="47786" rIns="95571" bIns="47786" rtlCol="0" anchor="ctr"/>
          <a:lstStyle/>
          <a:p>
            <a:pPr lvl="0"/>
            <a:endParaRPr lang="hu-HU" noProof="0"/>
          </a:p>
        </p:txBody>
      </p:sp>
      <p:sp>
        <p:nvSpPr>
          <p:cNvPr id="5" name="Jegyzetek helye 4"/>
          <p:cNvSpPr>
            <a:spLocks noGrp="1"/>
          </p:cNvSpPr>
          <p:nvPr>
            <p:ph type="body" sz="quarter" idx="3"/>
          </p:nvPr>
        </p:nvSpPr>
        <p:spPr>
          <a:xfrm>
            <a:off x="679450" y="4717415"/>
            <a:ext cx="5435600" cy="4469130"/>
          </a:xfrm>
          <a:prstGeom prst="rect">
            <a:avLst/>
          </a:prstGeom>
        </p:spPr>
        <p:txBody>
          <a:bodyPr vert="horz" lIns="95571" tIns="47786" rIns="95571" bIns="47786"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433107"/>
            <a:ext cx="2944283" cy="496570"/>
          </a:xfrm>
          <a:prstGeom prst="rect">
            <a:avLst/>
          </a:prstGeom>
        </p:spPr>
        <p:txBody>
          <a:bodyPr vert="horz" lIns="95571" tIns="47786" rIns="95571" bIns="47786" rtlCol="0" anchor="b"/>
          <a:lstStyle>
            <a:lvl1pPr algn="l" fontAlgn="auto">
              <a:spcBef>
                <a:spcPts val="0"/>
              </a:spcBef>
              <a:spcAft>
                <a:spcPts val="0"/>
              </a:spcAft>
              <a:defRPr sz="1300">
                <a:latin typeface="+mn-lt"/>
                <a:cs typeface="+mn-cs"/>
              </a:defRPr>
            </a:lvl1pPr>
          </a:lstStyle>
          <a:p>
            <a:pPr>
              <a:defRPr/>
            </a:pPr>
            <a:endParaRPr lang="hu-HU"/>
          </a:p>
        </p:txBody>
      </p:sp>
      <p:sp>
        <p:nvSpPr>
          <p:cNvPr id="7" name="Dia számának helye 6"/>
          <p:cNvSpPr>
            <a:spLocks noGrp="1"/>
          </p:cNvSpPr>
          <p:nvPr>
            <p:ph type="sldNum" sz="quarter" idx="5"/>
          </p:nvPr>
        </p:nvSpPr>
        <p:spPr>
          <a:xfrm>
            <a:off x="3848645" y="9433107"/>
            <a:ext cx="2944283" cy="496570"/>
          </a:xfrm>
          <a:prstGeom prst="rect">
            <a:avLst/>
          </a:prstGeom>
        </p:spPr>
        <p:txBody>
          <a:bodyPr vert="horz" lIns="95571" tIns="47786" rIns="95571" bIns="47786" rtlCol="0" anchor="b"/>
          <a:lstStyle>
            <a:lvl1pPr algn="r" fontAlgn="auto">
              <a:spcBef>
                <a:spcPts val="0"/>
              </a:spcBef>
              <a:spcAft>
                <a:spcPts val="0"/>
              </a:spcAft>
              <a:defRPr sz="1300">
                <a:latin typeface="+mn-lt"/>
                <a:cs typeface="+mn-cs"/>
              </a:defRPr>
            </a:lvl1pPr>
          </a:lstStyle>
          <a:p>
            <a:pPr>
              <a:defRPr/>
            </a:pPr>
            <a:fld id="{B7527E38-A12E-4696-9FBA-C60048962624}" type="slidenum">
              <a:rPr lang="hu-HU"/>
              <a:pPr>
                <a:defRPr/>
              </a:pPr>
              <a:t>‹#›</a:t>
            </a:fld>
            <a:endParaRPr lang="hu-HU"/>
          </a:p>
        </p:txBody>
      </p:sp>
    </p:spTree>
    <p:extLst>
      <p:ext uri="{BB962C8B-B14F-4D97-AF65-F5344CB8AC3E}">
        <p14:creationId xmlns:p14="http://schemas.microsoft.com/office/powerpoint/2010/main" val="41722912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Folienbildplatzhalter 1"/>
          <p:cNvSpPr>
            <a:spLocks noGrp="1" noRot="1" noChangeAspect="1"/>
          </p:cNvSpPr>
          <p:nvPr>
            <p:ph type="sldImg"/>
          </p:nvPr>
        </p:nvSpPr>
        <p:spPr bwMode="auto">
          <a:xfrm>
            <a:off x="1381026" y="746125"/>
            <a:ext cx="4497487" cy="1996875"/>
          </a:xfrm>
          <a:noFill/>
          <a:ln>
            <a:solidFill>
              <a:srgbClr val="000000"/>
            </a:solidFill>
            <a:miter lim="800000"/>
            <a:headEnd/>
            <a:tailEnd/>
          </a:ln>
        </p:spPr>
      </p:sp>
      <p:sp>
        <p:nvSpPr>
          <p:cNvPr id="77826" name="Notizenplatzhalter 2"/>
          <p:cNvSpPr>
            <a:spLocks noGrp="1"/>
          </p:cNvSpPr>
          <p:nvPr>
            <p:ph type="body" idx="1"/>
          </p:nvPr>
        </p:nvSpPr>
        <p:spPr bwMode="auto">
          <a:xfrm>
            <a:off x="156890" y="2877468"/>
            <a:ext cx="6408712" cy="6309077"/>
          </a:xfrm>
          <a:noFill/>
        </p:spPr>
        <p:txBody>
          <a:bodyPr wrap="square" numCol="1" anchor="t" anchorCtr="0" compatLnSpc="1">
            <a:prstTxWarp prst="textNoShape">
              <a:avLst/>
            </a:prstTxWarp>
            <a:noAutofit/>
          </a:bodyPr>
          <a:lstStyle/>
          <a:p>
            <a:r>
              <a:rPr lang="en-US" sz="1300" dirty="0"/>
              <a:t>During the last months, Ukraine has been at the center of the international community’s attention. Although the recent discourse is dominated by the conflict in the Eastern part of country, the democratization discourse should not be put aside, since it has been shown that democratization can ease these kinds of conflicts. Moreover, it is important for the </a:t>
            </a:r>
            <a:r>
              <a:rPr lang="en-US" sz="1300" dirty="0" err="1"/>
              <a:t>Visegrad</a:t>
            </a:r>
            <a:r>
              <a:rPr lang="en-US" sz="1300" dirty="0"/>
              <a:t> countries to have a democratic neighbor. </a:t>
            </a:r>
            <a:endParaRPr lang="hu-HU" sz="1300" dirty="0"/>
          </a:p>
          <a:p>
            <a:r>
              <a:rPr lang="en-US" sz="1300" dirty="0"/>
              <a:t>In this survey the subjective side of democratic consolidation has been observed. The development of democracy does not only require institutionalization of democracy, but it also highly depends on the democratic values of citizens, whose active participation is crucial. Widespread democratic attitudes have the ability to reduce authoritarian alternatives. Whereas, existing nostalgia for the old authoritarian regime may make headway for dictatorship. </a:t>
            </a:r>
            <a:endParaRPr lang="hu-HU" sz="1300" dirty="0"/>
          </a:p>
          <a:p>
            <a:r>
              <a:rPr lang="en-US" sz="1300" dirty="0"/>
              <a:t>Democratic attitudes are introduced according to two aspects. Firstly, this study compares Ukrainian citizens’ democratic values to public opinion in the </a:t>
            </a:r>
            <a:r>
              <a:rPr lang="en-US" sz="1300" dirty="0" err="1"/>
              <a:t>Visegrad</a:t>
            </a:r>
            <a:r>
              <a:rPr lang="en-US" sz="1300" dirty="0"/>
              <a:t> countries. These countries share similar historical backgrounds. Ukraine was part of the Soviet Union and the V4 (</a:t>
            </a:r>
            <a:r>
              <a:rPr lang="en-US" sz="1300" dirty="0" err="1"/>
              <a:t>Visegrad</a:t>
            </a:r>
            <a:r>
              <a:rPr lang="en-US" sz="1300" dirty="0"/>
              <a:t> four) were transformed into satellite states, therefore, both of them still bear the traces of the communist dictatorship. However, the differences before state socialism and the diverse trajectories of the post-socialist transformation caused deep differences between these countries in terms of democratization. In addition to the international comparison, the tendencies of the public opinion over time are also observed. Therefore this survey also examines how Ukrainians’ opinion on the issue of democracy has changed in the last decades. </a:t>
            </a:r>
            <a:endParaRPr lang="hu-HU" sz="1300" dirty="0"/>
          </a:p>
          <a:p>
            <a:r>
              <a:rPr lang="en-US" sz="1300" dirty="0"/>
              <a:t>Finally, three theories are introduced that can explain democratic attitudes. With the help of these theories, stratification of democratic attitudes within Ukraine is also observed. Firstly, basic demographic variables (ethnicity, age, gender, education and region) are used as exploratory variables. Secondly, experiences with democracy are observed. And thirdly, the role of information in support of democracy is introduced. </a:t>
            </a:r>
            <a:endParaRPr lang="hu-HU" sz="1300" dirty="0"/>
          </a:p>
          <a:p>
            <a:r>
              <a:rPr lang="en-US" sz="1300" dirty="0"/>
              <a:t>The data used for this analysis came from 2 sources. On one hand, there were representative surveys conducted between 1990/91 and 1999 in all CEE countries within the NDB. On the other hand, GfK conducted surveys concerning democratic values in Hungary, Poland and Slovakia in 2011. In Ukraine, the same questions have been asked in July 2014. Using these datasets, Ukrainian attitudes can be compared with the ones in the </a:t>
            </a:r>
            <a:r>
              <a:rPr lang="en-US" sz="1300" dirty="0" err="1"/>
              <a:t>Visegrad</a:t>
            </a:r>
            <a:r>
              <a:rPr lang="en-US" sz="1300" dirty="0"/>
              <a:t> countries and also perceptions are traced over time. </a:t>
            </a:r>
            <a:endParaRPr lang="hu-HU" sz="1300" dirty="0"/>
          </a:p>
        </p:txBody>
      </p:sp>
      <p:sp>
        <p:nvSpPr>
          <p:cNvPr id="77827"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900">
                <a:solidFill>
                  <a:srgbClr val="EEECE1"/>
                </a:solidFill>
                <a:latin typeface="Arial" charset="0"/>
                <a:cs typeface="Arial" charset="0"/>
              </a:rPr>
              <a:t>Page </a:t>
            </a:r>
            <a:fld id="{9F591031-2856-45C6-8B10-695E0F348542}" type="slidenum">
              <a:rPr lang="en-US" sz="900">
                <a:solidFill>
                  <a:srgbClr val="EEECE1"/>
                </a:solidFill>
                <a:latin typeface="Arial" charset="0"/>
                <a:cs typeface="Arial" charset="0"/>
              </a:rPr>
              <a:pPr fontAlgn="base">
                <a:spcBef>
                  <a:spcPct val="0"/>
                </a:spcBef>
                <a:spcAft>
                  <a:spcPct val="0"/>
                </a:spcAft>
              </a:pPr>
              <a:t>1</a:t>
            </a:fld>
            <a:endParaRPr lang="en-US" sz="900" dirty="0">
              <a:solidFill>
                <a:srgbClr val="EEECE1"/>
              </a:solidFill>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4185811-7529-4BD6-8217-557FEFCB5FDD}" type="slidenum">
              <a:rPr lang="en-US" altLang="hu-HU"/>
              <a:pPr/>
              <a:t>10</a:t>
            </a:fld>
            <a:endParaRPr lang="en-US" altLang="hu-HU"/>
          </a:p>
        </p:txBody>
      </p:sp>
      <p:sp>
        <p:nvSpPr>
          <p:cNvPr id="662530" name="Rectangle 7"/>
          <p:cNvSpPr txBox="1">
            <a:spLocks noGrp="1" noChangeArrowheads="1"/>
          </p:cNvSpPr>
          <p:nvPr/>
        </p:nvSpPr>
        <p:spPr bwMode="auto">
          <a:xfrm>
            <a:off x="3848496" y="9433829"/>
            <a:ext cx="2944486" cy="49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71" tIns="47786" rIns="95571" bIns="47786" anchor="b"/>
          <a:lstStyle>
            <a:lvl1pPr defTabSz="990600">
              <a:spcBef>
                <a:spcPct val="0"/>
              </a:spcBef>
              <a:defRPr>
                <a:solidFill>
                  <a:schemeClr val="tx1"/>
                </a:solidFill>
                <a:latin typeface="Arial" charset="0"/>
              </a:defRPr>
            </a:lvl1pPr>
            <a:lvl2pPr marL="804863" indent="-309563" defTabSz="990600">
              <a:spcBef>
                <a:spcPct val="0"/>
              </a:spcBef>
              <a:defRPr>
                <a:solidFill>
                  <a:schemeClr val="tx1"/>
                </a:solidFill>
                <a:latin typeface="Arial" charset="0"/>
              </a:defRPr>
            </a:lvl2pPr>
            <a:lvl3pPr marL="1238250" indent="-247650" defTabSz="990600">
              <a:spcBef>
                <a:spcPct val="0"/>
              </a:spcBef>
              <a:defRPr>
                <a:solidFill>
                  <a:schemeClr val="tx1"/>
                </a:solidFill>
                <a:latin typeface="Arial" charset="0"/>
              </a:defRPr>
            </a:lvl3pPr>
            <a:lvl4pPr marL="1733550" indent="-247650" defTabSz="990600">
              <a:spcBef>
                <a:spcPct val="0"/>
              </a:spcBef>
              <a:defRPr>
                <a:solidFill>
                  <a:schemeClr val="tx1"/>
                </a:solidFill>
                <a:latin typeface="Arial" charset="0"/>
              </a:defRPr>
            </a:lvl4pPr>
            <a:lvl5pPr marL="2228850" indent="-247650" defTabSz="990600">
              <a:spcBef>
                <a:spcPct val="0"/>
              </a:spcBef>
              <a:defRPr>
                <a:solidFill>
                  <a:schemeClr val="tx1"/>
                </a:solidFill>
                <a:latin typeface="Arial" charset="0"/>
              </a:defRPr>
            </a:lvl5pPr>
            <a:lvl6pPr marL="2686050" indent="-247650" defTabSz="990600" fontAlgn="base">
              <a:spcBef>
                <a:spcPct val="0"/>
              </a:spcBef>
              <a:spcAft>
                <a:spcPct val="0"/>
              </a:spcAft>
              <a:defRPr>
                <a:solidFill>
                  <a:schemeClr val="tx1"/>
                </a:solidFill>
                <a:latin typeface="Arial" charset="0"/>
              </a:defRPr>
            </a:lvl6pPr>
            <a:lvl7pPr marL="3143250" indent="-247650" defTabSz="990600" fontAlgn="base">
              <a:spcBef>
                <a:spcPct val="0"/>
              </a:spcBef>
              <a:spcAft>
                <a:spcPct val="0"/>
              </a:spcAft>
              <a:defRPr>
                <a:solidFill>
                  <a:schemeClr val="tx1"/>
                </a:solidFill>
                <a:latin typeface="Arial" charset="0"/>
              </a:defRPr>
            </a:lvl7pPr>
            <a:lvl8pPr marL="3600450" indent="-247650" defTabSz="990600" fontAlgn="base">
              <a:spcBef>
                <a:spcPct val="0"/>
              </a:spcBef>
              <a:spcAft>
                <a:spcPct val="0"/>
              </a:spcAft>
              <a:defRPr>
                <a:solidFill>
                  <a:schemeClr val="tx1"/>
                </a:solidFill>
                <a:latin typeface="Arial" charset="0"/>
              </a:defRPr>
            </a:lvl8pPr>
            <a:lvl9pPr marL="4057650" indent="-247650" defTabSz="990600" fontAlgn="base">
              <a:spcBef>
                <a:spcPct val="0"/>
              </a:spcBef>
              <a:spcAft>
                <a:spcPct val="0"/>
              </a:spcAft>
              <a:defRPr>
                <a:solidFill>
                  <a:schemeClr val="tx1"/>
                </a:solidFill>
                <a:latin typeface="Arial" charset="0"/>
              </a:defRPr>
            </a:lvl9pPr>
          </a:lstStyle>
          <a:p>
            <a:pPr algn="r"/>
            <a:fld id="{76194CF1-A683-4277-8F41-B55FF206C8AD}" type="slidenum">
              <a:rPr lang="en-US" altLang="hu-HU" sz="1300"/>
              <a:pPr algn="r"/>
              <a:t>10</a:t>
            </a:fld>
            <a:endParaRPr lang="en-US" altLang="hu-HU" sz="1300"/>
          </a:p>
        </p:txBody>
      </p:sp>
      <p:sp>
        <p:nvSpPr>
          <p:cNvPr id="662531" name="Rectangle 2"/>
          <p:cNvSpPr>
            <a:spLocks noRot="1" noChangeArrowheads="1" noTextEdit="1"/>
          </p:cNvSpPr>
          <p:nvPr>
            <p:ph type="sldImg"/>
          </p:nvPr>
        </p:nvSpPr>
        <p:spPr>
          <a:xfrm>
            <a:off x="915988" y="746125"/>
            <a:ext cx="4962525" cy="3722688"/>
          </a:xfrm>
          <a:ln/>
        </p:spPr>
      </p:sp>
      <p:sp>
        <p:nvSpPr>
          <p:cNvPr id="662532" name="Rectangle 3"/>
          <p:cNvSpPr>
            <a:spLocks noGrp="1" noChangeArrowheads="1"/>
          </p:cNvSpPr>
          <p:nvPr>
            <p:ph type="body" idx="1"/>
          </p:nvPr>
        </p:nvSpPr>
        <p:spPr>
          <a:xfrm>
            <a:off x="372914" y="4717415"/>
            <a:ext cx="6048672" cy="4469130"/>
          </a:xfrm>
        </p:spPr>
        <p:txBody>
          <a:bodyPr lIns="95571" tIns="47786" rIns="95571" bIns="47786">
            <a:normAutofit fontScale="92500" lnSpcReduction="20000"/>
          </a:bodyPr>
          <a:lstStyle/>
          <a:p>
            <a:r>
              <a:rPr lang="en-US" dirty="0"/>
              <a:t>Potential explanations of democratic attitudes </a:t>
            </a:r>
            <a:r>
              <a:rPr lang="hu-HU" dirty="0" smtClean="0"/>
              <a:t> </a:t>
            </a:r>
            <a:r>
              <a:rPr lang="en-US" dirty="0" smtClean="0"/>
              <a:t>are </a:t>
            </a:r>
            <a:r>
              <a:rPr lang="en-US" dirty="0"/>
              <a:t>based on three theories. </a:t>
            </a:r>
            <a:endParaRPr lang="hu-HU" dirty="0"/>
          </a:p>
          <a:p>
            <a:r>
              <a:rPr lang="en-US" dirty="0"/>
              <a:t>Firstly, the long-term theory will be introduced which focuses on childhood socialization. Long-term theories argue that democratic attitudes depend on socialization. Within primary socialization we can distinguish micro and macro factors. Micro factors entail, for example, age, gender, education, region and ethnicity. Macro factors were also analyzed by scholars, such as religious traditions, the length of communist regime and democratic experiences before the soviet regime, but our survey could not analyze those factors. These explanations are focused on the environment in which the individuals have lived, assuming that if two people encountered similar circumstances, they would also have similar attitudes as well. </a:t>
            </a:r>
            <a:endParaRPr lang="hu-HU" dirty="0"/>
          </a:p>
          <a:p>
            <a:r>
              <a:rPr lang="en-US" dirty="0"/>
              <a:t>Secondly, short-term theories that imply temporary evaluation will be detailed (e.g. evaluation of the government’s work). The second group of explanations emphasizes individuals’ experiences. This theory states that support of democracy depends on short-term evaluation of democratic actors. This approach states that democratic attitudes are constantly changing (even within one generation). This change occurs every time the efficiency and/or effectiveness of the regime changes. </a:t>
            </a:r>
            <a:endParaRPr lang="hu-HU" dirty="0"/>
          </a:p>
          <a:p>
            <a:r>
              <a:rPr lang="en-US" dirty="0"/>
              <a:t>There are several ways to measure the efficiency of the system. Some theories emphasize the importance of economic development. Dalton, for example, has argued that widespread support of democracy requires economic development. The observed countries faced dramatic decline in their economies after the fall of the Berlin wall, which caused a decrease in support of democracy. There are many people in the </a:t>
            </a:r>
            <a:r>
              <a:rPr lang="en-US" dirty="0" err="1"/>
              <a:t>Visegrad</a:t>
            </a:r>
            <a:r>
              <a:rPr lang="en-US" dirty="0"/>
              <a:t> countries that still blame democracy for the economic difficulties that their countries face, a quarter of a century after the change in political systems. Therefore, the observation of the effect of the economic situation on democratic attitudes is highly relevant. Furthermore perceived existence of individual rights and freedoms are also able to affect the rates of support of democracy. The above factors are often conceptualized as economic and political outputs of the system. Beyond that, also the perceived personal security can have a role in system evaluation.</a:t>
            </a:r>
            <a:endParaRPr lang="hu-HU" dirty="0"/>
          </a:p>
          <a:p>
            <a:r>
              <a:rPr lang="en-US" dirty="0"/>
              <a:t>And finally, the learning theory emphasizes the importance of information gathering in addition to primary socialization and the evaluation of the current performance. This new theory stresses that information can also play a crucial role in the formation of democratic attitudes. Therefore, understanding politics plays an important role in supporting democracy.</a:t>
            </a:r>
            <a:endParaRPr lang="hu-HU" dirty="0"/>
          </a:p>
          <a:p>
            <a:endParaRPr lang="ru-RU" altLang="hu-H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372914" y="57720"/>
            <a:ext cx="6064867" cy="4547940"/>
          </a:xfrm>
          <a:ln/>
        </p:spPr>
      </p:sp>
      <p:sp>
        <p:nvSpPr>
          <p:cNvPr id="55300" name="Rectangle 3"/>
          <p:cNvSpPr>
            <a:spLocks noGrp="1" noChangeArrowheads="1"/>
          </p:cNvSpPr>
          <p:nvPr>
            <p:ph type="body" idx="1"/>
          </p:nvPr>
        </p:nvSpPr>
        <p:spPr>
          <a:xfrm>
            <a:off x="372914" y="4965700"/>
            <a:ext cx="5976664" cy="44695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dirty="0"/>
              <a:t>First of all the generational effect has been tested. Empirical results show that in Ukraine, age has a significant effect on support of democracy. The rate of people who prefer democracy over dictatorship was the highest among middle-aged people (75%), followed by the people who are below 30 years (72%), while the lowest rate was among people over 60 years (61%). At the same time, younger people have approximately the same likelihood to fall under the category of ‘Confident Democrats’ as middle-aged respondents. Moreover, younger people would less likely to say that they prefer dictatorship to democracy. This means that the generation, which was born after the fall of the Berlin wall, supports democracy a bit less than their parents but they reject dictatorship more than the older generations. In contrast, in the </a:t>
            </a:r>
            <a:r>
              <a:rPr lang="en-US" sz="1400" dirty="0" err="1"/>
              <a:t>Visegrad</a:t>
            </a:r>
            <a:r>
              <a:rPr lang="en-US" sz="1400" dirty="0"/>
              <a:t> countries there are no significant differences between the generations. This result indicates that political socialization works slightly better in Ukraine than in the </a:t>
            </a:r>
            <a:r>
              <a:rPr lang="en-US" sz="1400" dirty="0" err="1"/>
              <a:t>Visegrad</a:t>
            </a:r>
            <a:r>
              <a:rPr lang="en-US" sz="1400" dirty="0"/>
              <a:t> countries over the last two decades. </a:t>
            </a:r>
            <a:endParaRPr lang="hu-HU" sz="1400" dirty="0"/>
          </a:p>
          <a:p>
            <a:r>
              <a:rPr lang="hu-HU" sz="1400" dirty="0" err="1"/>
              <a:t>Nevertheless</a:t>
            </a:r>
            <a:r>
              <a:rPr lang="hu-HU" sz="1400" dirty="0"/>
              <a:t>, </a:t>
            </a:r>
            <a:r>
              <a:rPr lang="hu-HU" sz="1400" dirty="0" err="1"/>
              <a:t>educational</a:t>
            </a:r>
            <a:r>
              <a:rPr lang="hu-HU" sz="1400" dirty="0"/>
              <a:t> </a:t>
            </a:r>
            <a:r>
              <a:rPr lang="hu-HU" sz="1400" dirty="0" err="1"/>
              <a:t>attainment</a:t>
            </a:r>
            <a:r>
              <a:rPr lang="hu-HU" sz="1400" dirty="0"/>
              <a:t> has a no </a:t>
            </a:r>
            <a:r>
              <a:rPr lang="hu-HU" sz="1400" dirty="0" err="1"/>
              <a:t>effect</a:t>
            </a:r>
            <a:r>
              <a:rPr lang="hu-HU" sz="1400" dirty="0"/>
              <a:t> </a:t>
            </a:r>
            <a:r>
              <a:rPr lang="hu-HU" sz="1400" dirty="0" err="1"/>
              <a:t>on</a:t>
            </a:r>
            <a:r>
              <a:rPr lang="hu-HU" sz="1400" dirty="0"/>
              <a:t> </a:t>
            </a:r>
            <a:r>
              <a:rPr lang="hu-HU" sz="1400" dirty="0" err="1"/>
              <a:t>support</a:t>
            </a:r>
            <a:r>
              <a:rPr lang="hu-HU" sz="1400" dirty="0"/>
              <a:t> of </a:t>
            </a:r>
            <a:r>
              <a:rPr lang="hu-HU" sz="1400" dirty="0" err="1"/>
              <a:t>democracy</a:t>
            </a:r>
            <a:r>
              <a:rPr lang="hu-HU" sz="1400" dirty="0"/>
              <a:t>. </a:t>
            </a:r>
            <a:endParaRPr lang="en-US" altLang="hu-HU" sz="1300" dirty="0">
              <a:latin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588938" y="-14288"/>
            <a:ext cx="5760814" cy="4319936"/>
          </a:xfrm>
          <a:ln/>
        </p:spPr>
      </p:sp>
      <p:sp>
        <p:nvSpPr>
          <p:cNvPr id="55300" name="Rectangle 3"/>
          <p:cNvSpPr>
            <a:spLocks noGrp="1" noChangeArrowheads="1"/>
          </p:cNvSpPr>
          <p:nvPr>
            <p:ph type="body" idx="1"/>
          </p:nvPr>
        </p:nvSpPr>
        <p:spPr>
          <a:xfrm>
            <a:off x="444922" y="4605660"/>
            <a:ext cx="6048672" cy="44695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US" sz="1400" dirty="0"/>
              <a:t>Traditionally two parts of Ukraine can be distinguished: Eastern and Western Ukraine. The West is largely influenced by Poland while Russians have traditionally dominated the East of the country. Our data indicates that region has perhaps the strongest effect on the support of democracy: there is a sharp difference between the Western and the Eastern regions. Eighty-one percent of the respondents in the Western region prefer democracy to dictatorship, which is actually much higher than in the </a:t>
            </a:r>
            <a:r>
              <a:rPr lang="en-US" sz="1400" dirty="0" err="1"/>
              <a:t>Visegrad</a:t>
            </a:r>
            <a:r>
              <a:rPr lang="en-US" sz="1400" dirty="0"/>
              <a:t> countries. In contrast, only 46% of the people living in the Southern region and 53% of the people living in the Eastern region expressed democratic attitudes. The rates in the Northern and the Central region fall in between the Western and the Eastern rates. </a:t>
            </a:r>
            <a:endParaRPr lang="hu-HU" sz="1400" dirty="0"/>
          </a:p>
          <a:p>
            <a:r>
              <a:rPr lang="en-US" sz="1400" dirty="0"/>
              <a:t>Moreover, the Western region exceeds the Eastern one in terms of the number of ‘Confident Democrats’, but the rate of ‘Worried Democrats’ does not differ from one region to the other. This means that not only do Western citizens prefer democracy over dictatorship, but also in the West, people believe that democracy is more capable of dealing with the crucial problems of the country.</a:t>
            </a:r>
            <a:endParaRPr lang="hu-HU" sz="1400" dirty="0"/>
          </a:p>
          <a:p>
            <a:r>
              <a:rPr lang="en-US" sz="1400" dirty="0"/>
              <a:t>The Ukrainian regions largely differ in terms of ethnic composition. Western Ukraine is dominantly inhabited by ethnic Ukrainians, while ethnic Russians are concentrated in the Eastern and Southern parts. Our sample indicates the same sharp difference. In the Western region 96% of the population said that they primarily speak Ukrainian, whereas in the Eastern region it was only 3%. The results of multivariate analysis (binary logistic regression) show that ethnic background and language have no influence on democratic attitudes after controlling for basic demographic variables, i.e. Russian and Ukrainian speaking respondents from a given region, with the same age and economic situation have the same probability to have democratic or antidemocratic values.</a:t>
            </a:r>
            <a:endParaRPr lang="hu-HU" sz="14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48028" y="9432833"/>
            <a:ext cx="2944870" cy="49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7" tIns="46058" rIns="92117" bIns="46058"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2F2F7A0C-07E2-4CFB-9D48-F4D39828DD24}" type="slidenum">
              <a:rPr lang="hu-HU" altLang="hu-HU" sz="1200">
                <a:latin typeface="Arial" charset="0"/>
              </a:rPr>
              <a:pPr algn="r" eaLnBrk="1" hangingPunct="1"/>
              <a:t>13</a:t>
            </a:fld>
            <a:endParaRPr lang="en-US" altLang="hu-HU" sz="1200">
              <a:latin typeface="Arial" charset="0"/>
            </a:endParaRPr>
          </a:p>
        </p:txBody>
      </p:sp>
      <p:sp>
        <p:nvSpPr>
          <p:cNvPr id="57347" name="Rectangle 2"/>
          <p:cNvSpPr>
            <a:spLocks noGrp="1" noRot="1" noChangeAspect="1" noChangeArrowheads="1" noTextEdit="1"/>
          </p:cNvSpPr>
          <p:nvPr>
            <p:ph type="sldImg"/>
          </p:nvPr>
        </p:nvSpPr>
        <p:spPr>
          <a:xfrm>
            <a:off x="914400" y="744538"/>
            <a:ext cx="4968875" cy="3725862"/>
          </a:xfrm>
          <a:ln/>
        </p:spPr>
      </p:sp>
      <p:sp>
        <p:nvSpPr>
          <p:cNvPr id="57349" name="Rectangle 3"/>
          <p:cNvSpPr>
            <a:spLocks noGrp="1" noChangeArrowheads="1"/>
          </p:cNvSpPr>
          <p:nvPr>
            <p:ph type="body" idx="1"/>
          </p:nvPr>
        </p:nvSpPr>
        <p:spPr>
          <a:xfrm>
            <a:off x="300906" y="4773145"/>
            <a:ext cx="6120680" cy="44695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just"/>
            <a:r>
              <a:rPr lang="en-US" sz="1400" dirty="0"/>
              <a:t>Analyzing the short-term factors, we have seen that the economic situation of the individual influences his or her democratic attitudes. The financial situation was measured by three questions (concerning the actual living conditions, the changes in financial situation during the last years and expectations for the next years). Only the effect of expected changes in financial status is significant. Those people who had the most democratic attitudes are the ones that expected improvement in their financial situation in the following 10 years. The dataset also makes it possible to observe perceptions as to whose duty it should be to guarantee welfare. Thirty-eight percent of people from the </a:t>
            </a:r>
            <a:r>
              <a:rPr lang="en-US" sz="1400" dirty="0" err="1"/>
              <a:t>Visegrad</a:t>
            </a:r>
            <a:r>
              <a:rPr lang="en-US" sz="1400" dirty="0"/>
              <a:t> countries thought that the state should be responsible for the welfare of its citizens, which is much higher than in Western countries. In the </a:t>
            </a:r>
            <a:r>
              <a:rPr lang="en-US" sz="1400" dirty="0" err="1"/>
              <a:t>Visegrad</a:t>
            </a:r>
            <a:r>
              <a:rPr lang="en-US" sz="1400" dirty="0"/>
              <a:t> countries the high level of dissatisfaction with the system change can be attributed to the fact that citizens think that the state is too weak. In Ukraine the state is considered to be responsible for welfare to an even higher degree than in the </a:t>
            </a:r>
            <a:r>
              <a:rPr lang="en-US" sz="1400" dirty="0" err="1"/>
              <a:t>Visegrad</a:t>
            </a:r>
            <a:r>
              <a:rPr lang="en-US" sz="1400" dirty="0"/>
              <a:t> countries. Fifty-six percent of Ukrainians think that the state should be responsible for everyone's economic security. Besides that, those people who think that the state should be responsible to guarantee welfare tend to be more antidemocratic than those who believe that individuals should be responsible for their own welfare. </a:t>
            </a:r>
            <a:endParaRPr lang="hu-HU" sz="1400" dirty="0"/>
          </a:p>
          <a:p>
            <a:pPr algn="just"/>
            <a:endParaRPr lang="en-US" altLang="hu-HU" sz="1300" dirty="0">
              <a:latin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dt" sz="quarter" idx="1"/>
          </p:nvPr>
        </p:nvSpPr>
        <p:spPr>
          <a:xfrm>
            <a:off x="3848101" y="0"/>
            <a:ext cx="2944813" cy="4965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8" tIns="45784" rIns="91568" bIns="45784"/>
          <a:lstStyle>
            <a:lvl1pPr defTabSz="449892" eaLnBrk="0" hangingPunct="0">
              <a:spcBef>
                <a:spcPct val="25000"/>
              </a:spcBef>
              <a:defRPr sz="2200">
                <a:solidFill>
                  <a:schemeClr val="tx1"/>
                </a:solidFill>
                <a:latin typeface="Tele-GroteskNor" pitchFamily="2" charset="0"/>
                <a:cs typeface="Arial" pitchFamily="34" charset="0"/>
              </a:defRPr>
            </a:lvl1pPr>
            <a:lvl2pPr marL="743990" indent="-286150" defTabSz="449892" eaLnBrk="0" hangingPunct="0">
              <a:spcBef>
                <a:spcPct val="25000"/>
              </a:spcBef>
              <a:defRPr sz="2200">
                <a:solidFill>
                  <a:schemeClr val="tx1"/>
                </a:solidFill>
                <a:latin typeface="Tele-GroteskNor" pitchFamily="2" charset="0"/>
                <a:cs typeface="Arial" pitchFamily="34" charset="0"/>
              </a:defRPr>
            </a:lvl2pPr>
            <a:lvl3pPr marL="1144600" indent="-228920" defTabSz="449892" eaLnBrk="0" hangingPunct="0">
              <a:spcBef>
                <a:spcPct val="25000"/>
              </a:spcBef>
              <a:defRPr sz="2200">
                <a:solidFill>
                  <a:schemeClr val="tx1"/>
                </a:solidFill>
                <a:latin typeface="Tele-GroteskNor" pitchFamily="2" charset="0"/>
                <a:cs typeface="Arial" pitchFamily="34" charset="0"/>
              </a:defRPr>
            </a:lvl3pPr>
            <a:lvl4pPr marL="1602440" indent="-228920" defTabSz="449892" eaLnBrk="0" hangingPunct="0">
              <a:spcBef>
                <a:spcPct val="25000"/>
              </a:spcBef>
              <a:defRPr sz="2200">
                <a:solidFill>
                  <a:schemeClr val="tx1"/>
                </a:solidFill>
                <a:latin typeface="Tele-GroteskNor" pitchFamily="2" charset="0"/>
                <a:cs typeface="Arial" pitchFamily="34" charset="0"/>
              </a:defRPr>
            </a:lvl4pPr>
            <a:lvl5pPr marL="2060280" indent="-228920" defTabSz="449892" eaLnBrk="0" hangingPunct="0">
              <a:spcBef>
                <a:spcPct val="25000"/>
              </a:spcBef>
              <a:defRPr sz="2200">
                <a:solidFill>
                  <a:schemeClr val="tx1"/>
                </a:solidFill>
                <a:latin typeface="Tele-GroteskNor" pitchFamily="2" charset="0"/>
                <a:cs typeface="Arial" pitchFamily="34" charset="0"/>
              </a:defRPr>
            </a:lvl5pPr>
            <a:lvl6pPr marL="2518120"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6pPr>
            <a:lvl7pPr marL="297596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7pPr>
            <a:lvl8pPr marL="343380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8pPr>
            <a:lvl9pPr marL="389164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9pPr>
          </a:lstStyle>
          <a:p>
            <a:pPr>
              <a:spcBef>
                <a:spcPct val="0"/>
              </a:spcBef>
            </a:pPr>
            <a:r>
              <a:rPr lang="en-US" sz="600" dirty="0" smtClean="0">
                <a:latin typeface="Arial Unicode MS" pitchFamily="34" charset="-128"/>
              </a:rPr>
              <a:t>13.08.2007</a:t>
            </a:r>
            <a:endParaRPr lang="en-US" sz="600" dirty="0">
              <a:latin typeface="Arial Unicode MS" pitchFamily="34" charset="-128"/>
            </a:endParaRPr>
          </a:p>
        </p:txBody>
      </p:sp>
      <p:sp>
        <p:nvSpPr>
          <p:cNvPr id="168963" name="Rectangle 5"/>
          <p:cNvSpPr>
            <a:spLocks noGrp="1" noChangeArrowheads="1"/>
          </p:cNvSpPr>
          <p:nvPr>
            <p:ph type="sldNum" sz="quarter" idx="3"/>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892" eaLnBrk="0" hangingPunct="0">
              <a:spcBef>
                <a:spcPct val="25000"/>
              </a:spcBef>
              <a:defRPr sz="2200">
                <a:solidFill>
                  <a:schemeClr val="tx1"/>
                </a:solidFill>
                <a:latin typeface="Tele-GroteskNor" pitchFamily="2" charset="0"/>
                <a:cs typeface="Arial" pitchFamily="34" charset="0"/>
              </a:defRPr>
            </a:lvl1pPr>
            <a:lvl2pPr marL="743990" indent="-286150" defTabSz="449892" eaLnBrk="0" hangingPunct="0">
              <a:spcBef>
                <a:spcPct val="25000"/>
              </a:spcBef>
              <a:defRPr sz="2200">
                <a:solidFill>
                  <a:schemeClr val="tx1"/>
                </a:solidFill>
                <a:latin typeface="Tele-GroteskNor" pitchFamily="2" charset="0"/>
                <a:cs typeface="Arial" pitchFamily="34" charset="0"/>
              </a:defRPr>
            </a:lvl2pPr>
            <a:lvl3pPr marL="1144600" indent="-228920" defTabSz="449892" eaLnBrk="0" hangingPunct="0">
              <a:spcBef>
                <a:spcPct val="25000"/>
              </a:spcBef>
              <a:defRPr sz="2200">
                <a:solidFill>
                  <a:schemeClr val="tx1"/>
                </a:solidFill>
                <a:latin typeface="Tele-GroteskNor" pitchFamily="2" charset="0"/>
                <a:cs typeface="Arial" pitchFamily="34" charset="0"/>
              </a:defRPr>
            </a:lvl3pPr>
            <a:lvl4pPr marL="1602440" indent="-228920" defTabSz="449892" eaLnBrk="0" hangingPunct="0">
              <a:spcBef>
                <a:spcPct val="25000"/>
              </a:spcBef>
              <a:defRPr sz="2200">
                <a:solidFill>
                  <a:schemeClr val="tx1"/>
                </a:solidFill>
                <a:latin typeface="Tele-GroteskNor" pitchFamily="2" charset="0"/>
                <a:cs typeface="Arial" pitchFamily="34" charset="0"/>
              </a:defRPr>
            </a:lvl4pPr>
            <a:lvl5pPr marL="2060280" indent="-228920" defTabSz="449892" eaLnBrk="0" hangingPunct="0">
              <a:spcBef>
                <a:spcPct val="25000"/>
              </a:spcBef>
              <a:defRPr sz="2200">
                <a:solidFill>
                  <a:schemeClr val="tx1"/>
                </a:solidFill>
                <a:latin typeface="Tele-GroteskNor" pitchFamily="2" charset="0"/>
                <a:cs typeface="Arial" pitchFamily="34" charset="0"/>
              </a:defRPr>
            </a:lvl5pPr>
            <a:lvl6pPr marL="2518120"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6pPr>
            <a:lvl7pPr marL="297596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7pPr>
            <a:lvl8pPr marL="343380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8pPr>
            <a:lvl9pPr marL="389164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9pPr>
          </a:lstStyle>
          <a:p>
            <a:pPr>
              <a:spcBef>
                <a:spcPct val="0"/>
              </a:spcBef>
            </a:pPr>
            <a:fld id="{77FD7653-D675-4401-8F26-8B47EFA0B089}" type="slidenum">
              <a:rPr lang="en-US" sz="600" smtClean="0">
                <a:latin typeface="Arial Unicode MS" pitchFamily="34" charset="-128"/>
              </a:rPr>
              <a:pPr>
                <a:spcBef>
                  <a:spcPct val="0"/>
                </a:spcBef>
              </a:pPr>
              <a:t>14</a:t>
            </a:fld>
            <a:endParaRPr lang="en-US" sz="600" dirty="0">
              <a:latin typeface="Arial Unicode MS" pitchFamily="34" charset="-128"/>
            </a:endParaRPr>
          </a:p>
        </p:txBody>
      </p:sp>
      <p:sp>
        <p:nvSpPr>
          <p:cNvPr id="168964" name="Rectangle 10"/>
          <p:cNvSpPr>
            <a:spLocks noGrp="1" noChangeArrowheads="1"/>
          </p:cNvSpPr>
          <p:nvPr>
            <p:ph type="hdr" sz="quarter"/>
          </p:nvPr>
        </p:nvSpPr>
        <p:spPr>
          <a:xfrm>
            <a:off x="1" y="0"/>
            <a:ext cx="2944813" cy="49657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568" tIns="45784" rIns="91568" bIns="45784"/>
          <a:lstStyle>
            <a:lvl1pPr defTabSz="449892" eaLnBrk="0" hangingPunct="0">
              <a:spcBef>
                <a:spcPct val="25000"/>
              </a:spcBef>
              <a:defRPr sz="2200">
                <a:solidFill>
                  <a:schemeClr val="tx1"/>
                </a:solidFill>
                <a:latin typeface="Tele-GroteskNor" pitchFamily="2" charset="0"/>
                <a:cs typeface="Arial" pitchFamily="34" charset="0"/>
              </a:defRPr>
            </a:lvl1pPr>
            <a:lvl2pPr marL="743990" indent="-286150" defTabSz="449892" eaLnBrk="0" hangingPunct="0">
              <a:spcBef>
                <a:spcPct val="25000"/>
              </a:spcBef>
              <a:defRPr sz="2200">
                <a:solidFill>
                  <a:schemeClr val="tx1"/>
                </a:solidFill>
                <a:latin typeface="Tele-GroteskNor" pitchFamily="2" charset="0"/>
                <a:cs typeface="Arial" pitchFamily="34" charset="0"/>
              </a:defRPr>
            </a:lvl2pPr>
            <a:lvl3pPr marL="1144600" indent="-228920" defTabSz="449892" eaLnBrk="0" hangingPunct="0">
              <a:spcBef>
                <a:spcPct val="25000"/>
              </a:spcBef>
              <a:defRPr sz="2200">
                <a:solidFill>
                  <a:schemeClr val="tx1"/>
                </a:solidFill>
                <a:latin typeface="Tele-GroteskNor" pitchFamily="2" charset="0"/>
                <a:cs typeface="Arial" pitchFamily="34" charset="0"/>
              </a:defRPr>
            </a:lvl3pPr>
            <a:lvl4pPr marL="1602440" indent="-228920" defTabSz="449892" eaLnBrk="0" hangingPunct="0">
              <a:spcBef>
                <a:spcPct val="25000"/>
              </a:spcBef>
              <a:defRPr sz="2200">
                <a:solidFill>
                  <a:schemeClr val="tx1"/>
                </a:solidFill>
                <a:latin typeface="Tele-GroteskNor" pitchFamily="2" charset="0"/>
                <a:cs typeface="Arial" pitchFamily="34" charset="0"/>
              </a:defRPr>
            </a:lvl4pPr>
            <a:lvl5pPr marL="2060280" indent="-228920" defTabSz="449892" eaLnBrk="0" hangingPunct="0">
              <a:spcBef>
                <a:spcPct val="25000"/>
              </a:spcBef>
              <a:defRPr sz="2200">
                <a:solidFill>
                  <a:schemeClr val="tx1"/>
                </a:solidFill>
                <a:latin typeface="Tele-GroteskNor" pitchFamily="2" charset="0"/>
                <a:cs typeface="Arial" pitchFamily="34" charset="0"/>
              </a:defRPr>
            </a:lvl5pPr>
            <a:lvl6pPr marL="2518120"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6pPr>
            <a:lvl7pPr marL="297596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7pPr>
            <a:lvl8pPr marL="343380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8pPr>
            <a:lvl9pPr marL="389164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9pPr>
          </a:lstStyle>
          <a:p>
            <a:pPr>
              <a:spcBef>
                <a:spcPct val="0"/>
              </a:spcBef>
            </a:pPr>
            <a:r>
              <a:rPr lang="en-US" sz="600" dirty="0" err="1" smtClean="0">
                <a:latin typeface="Arial Unicode MS" pitchFamily="34" charset="-128"/>
              </a:rPr>
              <a:t>Autor</a:t>
            </a:r>
            <a:r>
              <a:rPr lang="en-US" sz="600" dirty="0" smtClean="0">
                <a:latin typeface="Arial Unicode MS" pitchFamily="34" charset="-128"/>
              </a:rPr>
              <a:t> / </a:t>
            </a:r>
            <a:r>
              <a:rPr lang="en-US" sz="600" dirty="0" err="1" smtClean="0">
                <a:latin typeface="Arial Unicode MS" pitchFamily="34" charset="-128"/>
              </a:rPr>
              <a:t>Thema</a:t>
            </a:r>
            <a:r>
              <a:rPr lang="en-US" sz="600" dirty="0" smtClean="0">
                <a:latin typeface="Arial Unicode MS" pitchFamily="34" charset="-128"/>
              </a:rPr>
              <a:t> der </a:t>
            </a:r>
            <a:r>
              <a:rPr lang="en-US" sz="600" dirty="0" err="1" smtClean="0">
                <a:latin typeface="Arial Unicode MS" pitchFamily="34" charset="-128"/>
              </a:rPr>
              <a:t>Präsentation</a:t>
            </a:r>
            <a:endParaRPr lang="en-US" sz="600" dirty="0">
              <a:latin typeface="Arial Unicode MS" pitchFamily="34" charset="-128"/>
            </a:endParaRPr>
          </a:p>
        </p:txBody>
      </p:sp>
      <p:sp>
        <p:nvSpPr>
          <p:cNvPr id="168968" name="Rectangle 8"/>
          <p:cNvSpPr>
            <a:spLocks noGrp="1" noRot="1" noChangeAspect="1" noChangeArrowheads="1" noTextEdit="1"/>
          </p:cNvSpPr>
          <p:nvPr>
            <p:ph type="sldImg"/>
          </p:nvPr>
        </p:nvSpPr>
        <p:spPr>
          <a:ln/>
        </p:spPr>
      </p:sp>
      <p:sp>
        <p:nvSpPr>
          <p:cNvPr id="168969" name="Rectangle 9"/>
          <p:cNvSpPr>
            <a:spLocks noGrp="1" noChangeArrowheads="1"/>
          </p:cNvSpPr>
          <p:nvPr>
            <p:ph type="body" idx="1"/>
          </p:nvPr>
        </p:nvSpPr>
        <p:spPr>
          <a:xfrm>
            <a:off x="300906" y="4717415"/>
            <a:ext cx="6120680" cy="44691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p>
            <a:r>
              <a:rPr lang="en-US" dirty="0"/>
              <a:t>Beyond the financial security, also the evaluation of personal security influences the support of democratic system. Respondents assessing the public security in their neighborhood unsafe have higher chance to prefer a political system with stronger control. While people feeling safe on the street opt for dictatorship with a probability of 9% only, those anxious about public security choose dictatorship with much higher acceptance.</a:t>
            </a:r>
            <a:endParaRPr lang="hu-HU" dirty="0"/>
          </a:p>
          <a:p>
            <a:r>
              <a:rPr lang="en-US" dirty="0"/>
              <a:t>As we have seen, some scholars argue that satisfaction with the political output of the democratic system also matters in support of democratic attitudes. The survey makes it possible to observe to what degree the respondents think that individual rights and liberties exist in Ukraine (e.g. right to freedom of speech, right to elect authorities, etc.). Based on these items, an index was calculated. This index takes a higher value if someone believes to a higher level that individual rights do exist in Ukraine. Those people who had higher value on this index tend to have stronger support of democracy as well. This result indicates that perceived efficiency of the democratic system correlates with higher support of democracy. </a:t>
            </a:r>
            <a:endParaRPr lang="hu-HU" dirty="0"/>
          </a:p>
          <a:p>
            <a:r>
              <a:rPr lang="en-US" dirty="0"/>
              <a:t>Concerning learning theories, we found that in Ukraine, a lower rate of citizens said that they sometimes do not understand politics. In the </a:t>
            </a:r>
            <a:r>
              <a:rPr lang="en-US" dirty="0" err="1"/>
              <a:t>Visegrad</a:t>
            </a:r>
            <a:r>
              <a:rPr lang="en-US" dirty="0"/>
              <a:t> countries approximately 75% of the people had some problem with understanding politics, whereas this rate was only 59% in Ukraine. Moreover, in Ukraine, the number of people who said that they understand the problems of their own country was also higher than the number of people in the </a:t>
            </a:r>
            <a:r>
              <a:rPr lang="en-US" dirty="0" err="1"/>
              <a:t>Visegrad</a:t>
            </a:r>
            <a:r>
              <a:rPr lang="en-US" dirty="0"/>
              <a:t> countries. Therefore, internal affairs within politics are more understandable for Ukrainians than for the citizens from </a:t>
            </a:r>
            <a:r>
              <a:rPr lang="en-US" dirty="0" err="1"/>
              <a:t>Visegrad</a:t>
            </a:r>
            <a:r>
              <a:rPr lang="en-US" dirty="0"/>
              <a:t> countries. </a:t>
            </a:r>
            <a:endParaRPr lang="hu-HU" dirty="0"/>
          </a:p>
          <a:p>
            <a:r>
              <a:rPr lang="en-US" dirty="0"/>
              <a:t>Besides the fact that Ukrainians claim to understand more politics than the citizens of the </a:t>
            </a:r>
            <a:r>
              <a:rPr lang="en-US" dirty="0" err="1"/>
              <a:t>Visegrad</a:t>
            </a:r>
            <a:r>
              <a:rPr lang="en-US" dirty="0"/>
              <a:t> countries, they are also more interested in politics. In Ukraine 37% of the people said that they are very much or much interested in politics, whereas only 23% of Hungarians 12% of Poles and 9% of Slovaks expressed such a strong interest in politics. Of course, that high interest in politics among Ukrainians may be the consequence of the recent turbulent political situation in the country. </a:t>
            </a:r>
            <a:endParaRPr lang="hu-HU" dirty="0"/>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49630" y="9434431"/>
            <a:ext cx="2944871" cy="49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08" tIns="46055" rIns="92108" bIns="46055" anchor="b"/>
          <a:lstStyle>
            <a:lvl1pPr eaLnBrk="0" hangingPunct="0">
              <a:defRPr>
                <a:solidFill>
                  <a:schemeClr val="tx1"/>
                </a:solidFill>
                <a:latin typeface="Tahoma" pitchFamily="34" charset="0"/>
              </a:defRPr>
            </a:lvl1pPr>
            <a:lvl2pPr marL="685800" indent="-263525" eaLnBrk="0" hangingPunct="0">
              <a:defRPr>
                <a:solidFill>
                  <a:schemeClr val="tx1"/>
                </a:solidFill>
                <a:latin typeface="Tahoma" pitchFamily="34" charset="0"/>
              </a:defRPr>
            </a:lvl2pPr>
            <a:lvl3pPr marL="1055688" indent="-211138" eaLnBrk="0" hangingPunct="0">
              <a:defRPr>
                <a:solidFill>
                  <a:schemeClr val="tx1"/>
                </a:solidFill>
                <a:latin typeface="Tahoma" pitchFamily="34" charset="0"/>
              </a:defRPr>
            </a:lvl3pPr>
            <a:lvl4pPr marL="1476375" indent="-209550" eaLnBrk="0" hangingPunct="0">
              <a:defRPr>
                <a:solidFill>
                  <a:schemeClr val="tx1"/>
                </a:solidFill>
                <a:latin typeface="Tahoma" pitchFamily="34" charset="0"/>
              </a:defRPr>
            </a:lvl4pPr>
            <a:lvl5pPr marL="1898650" indent="-211138" eaLnBrk="0" hangingPunct="0">
              <a:defRPr>
                <a:solidFill>
                  <a:schemeClr val="tx1"/>
                </a:solidFill>
                <a:latin typeface="Tahoma" pitchFamily="34" charset="0"/>
              </a:defRPr>
            </a:lvl5pPr>
            <a:lvl6pPr marL="2355850" indent="-211138" eaLnBrk="0" fontAlgn="base" hangingPunct="0">
              <a:spcBef>
                <a:spcPct val="0"/>
              </a:spcBef>
              <a:spcAft>
                <a:spcPct val="0"/>
              </a:spcAft>
              <a:defRPr>
                <a:solidFill>
                  <a:schemeClr val="tx1"/>
                </a:solidFill>
                <a:latin typeface="Tahoma" pitchFamily="34" charset="0"/>
              </a:defRPr>
            </a:lvl6pPr>
            <a:lvl7pPr marL="2813050" indent="-211138" eaLnBrk="0" fontAlgn="base" hangingPunct="0">
              <a:spcBef>
                <a:spcPct val="0"/>
              </a:spcBef>
              <a:spcAft>
                <a:spcPct val="0"/>
              </a:spcAft>
              <a:defRPr>
                <a:solidFill>
                  <a:schemeClr val="tx1"/>
                </a:solidFill>
                <a:latin typeface="Tahoma" pitchFamily="34" charset="0"/>
              </a:defRPr>
            </a:lvl7pPr>
            <a:lvl8pPr marL="3270250" indent="-211138" eaLnBrk="0" fontAlgn="base" hangingPunct="0">
              <a:spcBef>
                <a:spcPct val="0"/>
              </a:spcBef>
              <a:spcAft>
                <a:spcPct val="0"/>
              </a:spcAft>
              <a:defRPr>
                <a:solidFill>
                  <a:schemeClr val="tx1"/>
                </a:solidFill>
                <a:latin typeface="Tahoma" pitchFamily="34" charset="0"/>
              </a:defRPr>
            </a:lvl8pPr>
            <a:lvl9pPr marL="3727450" indent="-211138" eaLnBrk="0" fontAlgn="base" hangingPunct="0">
              <a:spcBef>
                <a:spcPct val="0"/>
              </a:spcBef>
              <a:spcAft>
                <a:spcPct val="0"/>
              </a:spcAft>
              <a:defRPr>
                <a:solidFill>
                  <a:schemeClr val="tx1"/>
                </a:solidFill>
                <a:latin typeface="Tahoma" pitchFamily="34" charset="0"/>
              </a:defRPr>
            </a:lvl9pPr>
          </a:lstStyle>
          <a:p>
            <a:pPr algn="r" eaLnBrk="1" hangingPunct="1"/>
            <a:fld id="{4D64914B-6255-4D48-B8A0-62E69B259A14}" type="slidenum">
              <a:rPr lang="en-GB" altLang="hu-HU" sz="1200"/>
              <a:pPr algn="r" eaLnBrk="1" hangingPunct="1"/>
              <a:t>15</a:t>
            </a:fld>
            <a:endParaRPr lang="en-GB" altLang="hu-HU" sz="1200"/>
          </a:p>
        </p:txBody>
      </p:sp>
      <p:sp>
        <p:nvSpPr>
          <p:cNvPr id="67587"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xfrm>
            <a:off x="300906" y="4677669"/>
            <a:ext cx="6264696" cy="47823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p>
            <a:r>
              <a:rPr lang="en-US" sz="1400" dirty="0" smtClean="0"/>
              <a:t>The </a:t>
            </a:r>
            <a:r>
              <a:rPr lang="en-US" sz="1400" dirty="0"/>
              <a:t>learning theory claims that attention should be paid not only to the primary socialization, but also to the socialization that occurs later in life. Mainly two forms of political participation can be distinguished. The first is (1) voting in elections. The second one is (2) ‘civil engagement’ which contains all political activity that goes beyond voting. </a:t>
            </a:r>
            <a:r>
              <a:rPr lang="hu-HU" sz="1400" dirty="0" smtClean="0"/>
              <a:t> </a:t>
            </a:r>
          </a:p>
          <a:p>
            <a:r>
              <a:rPr lang="hu-HU" altLang="hu-HU" sz="1400" dirty="0">
                <a:latin typeface="Tahoma" pitchFamily="34" charset="0"/>
              </a:rPr>
              <a:t>O</a:t>
            </a:r>
            <a:r>
              <a:rPr lang="en-US" altLang="hu-HU" sz="1400" dirty="0">
                <a:latin typeface="Tahoma" pitchFamily="34" charset="0"/>
              </a:rPr>
              <a:t>ne of the important pillars of democracy – voting in elections – is “in principle” internalized by a great majority. If not always in practice as some low turnouts in election-participation shows, at least as a norm. Around three quarters of the population consider voting in parliamentary elections “important”. </a:t>
            </a:r>
            <a:endParaRPr lang="hu-HU" altLang="hu-HU" sz="1400" dirty="0">
              <a:latin typeface="Tahoma" pitchFamily="34" charset="0"/>
            </a:endParaRPr>
          </a:p>
          <a:p>
            <a:r>
              <a:rPr lang="en-US" sz="1400" dirty="0" smtClean="0"/>
              <a:t>According </a:t>
            </a:r>
            <a:r>
              <a:rPr lang="en-US" sz="1400" dirty="0"/>
              <a:t>to the IDEA data (2014) the Ukrainian voter turnout for parliamentary elections is approximately on the same level as the turnout in the </a:t>
            </a:r>
            <a:r>
              <a:rPr lang="en-US" sz="1400" dirty="0" err="1"/>
              <a:t>Visegrad</a:t>
            </a:r>
            <a:r>
              <a:rPr lang="en-US" sz="1400" dirty="0"/>
              <a:t> countries (although, there are large differences also within V4 group, see for example the last results of Poland and Hungary, with 49% turnout for the former and 62% for the latter). Therefore, there is no big gap between the </a:t>
            </a:r>
            <a:r>
              <a:rPr lang="en-US" sz="1400" dirty="0" err="1"/>
              <a:t>Visegrad</a:t>
            </a:r>
            <a:r>
              <a:rPr lang="en-US" sz="1400" dirty="0"/>
              <a:t> countries and Ukraine in terms of the number of voters participating in the election. However in both of these countries a decreasing tendency over time can be traced. In Ukraine every parliamentary election has had fewer and fewer participants than in the previous years. In 1994 76% of the population voted, whereas in 2012 only 57% of the population expressed their point of view through voting. </a:t>
            </a:r>
            <a:endParaRPr lang="hu-HU" sz="1400" dirty="0"/>
          </a:p>
          <a:p>
            <a:r>
              <a:rPr lang="en-US" sz="1400" dirty="0"/>
              <a:t>The second field of political participation is civil engagement. </a:t>
            </a:r>
            <a:r>
              <a:rPr lang="en-US" sz="1400" dirty="0" err="1"/>
              <a:t>Bratten</a:t>
            </a:r>
            <a:r>
              <a:rPr lang="en-US" sz="1400" dirty="0"/>
              <a:t> and </a:t>
            </a:r>
            <a:r>
              <a:rPr lang="en-US" sz="1400" dirty="0" err="1"/>
              <a:t>Mittes</a:t>
            </a:r>
            <a:r>
              <a:rPr lang="en-US" sz="1400" dirty="0"/>
              <a:t> (2004) have argued that different political and cultural institutions can shape public opinion. For example, churches, political parties and civil organizations can have a huge impact on individuals. Several scholars have argued that a strong civil organization is the key to a good working democracy but this concept could not be evaluated on the basis of our data.</a:t>
            </a:r>
            <a:endParaRPr lang="hu-HU" sz="1400" dirty="0"/>
          </a:p>
          <a:p>
            <a:pPr algn="just"/>
            <a:endParaRPr lang="en-US" altLang="hu-HU" sz="1300" dirty="0">
              <a:latin typeface="Tahom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4185811-7529-4BD6-8217-557FEFCB5FDD}" type="slidenum">
              <a:rPr lang="en-US" altLang="hu-HU"/>
              <a:pPr/>
              <a:t>16</a:t>
            </a:fld>
            <a:endParaRPr lang="en-US" altLang="hu-HU"/>
          </a:p>
        </p:txBody>
      </p:sp>
      <p:sp>
        <p:nvSpPr>
          <p:cNvPr id="662530" name="Rectangle 7"/>
          <p:cNvSpPr txBox="1">
            <a:spLocks noGrp="1" noChangeArrowheads="1"/>
          </p:cNvSpPr>
          <p:nvPr/>
        </p:nvSpPr>
        <p:spPr bwMode="auto">
          <a:xfrm>
            <a:off x="3848496" y="9433829"/>
            <a:ext cx="2944486" cy="49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71" tIns="47786" rIns="95571" bIns="47786" anchor="b"/>
          <a:lstStyle>
            <a:lvl1pPr defTabSz="990600">
              <a:spcBef>
                <a:spcPct val="0"/>
              </a:spcBef>
              <a:defRPr>
                <a:solidFill>
                  <a:schemeClr val="tx1"/>
                </a:solidFill>
                <a:latin typeface="Arial" charset="0"/>
              </a:defRPr>
            </a:lvl1pPr>
            <a:lvl2pPr marL="804863" indent="-309563" defTabSz="990600">
              <a:spcBef>
                <a:spcPct val="0"/>
              </a:spcBef>
              <a:defRPr>
                <a:solidFill>
                  <a:schemeClr val="tx1"/>
                </a:solidFill>
                <a:latin typeface="Arial" charset="0"/>
              </a:defRPr>
            </a:lvl2pPr>
            <a:lvl3pPr marL="1238250" indent="-247650" defTabSz="990600">
              <a:spcBef>
                <a:spcPct val="0"/>
              </a:spcBef>
              <a:defRPr>
                <a:solidFill>
                  <a:schemeClr val="tx1"/>
                </a:solidFill>
                <a:latin typeface="Arial" charset="0"/>
              </a:defRPr>
            </a:lvl3pPr>
            <a:lvl4pPr marL="1733550" indent="-247650" defTabSz="990600">
              <a:spcBef>
                <a:spcPct val="0"/>
              </a:spcBef>
              <a:defRPr>
                <a:solidFill>
                  <a:schemeClr val="tx1"/>
                </a:solidFill>
                <a:latin typeface="Arial" charset="0"/>
              </a:defRPr>
            </a:lvl4pPr>
            <a:lvl5pPr marL="2228850" indent="-247650" defTabSz="990600">
              <a:spcBef>
                <a:spcPct val="0"/>
              </a:spcBef>
              <a:defRPr>
                <a:solidFill>
                  <a:schemeClr val="tx1"/>
                </a:solidFill>
                <a:latin typeface="Arial" charset="0"/>
              </a:defRPr>
            </a:lvl5pPr>
            <a:lvl6pPr marL="2686050" indent="-247650" defTabSz="990600" fontAlgn="base">
              <a:spcBef>
                <a:spcPct val="0"/>
              </a:spcBef>
              <a:spcAft>
                <a:spcPct val="0"/>
              </a:spcAft>
              <a:defRPr>
                <a:solidFill>
                  <a:schemeClr val="tx1"/>
                </a:solidFill>
                <a:latin typeface="Arial" charset="0"/>
              </a:defRPr>
            </a:lvl6pPr>
            <a:lvl7pPr marL="3143250" indent="-247650" defTabSz="990600" fontAlgn="base">
              <a:spcBef>
                <a:spcPct val="0"/>
              </a:spcBef>
              <a:spcAft>
                <a:spcPct val="0"/>
              </a:spcAft>
              <a:defRPr>
                <a:solidFill>
                  <a:schemeClr val="tx1"/>
                </a:solidFill>
                <a:latin typeface="Arial" charset="0"/>
              </a:defRPr>
            </a:lvl7pPr>
            <a:lvl8pPr marL="3600450" indent="-247650" defTabSz="990600" fontAlgn="base">
              <a:spcBef>
                <a:spcPct val="0"/>
              </a:spcBef>
              <a:spcAft>
                <a:spcPct val="0"/>
              </a:spcAft>
              <a:defRPr>
                <a:solidFill>
                  <a:schemeClr val="tx1"/>
                </a:solidFill>
                <a:latin typeface="Arial" charset="0"/>
              </a:defRPr>
            </a:lvl8pPr>
            <a:lvl9pPr marL="4057650" indent="-247650" defTabSz="990600" fontAlgn="base">
              <a:spcBef>
                <a:spcPct val="0"/>
              </a:spcBef>
              <a:spcAft>
                <a:spcPct val="0"/>
              </a:spcAft>
              <a:defRPr>
                <a:solidFill>
                  <a:schemeClr val="tx1"/>
                </a:solidFill>
                <a:latin typeface="Arial" charset="0"/>
              </a:defRPr>
            </a:lvl9pPr>
          </a:lstStyle>
          <a:p>
            <a:pPr algn="r"/>
            <a:fld id="{76194CF1-A683-4277-8F41-B55FF206C8AD}" type="slidenum">
              <a:rPr lang="en-US" altLang="hu-HU" sz="1300"/>
              <a:pPr algn="r"/>
              <a:t>16</a:t>
            </a:fld>
            <a:endParaRPr lang="en-US" altLang="hu-HU" sz="1300"/>
          </a:p>
        </p:txBody>
      </p:sp>
      <p:sp>
        <p:nvSpPr>
          <p:cNvPr id="662531" name="Rectangle 2"/>
          <p:cNvSpPr>
            <a:spLocks noRot="1" noChangeArrowheads="1" noTextEdit="1"/>
          </p:cNvSpPr>
          <p:nvPr>
            <p:ph type="sldImg"/>
          </p:nvPr>
        </p:nvSpPr>
        <p:spPr>
          <a:xfrm>
            <a:off x="915988" y="746125"/>
            <a:ext cx="4962525" cy="3722688"/>
          </a:xfrm>
          <a:ln/>
        </p:spPr>
      </p:sp>
      <p:sp>
        <p:nvSpPr>
          <p:cNvPr id="662532" name="Rectangle 3"/>
          <p:cNvSpPr>
            <a:spLocks noGrp="1" noChangeArrowheads="1"/>
          </p:cNvSpPr>
          <p:nvPr>
            <p:ph type="body" idx="1"/>
          </p:nvPr>
        </p:nvSpPr>
        <p:spPr/>
        <p:txBody>
          <a:bodyPr lIns="95571" tIns="47786" rIns="95571" bIns="47786"/>
          <a:lstStyle/>
          <a:p>
            <a:r>
              <a:rPr lang="en-US" dirty="0"/>
              <a:t>The causal analysis carried out was able to verify or falsify some hypothesis and theories concerning the factors influencing support of democracy in Ukraine. As a summary, we can make it clear that regions have the strongest effect, after that the economic perspectives of households, the age, the satisfaction with the political output of the system, and last but not least the perceived personal security contribute to the support of democracy. The other factors (like education or ethnical background) have no own effects</a:t>
            </a:r>
            <a:r>
              <a:rPr lang="en-US" dirty="0" smtClean="0"/>
              <a:t>.</a:t>
            </a:r>
            <a:endParaRPr lang="hu-HU"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300906" y="4845053"/>
            <a:ext cx="6192688" cy="44695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US" sz="1400" dirty="0"/>
              <a:t>The results indicate that the Ukrainian support of democracy does not lag behind the Hungarian, Polish, and Slovak ones. In the beginning of the 21th century the difference between Ukraine and the </a:t>
            </a:r>
            <a:r>
              <a:rPr lang="en-US" sz="1400" dirty="0" err="1"/>
              <a:t>Visegrad</a:t>
            </a:r>
            <a:r>
              <a:rPr lang="en-US" sz="1400" dirty="0"/>
              <a:t> countries were significant, but since then, the gap between them has narrowed. However, the rate of ‘Worried Democrats’, those people who prefer democracy but do not think that it is capable of dealing with the crucial problems of the country, was remarkably high in Ukraine compared to the </a:t>
            </a:r>
            <a:r>
              <a:rPr lang="en-US" sz="1400" dirty="0" err="1"/>
              <a:t>Visegrad</a:t>
            </a:r>
            <a:r>
              <a:rPr lang="en-US" sz="1400" dirty="0"/>
              <a:t> countries.</a:t>
            </a:r>
            <a:endParaRPr lang="hu-HU" sz="1400" dirty="0"/>
          </a:p>
          <a:p>
            <a:r>
              <a:rPr lang="en-US" sz="1400" dirty="0"/>
              <a:t>To sum up, we can say that the support of democracy in Ukraine does not lag behind the </a:t>
            </a:r>
            <a:r>
              <a:rPr lang="en-US" sz="1400" dirty="0" err="1"/>
              <a:t>Visegrad</a:t>
            </a:r>
            <a:r>
              <a:rPr lang="en-US" sz="1400" dirty="0"/>
              <a:t> countries due to rapid Ukrainian development. However, satisfaction with democracy is much lower in Ukraine. This phenomenon probably can be attributed to the fact that Ukrainians gave negative assessments regarding the recent regime while having higher nostalgic feelings towards the past communist regime. Also, Ukrainians have expressed low trust with their country’s political institutions, except for the presidency. Several scholars have argued that citizens cannot distinguish the difference between the political system and the government. As such, the low level of satisfaction with democracy can be attributed to the fact that Ukrainians give poor evaluations of the recent regime but have higher nostalgic feelings toward the communist regime. Furthermore Ukrainians have lower trust in political institutions than citizens from the </a:t>
            </a:r>
            <a:r>
              <a:rPr lang="en-US" sz="1400" dirty="0" err="1"/>
              <a:t>Visegrad</a:t>
            </a:r>
            <a:r>
              <a:rPr lang="en-US" sz="1400" dirty="0"/>
              <a:t> countries. </a:t>
            </a:r>
            <a:endParaRPr lang="hu-HU" sz="1400" dirty="0"/>
          </a:p>
          <a:p>
            <a:r>
              <a:rPr lang="hu-HU" sz="1400" dirty="0" err="1"/>
              <a:t>Based</a:t>
            </a:r>
            <a:r>
              <a:rPr lang="hu-HU" sz="1400" dirty="0"/>
              <a:t> </a:t>
            </a:r>
            <a:r>
              <a:rPr lang="hu-HU" sz="1400" dirty="0" err="1"/>
              <a:t>on</a:t>
            </a:r>
            <a:r>
              <a:rPr lang="hu-HU" sz="1400" dirty="0"/>
              <a:t> </a:t>
            </a:r>
            <a:r>
              <a:rPr lang="hu-HU" sz="1400" dirty="0" err="1"/>
              <a:t>the</a:t>
            </a:r>
            <a:r>
              <a:rPr lang="hu-HU" sz="1400" dirty="0"/>
              <a:t> </a:t>
            </a:r>
            <a:r>
              <a:rPr lang="hu-HU" sz="1400" dirty="0" err="1"/>
              <a:t>above</a:t>
            </a:r>
            <a:r>
              <a:rPr lang="hu-HU" sz="1400" dirty="0"/>
              <a:t> </a:t>
            </a:r>
            <a:r>
              <a:rPr lang="hu-HU" sz="1400" dirty="0" err="1"/>
              <a:t>facts</a:t>
            </a:r>
            <a:r>
              <a:rPr lang="hu-HU" sz="1400" dirty="0"/>
              <a:t>, </a:t>
            </a:r>
            <a:r>
              <a:rPr lang="hu-HU" sz="1400" dirty="0" err="1"/>
              <a:t>the</a:t>
            </a:r>
            <a:r>
              <a:rPr lang="hu-HU" sz="1400" dirty="0"/>
              <a:t> </a:t>
            </a:r>
            <a:r>
              <a:rPr lang="hu-HU" sz="1400" dirty="0" err="1"/>
              <a:t>newly</a:t>
            </a:r>
            <a:r>
              <a:rPr lang="hu-HU" sz="1400" dirty="0"/>
              <a:t> </a:t>
            </a:r>
            <a:r>
              <a:rPr lang="hu-HU" sz="1400" dirty="0" err="1"/>
              <a:t>elected</a:t>
            </a:r>
            <a:r>
              <a:rPr lang="hu-HU" sz="1400" dirty="0"/>
              <a:t> </a:t>
            </a:r>
            <a:r>
              <a:rPr lang="hu-HU" sz="1400" dirty="0" err="1"/>
              <a:t>Ukrainian</a:t>
            </a:r>
            <a:r>
              <a:rPr lang="hu-HU" sz="1400" dirty="0"/>
              <a:t> </a:t>
            </a:r>
            <a:r>
              <a:rPr lang="hu-HU" sz="1400" dirty="0" err="1"/>
              <a:t>democratic</a:t>
            </a:r>
            <a:r>
              <a:rPr lang="hu-HU" sz="1400" dirty="0"/>
              <a:t> </a:t>
            </a:r>
            <a:r>
              <a:rPr lang="hu-HU" sz="1400" dirty="0" err="1"/>
              <a:t>power</a:t>
            </a:r>
            <a:r>
              <a:rPr lang="hu-HU" sz="1400" dirty="0"/>
              <a:t> </a:t>
            </a:r>
            <a:r>
              <a:rPr lang="hu-HU" sz="1400" dirty="0" err="1"/>
              <a:t>can</a:t>
            </a:r>
            <a:r>
              <a:rPr lang="hu-HU" sz="1400" dirty="0"/>
              <a:t> start </a:t>
            </a:r>
            <a:r>
              <a:rPr lang="hu-HU" sz="1400" dirty="0" err="1"/>
              <a:t>to</a:t>
            </a:r>
            <a:r>
              <a:rPr lang="hu-HU" sz="1400" dirty="0"/>
              <a:t> </a:t>
            </a:r>
            <a:r>
              <a:rPr lang="hu-HU" sz="1400" dirty="0" err="1"/>
              <a:t>govern</a:t>
            </a:r>
            <a:r>
              <a:rPr lang="hu-HU" sz="1400" dirty="0"/>
              <a:t> </a:t>
            </a:r>
            <a:r>
              <a:rPr lang="hu-HU" sz="1400" dirty="0" err="1"/>
              <a:t>enjoying</a:t>
            </a:r>
            <a:r>
              <a:rPr lang="hu-HU" sz="1400" dirty="0"/>
              <a:t> a </a:t>
            </a:r>
            <a:r>
              <a:rPr lang="hu-HU" sz="1400" dirty="0" err="1"/>
              <a:t>strong</a:t>
            </a:r>
            <a:r>
              <a:rPr lang="hu-HU" sz="1400" dirty="0"/>
              <a:t> </a:t>
            </a:r>
            <a:r>
              <a:rPr lang="hu-HU" sz="1400" dirty="0" err="1"/>
              <a:t>popular</a:t>
            </a:r>
            <a:r>
              <a:rPr lang="hu-HU" sz="1400" dirty="0"/>
              <a:t> </a:t>
            </a:r>
            <a:r>
              <a:rPr lang="hu-HU" sz="1400" dirty="0" err="1"/>
              <a:t>support</a:t>
            </a:r>
            <a:r>
              <a:rPr lang="hu-HU" sz="1400" dirty="0"/>
              <a:t>, </a:t>
            </a:r>
            <a:r>
              <a:rPr lang="hu-HU" sz="1400" dirty="0" err="1"/>
              <a:t>however</a:t>
            </a:r>
            <a:r>
              <a:rPr lang="hu-HU" sz="1400" dirty="0"/>
              <a:t> </a:t>
            </a:r>
            <a:r>
              <a:rPr lang="hu-HU" sz="1400" dirty="0" err="1"/>
              <a:t>this</a:t>
            </a:r>
            <a:r>
              <a:rPr lang="hu-HU" sz="1400" dirty="0"/>
              <a:t> </a:t>
            </a:r>
            <a:r>
              <a:rPr lang="hu-HU" sz="1400" dirty="0" err="1"/>
              <a:t>legitimacy</a:t>
            </a:r>
            <a:r>
              <a:rPr lang="hu-HU" sz="1400" dirty="0"/>
              <a:t> </a:t>
            </a:r>
            <a:r>
              <a:rPr lang="hu-HU" sz="1400" dirty="0" err="1"/>
              <a:t>may</a:t>
            </a:r>
            <a:r>
              <a:rPr lang="hu-HU" sz="1400" dirty="0"/>
              <a:t> </a:t>
            </a:r>
            <a:r>
              <a:rPr lang="hu-HU" sz="1400" dirty="0" err="1"/>
              <a:t>easily</a:t>
            </a:r>
            <a:r>
              <a:rPr lang="hu-HU" sz="1400" dirty="0"/>
              <a:t> </a:t>
            </a:r>
            <a:r>
              <a:rPr lang="hu-HU" sz="1400" dirty="0" err="1"/>
              <a:t>become</a:t>
            </a:r>
            <a:r>
              <a:rPr lang="hu-HU" sz="1400" dirty="0"/>
              <a:t> </a:t>
            </a:r>
            <a:r>
              <a:rPr lang="hu-HU" sz="1400" dirty="0" err="1"/>
              <a:t>fragile</a:t>
            </a:r>
            <a:r>
              <a:rPr lang="hu-HU" sz="1400" dirty="0"/>
              <a:t> </a:t>
            </a:r>
            <a:r>
              <a:rPr lang="hu-HU" sz="1400" dirty="0" err="1"/>
              <a:t>if</a:t>
            </a:r>
            <a:r>
              <a:rPr lang="hu-HU" sz="1400" dirty="0"/>
              <a:t> </a:t>
            </a:r>
            <a:r>
              <a:rPr lang="hu-HU" sz="1400" dirty="0" err="1"/>
              <a:t>people</a:t>
            </a:r>
            <a:r>
              <a:rPr lang="hu-HU" sz="1400" dirty="0"/>
              <a:t> </a:t>
            </a:r>
            <a:r>
              <a:rPr lang="hu-HU" sz="1400" dirty="0" err="1"/>
              <a:t>will</a:t>
            </a:r>
            <a:r>
              <a:rPr lang="hu-HU" sz="1400" dirty="0"/>
              <a:t> </a:t>
            </a:r>
            <a:r>
              <a:rPr lang="hu-HU" sz="1400" dirty="0" err="1"/>
              <a:t>not</a:t>
            </a:r>
            <a:r>
              <a:rPr lang="hu-HU" sz="1400" dirty="0"/>
              <a:t> </a:t>
            </a:r>
            <a:r>
              <a:rPr lang="hu-HU" sz="1400" dirty="0" err="1"/>
              <a:t>experience</a:t>
            </a:r>
            <a:r>
              <a:rPr lang="hu-HU" sz="1400" dirty="0"/>
              <a:t> </a:t>
            </a:r>
            <a:r>
              <a:rPr lang="hu-HU" sz="1400" dirty="0" err="1"/>
              <a:t>in</a:t>
            </a:r>
            <a:r>
              <a:rPr lang="hu-HU" sz="1400" dirty="0"/>
              <a:t> </a:t>
            </a:r>
            <a:r>
              <a:rPr lang="hu-HU" sz="1400" dirty="0" err="1"/>
              <a:t>their</a:t>
            </a:r>
            <a:r>
              <a:rPr lang="hu-HU" sz="1400" dirty="0"/>
              <a:t> </a:t>
            </a:r>
            <a:r>
              <a:rPr lang="hu-HU" sz="1400" dirty="0" err="1"/>
              <a:t>everyday</a:t>
            </a:r>
            <a:r>
              <a:rPr lang="hu-HU" sz="1400" dirty="0"/>
              <a:t> life </a:t>
            </a:r>
            <a:r>
              <a:rPr lang="hu-HU" sz="1400" dirty="0" err="1"/>
              <a:t>that</a:t>
            </a:r>
            <a:r>
              <a:rPr lang="hu-HU" sz="1400" dirty="0"/>
              <a:t> </a:t>
            </a:r>
            <a:r>
              <a:rPr lang="hu-HU" sz="1400" dirty="0" err="1"/>
              <a:t>the</a:t>
            </a:r>
            <a:r>
              <a:rPr lang="hu-HU" sz="1400" dirty="0"/>
              <a:t> </a:t>
            </a:r>
            <a:r>
              <a:rPr lang="hu-HU" sz="1400" dirty="0" err="1"/>
              <a:t>new</a:t>
            </a:r>
            <a:r>
              <a:rPr lang="hu-HU" sz="1400" dirty="0"/>
              <a:t> </a:t>
            </a:r>
            <a:r>
              <a:rPr lang="hu-HU" sz="1400" dirty="0" err="1"/>
              <a:t>regime</a:t>
            </a:r>
            <a:r>
              <a:rPr lang="hu-HU" sz="1400" dirty="0"/>
              <a:t> </a:t>
            </a:r>
            <a:r>
              <a:rPr lang="hu-HU" sz="1400" dirty="0" err="1"/>
              <a:t>performs</a:t>
            </a:r>
            <a:r>
              <a:rPr lang="hu-HU" sz="1400" dirty="0"/>
              <a:t> </a:t>
            </a:r>
            <a:r>
              <a:rPr lang="hu-HU" sz="1400" dirty="0" err="1"/>
              <a:t>significantly</a:t>
            </a:r>
            <a:r>
              <a:rPr lang="hu-HU" sz="1400" dirty="0"/>
              <a:t> </a:t>
            </a:r>
            <a:r>
              <a:rPr lang="hu-HU" sz="1400" dirty="0" err="1"/>
              <a:t>better</a:t>
            </a:r>
            <a:r>
              <a:rPr lang="hu-HU" sz="1400" dirty="0"/>
              <a:t> </a:t>
            </a:r>
            <a:r>
              <a:rPr lang="hu-HU" sz="1400" dirty="0" err="1"/>
              <a:t>than</a:t>
            </a:r>
            <a:r>
              <a:rPr lang="hu-HU" sz="1400" dirty="0"/>
              <a:t> </a:t>
            </a:r>
            <a:r>
              <a:rPr lang="hu-HU" sz="1400" dirty="0" err="1"/>
              <a:t>the</a:t>
            </a:r>
            <a:r>
              <a:rPr lang="hu-HU" sz="1400" dirty="0"/>
              <a:t> </a:t>
            </a:r>
            <a:r>
              <a:rPr lang="hu-HU" sz="1400" dirty="0" err="1"/>
              <a:t>previous</a:t>
            </a:r>
            <a:r>
              <a:rPr lang="hu-HU" sz="1400" dirty="0"/>
              <a:t> </a:t>
            </a:r>
            <a:r>
              <a:rPr lang="hu-HU" sz="1400" dirty="0" err="1"/>
              <a:t>ones</a:t>
            </a:r>
            <a:r>
              <a:rPr lang="hu-HU" sz="1400" dirty="0"/>
              <a:t>, </a:t>
            </a:r>
            <a:r>
              <a:rPr lang="hu-HU" sz="1400" dirty="0" err="1"/>
              <a:t>so</a:t>
            </a:r>
            <a:r>
              <a:rPr lang="hu-HU" sz="1400" dirty="0"/>
              <a:t> </a:t>
            </a:r>
            <a:r>
              <a:rPr lang="hu-HU" sz="1400" dirty="0" err="1"/>
              <a:t>it</a:t>
            </a:r>
            <a:r>
              <a:rPr lang="hu-HU" sz="1400" dirty="0"/>
              <a:t> </a:t>
            </a:r>
            <a:r>
              <a:rPr lang="hu-HU" sz="1400" dirty="0" err="1"/>
              <a:t>deserves</a:t>
            </a:r>
            <a:r>
              <a:rPr lang="hu-HU" sz="1400" dirty="0"/>
              <a:t> more </a:t>
            </a:r>
            <a:r>
              <a:rPr lang="hu-HU" sz="1400" dirty="0" err="1"/>
              <a:t>trust</a:t>
            </a:r>
            <a:r>
              <a:rPr lang="hu-HU" sz="1400" dirty="0"/>
              <a:t> </a:t>
            </a:r>
            <a:r>
              <a:rPr lang="hu-HU" sz="1400" dirty="0" err="1"/>
              <a:t>than</a:t>
            </a:r>
            <a:r>
              <a:rPr lang="hu-HU" sz="1400" dirty="0"/>
              <a:t> </a:t>
            </a:r>
            <a:r>
              <a:rPr lang="hu-HU" sz="1400" dirty="0" err="1"/>
              <a:t>the</a:t>
            </a:r>
            <a:r>
              <a:rPr lang="hu-HU" sz="1400" dirty="0"/>
              <a:t> </a:t>
            </a:r>
            <a:r>
              <a:rPr lang="hu-HU" sz="1400" dirty="0" err="1"/>
              <a:t>predecessors</a:t>
            </a:r>
            <a:r>
              <a:rPr lang="hu-HU" sz="1400" dirty="0"/>
              <a:t>. </a:t>
            </a:r>
            <a:endParaRPr lang="en-US" altLang="hu-HU" sz="1300" dirty="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48028" y="9432833"/>
            <a:ext cx="2944870" cy="49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7" tIns="46058" rIns="92117" bIns="46058"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B5C9CE09-D6A3-41D8-B003-DAC2DF181B8A}" type="slidenum">
              <a:rPr altLang="hu-HU" sz="1200" noProof="1"/>
              <a:pPr algn="r" eaLnBrk="1" hangingPunct="1"/>
              <a:t>2</a:t>
            </a:fld>
            <a:endParaRPr lang="hu-HU" altLang="hu-HU" sz="1200" noProof="1"/>
          </a:p>
        </p:txBody>
      </p:sp>
      <p:sp>
        <p:nvSpPr>
          <p:cNvPr id="48131" name="Rectangle 7"/>
          <p:cNvSpPr txBox="1">
            <a:spLocks noGrp="1" noChangeArrowheads="1"/>
          </p:cNvSpPr>
          <p:nvPr/>
        </p:nvSpPr>
        <p:spPr bwMode="auto">
          <a:xfrm>
            <a:off x="3851232" y="9437626"/>
            <a:ext cx="2943269" cy="49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26" tIns="47767" rIns="95526" bIns="47767" anchor="b"/>
          <a:lstStyle>
            <a:lvl1pPr defTabSz="947738" eaLnBrk="0" hangingPunct="0">
              <a:defRPr>
                <a:solidFill>
                  <a:schemeClr val="tx1"/>
                </a:solidFill>
                <a:latin typeface="Tahoma" pitchFamily="34" charset="0"/>
              </a:defRPr>
            </a:lvl1pPr>
            <a:lvl2pPr marL="742950" indent="-285750" defTabSz="947738" eaLnBrk="0" hangingPunct="0">
              <a:defRPr>
                <a:solidFill>
                  <a:schemeClr val="tx1"/>
                </a:solidFill>
                <a:latin typeface="Tahoma" pitchFamily="34" charset="0"/>
              </a:defRPr>
            </a:lvl2pPr>
            <a:lvl3pPr marL="1143000" indent="-228600" defTabSz="947738" eaLnBrk="0" hangingPunct="0">
              <a:defRPr>
                <a:solidFill>
                  <a:schemeClr val="tx1"/>
                </a:solidFill>
                <a:latin typeface="Tahoma" pitchFamily="34" charset="0"/>
              </a:defRPr>
            </a:lvl3pPr>
            <a:lvl4pPr marL="1600200" indent="-228600" defTabSz="947738" eaLnBrk="0" hangingPunct="0">
              <a:defRPr>
                <a:solidFill>
                  <a:schemeClr val="tx1"/>
                </a:solidFill>
                <a:latin typeface="Tahoma" pitchFamily="34" charset="0"/>
              </a:defRPr>
            </a:lvl4pPr>
            <a:lvl5pPr marL="2057400" indent="-228600" defTabSz="947738" eaLnBrk="0" hangingPunct="0">
              <a:defRPr>
                <a:solidFill>
                  <a:schemeClr val="tx1"/>
                </a:solidFill>
                <a:latin typeface="Tahoma" pitchFamily="34" charset="0"/>
              </a:defRPr>
            </a:lvl5pPr>
            <a:lvl6pPr marL="2514600" indent="-228600" defTabSz="947738" eaLnBrk="0" fontAlgn="base" hangingPunct="0">
              <a:spcBef>
                <a:spcPct val="0"/>
              </a:spcBef>
              <a:spcAft>
                <a:spcPct val="0"/>
              </a:spcAft>
              <a:defRPr>
                <a:solidFill>
                  <a:schemeClr val="tx1"/>
                </a:solidFill>
                <a:latin typeface="Tahoma" pitchFamily="34" charset="0"/>
              </a:defRPr>
            </a:lvl6pPr>
            <a:lvl7pPr marL="2971800" indent="-228600" defTabSz="947738" eaLnBrk="0" fontAlgn="base" hangingPunct="0">
              <a:spcBef>
                <a:spcPct val="0"/>
              </a:spcBef>
              <a:spcAft>
                <a:spcPct val="0"/>
              </a:spcAft>
              <a:defRPr>
                <a:solidFill>
                  <a:schemeClr val="tx1"/>
                </a:solidFill>
                <a:latin typeface="Tahoma" pitchFamily="34" charset="0"/>
              </a:defRPr>
            </a:lvl7pPr>
            <a:lvl8pPr marL="3429000" indent="-228600" defTabSz="947738" eaLnBrk="0" fontAlgn="base" hangingPunct="0">
              <a:spcBef>
                <a:spcPct val="0"/>
              </a:spcBef>
              <a:spcAft>
                <a:spcPct val="0"/>
              </a:spcAft>
              <a:defRPr>
                <a:solidFill>
                  <a:schemeClr val="tx1"/>
                </a:solidFill>
                <a:latin typeface="Tahoma" pitchFamily="34" charset="0"/>
              </a:defRPr>
            </a:lvl8pPr>
            <a:lvl9pPr marL="3886200" indent="-228600" defTabSz="947738" eaLnBrk="0" fontAlgn="base" hangingPunct="0">
              <a:spcBef>
                <a:spcPct val="0"/>
              </a:spcBef>
              <a:spcAft>
                <a:spcPct val="0"/>
              </a:spcAft>
              <a:defRPr>
                <a:solidFill>
                  <a:schemeClr val="tx1"/>
                </a:solidFill>
                <a:latin typeface="Tahoma" pitchFamily="34" charset="0"/>
              </a:defRPr>
            </a:lvl9pPr>
          </a:lstStyle>
          <a:p>
            <a:pPr algn="r" eaLnBrk="1" hangingPunct="1"/>
            <a:fld id="{1C1108E6-AB0F-420A-AEBD-4DEF214E408F}" type="slidenum">
              <a:rPr lang="en-GB" altLang="hu-HU" sz="1300"/>
              <a:pPr algn="r" eaLnBrk="1" hangingPunct="1"/>
              <a:t>2</a:t>
            </a:fld>
            <a:endParaRPr lang="en-GB" altLang="hu-HU" sz="1300"/>
          </a:p>
        </p:txBody>
      </p:sp>
      <p:sp>
        <p:nvSpPr>
          <p:cNvPr id="48132" name="Rectangle 2"/>
          <p:cNvSpPr>
            <a:spLocks noGrp="1" noRot="1" noChangeAspect="1" noChangeArrowheads="1" noTextEdit="1"/>
          </p:cNvSpPr>
          <p:nvPr>
            <p:ph type="sldImg"/>
          </p:nvPr>
        </p:nvSpPr>
        <p:spPr>
          <a:xfrm>
            <a:off x="914400" y="744538"/>
            <a:ext cx="4968875" cy="3725862"/>
          </a:xfrm>
          <a:ln/>
        </p:spPr>
      </p:sp>
      <p:sp>
        <p:nvSpPr>
          <p:cNvPr id="48134" name="Rectangle 3"/>
          <p:cNvSpPr>
            <a:spLocks noGrp="1" noChangeArrowheads="1"/>
          </p:cNvSpPr>
          <p:nvPr>
            <p:ph type="body" idx="1"/>
          </p:nvPr>
        </p:nvSpPr>
        <p:spPr>
          <a:xfrm>
            <a:off x="156890" y="4990469"/>
            <a:ext cx="6408712" cy="44695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r>
              <a:rPr lang="en-US" sz="1600" dirty="0"/>
              <a:t>The current theory of democracy (e.g. Norris (1999) and Dalton (2003)) distinguish three main pillars of democratic values. The first pillar is the acceptance of basic democratic values. The second pillar is the evaluation of the democratic performance. And the last and most specific pillar is the evaluation of political institutions. Norris and Dalton have argued that these three pillars are interrelated. Consequently, continuous dissatisfaction with the political system has a negative effect on the support of democracy. </a:t>
            </a:r>
            <a:endParaRPr lang="hu-HU" sz="16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48028" y="9432833"/>
            <a:ext cx="2944870" cy="49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7" tIns="46058" rIns="92117" bIns="46058"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2D5E0EEA-294E-4E2B-ADB8-14E16CE0C18C}" type="slidenum">
              <a:rPr lang="hu-HU" altLang="hu-HU" sz="1200">
                <a:latin typeface="Arial" charset="0"/>
              </a:rPr>
              <a:pPr algn="r" eaLnBrk="1" hangingPunct="1"/>
              <a:t>3</a:t>
            </a:fld>
            <a:endParaRPr lang="en-US" altLang="hu-HU" sz="1200">
              <a:latin typeface="Arial" charset="0"/>
            </a:endParaRPr>
          </a:p>
        </p:txBody>
      </p:sp>
      <p:sp>
        <p:nvSpPr>
          <p:cNvPr id="46083" name="Rectangle 2"/>
          <p:cNvSpPr>
            <a:spLocks noGrp="1" noRot="1" noChangeAspect="1" noChangeArrowheads="1" noTextEdit="1"/>
          </p:cNvSpPr>
          <p:nvPr>
            <p:ph type="sldImg"/>
          </p:nvPr>
        </p:nvSpPr>
        <p:spPr>
          <a:xfrm>
            <a:off x="914400" y="182563"/>
            <a:ext cx="4967288" cy="3724275"/>
          </a:xfrm>
          <a:ln/>
        </p:spPr>
      </p:sp>
      <p:sp>
        <p:nvSpPr>
          <p:cNvPr id="46085" name="Rectangle 3"/>
          <p:cNvSpPr>
            <a:spLocks noGrp="1" noChangeArrowheads="1"/>
          </p:cNvSpPr>
          <p:nvPr>
            <p:ph type="body" idx="1"/>
          </p:nvPr>
        </p:nvSpPr>
        <p:spPr>
          <a:xfrm>
            <a:off x="72061" y="4052459"/>
            <a:ext cx="6448609" cy="57702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r>
              <a:rPr lang="en-US" sz="1400" dirty="0"/>
              <a:t>Under the acceptance of basic democratic values two main elements can be distinguished: (1) support of democracy and (2) support of alternative regimes. Scholars have argued that democratic regimes can be evaluated as consolidated when </a:t>
            </a:r>
            <a:r>
              <a:rPr lang="en-US" sz="1400" i="1" dirty="0"/>
              <a:t>"a strong majority of public opinion, even in instance of major economic problems and deep dissatisfaction with incumbents, holds the belief that democratic procedures and institutions are the most appropriate way to govern collective life, and when support for </a:t>
            </a:r>
            <a:r>
              <a:rPr lang="en-US" sz="1400" i="1" dirty="0" err="1"/>
              <a:t>antisystem</a:t>
            </a:r>
            <a:r>
              <a:rPr lang="en-US" sz="1400" i="1" dirty="0"/>
              <a:t> alternatives is quite small or more or less</a:t>
            </a:r>
            <a:r>
              <a:rPr lang="en-US" sz="1400" dirty="0"/>
              <a:t>. </a:t>
            </a:r>
            <a:endParaRPr lang="hu-HU" sz="1400" dirty="0"/>
          </a:p>
          <a:p>
            <a:r>
              <a:rPr lang="en-US" sz="1400" dirty="0"/>
              <a:t>The support of democracy is measured by asking whether the respondent prefers democracy to dictatorship or not In Ukraine the rate of people who prefer democracy to dictatorship does not lag behind the </a:t>
            </a:r>
            <a:r>
              <a:rPr lang="en-US" sz="1400" dirty="0" err="1"/>
              <a:t>Visegrad</a:t>
            </a:r>
            <a:r>
              <a:rPr lang="en-US" sz="1400" dirty="0"/>
              <a:t> countries. The concept of ‘strongly antidemocrats’</a:t>
            </a:r>
            <a:r>
              <a:rPr lang="en-US" sz="1400" i="1" dirty="0"/>
              <a:t> </a:t>
            </a:r>
            <a:r>
              <a:rPr lang="en-US" sz="1400" dirty="0"/>
              <a:t>refer to those who prefer dictatorship to democracy. These rates show a similar pattern in Ukraine as in the </a:t>
            </a:r>
            <a:r>
              <a:rPr lang="en-US" sz="1400" dirty="0" err="1"/>
              <a:t>Visegrad</a:t>
            </a:r>
            <a:r>
              <a:rPr lang="en-US" sz="1400" dirty="0"/>
              <a:t> countries. This result indicates that support of democratic values is similar in Ukraine and the </a:t>
            </a:r>
            <a:r>
              <a:rPr lang="en-US" sz="1400" dirty="0" err="1"/>
              <a:t>Visegrad</a:t>
            </a:r>
            <a:r>
              <a:rPr lang="en-US" sz="1400" dirty="0"/>
              <a:t> countries. </a:t>
            </a:r>
            <a:endParaRPr lang="hu-HU" sz="1400" dirty="0"/>
          </a:p>
          <a:p>
            <a:pPr algn="just"/>
            <a:endParaRPr lang="en-US" altLang="hu-HU" sz="1400" dirty="0" smtClean="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sz="1400" dirty="0"/>
              <a:t>Despite the fact that recently Ukraine and the </a:t>
            </a:r>
            <a:r>
              <a:rPr lang="en-US" sz="1400" dirty="0" err="1"/>
              <a:t>Visegrad</a:t>
            </a:r>
            <a:r>
              <a:rPr lang="en-US" sz="1400" dirty="0"/>
              <a:t> countries do not differ in terms of support of democracy, they have had very different trajectories in the last few decades. Since 1999, Slovakia and Hungary have experienced a moderate decline while Poland has seen some development in terms of support of democracy. In contrast, Ukrainian support of democracy has increased by </a:t>
            </a:r>
            <a:r>
              <a:rPr lang="hu-HU" sz="1400" dirty="0" smtClean="0"/>
              <a:t>almost 25</a:t>
            </a:r>
            <a:r>
              <a:rPr lang="en-US" sz="1400" dirty="0" smtClean="0"/>
              <a:t> </a:t>
            </a:r>
            <a:r>
              <a:rPr lang="en-US" sz="1400" dirty="0"/>
              <a:t>percent since 1999, while support of dictatorship has fallen by </a:t>
            </a:r>
            <a:r>
              <a:rPr lang="en-US" sz="1400" dirty="0" smtClean="0"/>
              <a:t>1</a:t>
            </a:r>
            <a:r>
              <a:rPr lang="hu-HU" sz="1400" dirty="0" smtClean="0"/>
              <a:t>4</a:t>
            </a:r>
            <a:r>
              <a:rPr lang="en-US" sz="1400" dirty="0" smtClean="0"/>
              <a:t> </a:t>
            </a:r>
            <a:r>
              <a:rPr lang="en-US" sz="1400" dirty="0"/>
              <a:t>percent. This result indicates that the recent relatively strong support of democracy in Ukraine has occurred </a:t>
            </a:r>
            <a:r>
              <a:rPr lang="hu-HU" sz="1400" dirty="0" err="1" smtClean="0"/>
              <a:t>during</a:t>
            </a:r>
            <a:r>
              <a:rPr lang="hu-HU" sz="1400" dirty="0" smtClean="0"/>
              <a:t> </a:t>
            </a:r>
            <a:r>
              <a:rPr lang="en-US" sz="1400" dirty="0" smtClean="0"/>
              <a:t>the </a:t>
            </a:r>
            <a:r>
              <a:rPr lang="en-US" sz="1400" dirty="0"/>
              <a:t>last 15 years. </a:t>
            </a:r>
            <a:endParaRPr lang="hu-HU" sz="1400" dirty="0"/>
          </a:p>
          <a:p>
            <a:endParaRPr lang="en-US" sz="1400" dirty="0"/>
          </a:p>
        </p:txBody>
      </p:sp>
      <p:sp>
        <p:nvSpPr>
          <p:cNvPr id="4" name="Foliennummernplatzhalter 3"/>
          <p:cNvSpPr>
            <a:spLocks noGrp="1"/>
          </p:cNvSpPr>
          <p:nvPr>
            <p:ph type="sldNum" sz="quarter" idx="10"/>
          </p:nvPr>
        </p:nvSpPr>
        <p:spPr/>
        <p:txBody>
          <a:bodyPr/>
          <a:lstStyle/>
          <a:p>
            <a:r>
              <a:rPr lang="en-US" sz="800" dirty="0" smtClean="0">
                <a:solidFill>
                  <a:schemeClr val="bg2"/>
                </a:solidFill>
                <a:latin typeface="Arial" pitchFamily="34" charset="0"/>
              </a:rPr>
              <a:t>Page </a:t>
            </a:r>
            <a:fld id="{631115FC-FCCC-412E-8B45-85A3F482063D}" type="slidenum">
              <a:rPr lang="en-US" sz="800" smtClean="0">
                <a:solidFill>
                  <a:schemeClr val="bg2"/>
                </a:solidFill>
                <a:latin typeface="Arial" pitchFamily="34" charset="0"/>
              </a:rPr>
              <a:pPr/>
              <a:t>4</a:t>
            </a:fld>
            <a:endParaRPr lang="en-US" sz="800" dirty="0">
              <a:solidFill>
                <a:schemeClr val="bg2"/>
              </a:solidFill>
              <a:latin typeface="Arial" pitchFamily="34" charset="0"/>
            </a:endParaRPr>
          </a:p>
        </p:txBody>
      </p:sp>
    </p:spTree>
    <p:extLst>
      <p:ext uri="{BB962C8B-B14F-4D97-AF65-F5344CB8AC3E}">
        <p14:creationId xmlns:p14="http://schemas.microsoft.com/office/powerpoint/2010/main" val="387369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48028" y="9432833"/>
            <a:ext cx="2944870" cy="49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7" tIns="46058" rIns="92117" bIns="46058"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B5C9CE09-D6A3-41D8-B003-DAC2DF181B8A}" type="slidenum">
              <a:rPr altLang="hu-HU" sz="1200" noProof="1"/>
              <a:pPr algn="r" eaLnBrk="1" hangingPunct="1"/>
              <a:t>5</a:t>
            </a:fld>
            <a:endParaRPr lang="hu-HU" altLang="hu-HU" sz="1200" noProof="1"/>
          </a:p>
        </p:txBody>
      </p:sp>
      <p:sp>
        <p:nvSpPr>
          <p:cNvPr id="48131" name="Rectangle 7"/>
          <p:cNvSpPr txBox="1">
            <a:spLocks noGrp="1" noChangeArrowheads="1"/>
          </p:cNvSpPr>
          <p:nvPr/>
        </p:nvSpPr>
        <p:spPr bwMode="auto">
          <a:xfrm>
            <a:off x="3851232" y="9437626"/>
            <a:ext cx="2943269" cy="49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26" tIns="47767" rIns="95526" bIns="47767" anchor="b"/>
          <a:lstStyle>
            <a:lvl1pPr defTabSz="947738" eaLnBrk="0" hangingPunct="0">
              <a:defRPr>
                <a:solidFill>
                  <a:schemeClr val="tx1"/>
                </a:solidFill>
                <a:latin typeface="Tahoma" pitchFamily="34" charset="0"/>
              </a:defRPr>
            </a:lvl1pPr>
            <a:lvl2pPr marL="742950" indent="-285750" defTabSz="947738" eaLnBrk="0" hangingPunct="0">
              <a:defRPr>
                <a:solidFill>
                  <a:schemeClr val="tx1"/>
                </a:solidFill>
                <a:latin typeface="Tahoma" pitchFamily="34" charset="0"/>
              </a:defRPr>
            </a:lvl2pPr>
            <a:lvl3pPr marL="1143000" indent="-228600" defTabSz="947738" eaLnBrk="0" hangingPunct="0">
              <a:defRPr>
                <a:solidFill>
                  <a:schemeClr val="tx1"/>
                </a:solidFill>
                <a:latin typeface="Tahoma" pitchFamily="34" charset="0"/>
              </a:defRPr>
            </a:lvl3pPr>
            <a:lvl4pPr marL="1600200" indent="-228600" defTabSz="947738" eaLnBrk="0" hangingPunct="0">
              <a:defRPr>
                <a:solidFill>
                  <a:schemeClr val="tx1"/>
                </a:solidFill>
                <a:latin typeface="Tahoma" pitchFamily="34" charset="0"/>
              </a:defRPr>
            </a:lvl4pPr>
            <a:lvl5pPr marL="2057400" indent="-228600" defTabSz="947738" eaLnBrk="0" hangingPunct="0">
              <a:defRPr>
                <a:solidFill>
                  <a:schemeClr val="tx1"/>
                </a:solidFill>
                <a:latin typeface="Tahoma" pitchFamily="34" charset="0"/>
              </a:defRPr>
            </a:lvl5pPr>
            <a:lvl6pPr marL="2514600" indent="-228600" defTabSz="947738" eaLnBrk="0" fontAlgn="base" hangingPunct="0">
              <a:spcBef>
                <a:spcPct val="0"/>
              </a:spcBef>
              <a:spcAft>
                <a:spcPct val="0"/>
              </a:spcAft>
              <a:defRPr>
                <a:solidFill>
                  <a:schemeClr val="tx1"/>
                </a:solidFill>
                <a:latin typeface="Tahoma" pitchFamily="34" charset="0"/>
              </a:defRPr>
            </a:lvl6pPr>
            <a:lvl7pPr marL="2971800" indent="-228600" defTabSz="947738" eaLnBrk="0" fontAlgn="base" hangingPunct="0">
              <a:spcBef>
                <a:spcPct val="0"/>
              </a:spcBef>
              <a:spcAft>
                <a:spcPct val="0"/>
              </a:spcAft>
              <a:defRPr>
                <a:solidFill>
                  <a:schemeClr val="tx1"/>
                </a:solidFill>
                <a:latin typeface="Tahoma" pitchFamily="34" charset="0"/>
              </a:defRPr>
            </a:lvl7pPr>
            <a:lvl8pPr marL="3429000" indent="-228600" defTabSz="947738" eaLnBrk="0" fontAlgn="base" hangingPunct="0">
              <a:spcBef>
                <a:spcPct val="0"/>
              </a:spcBef>
              <a:spcAft>
                <a:spcPct val="0"/>
              </a:spcAft>
              <a:defRPr>
                <a:solidFill>
                  <a:schemeClr val="tx1"/>
                </a:solidFill>
                <a:latin typeface="Tahoma" pitchFamily="34" charset="0"/>
              </a:defRPr>
            </a:lvl8pPr>
            <a:lvl9pPr marL="3886200" indent="-228600" defTabSz="947738" eaLnBrk="0" fontAlgn="base" hangingPunct="0">
              <a:spcBef>
                <a:spcPct val="0"/>
              </a:spcBef>
              <a:spcAft>
                <a:spcPct val="0"/>
              </a:spcAft>
              <a:defRPr>
                <a:solidFill>
                  <a:schemeClr val="tx1"/>
                </a:solidFill>
                <a:latin typeface="Tahoma" pitchFamily="34" charset="0"/>
              </a:defRPr>
            </a:lvl9pPr>
          </a:lstStyle>
          <a:p>
            <a:pPr algn="r" eaLnBrk="1" hangingPunct="1"/>
            <a:fld id="{1C1108E6-AB0F-420A-AEBD-4DEF214E408F}" type="slidenum">
              <a:rPr lang="en-GB" altLang="hu-HU" sz="1300"/>
              <a:pPr algn="r" eaLnBrk="1" hangingPunct="1"/>
              <a:t>5</a:t>
            </a:fld>
            <a:endParaRPr lang="en-GB" altLang="hu-HU" sz="1300"/>
          </a:p>
        </p:txBody>
      </p:sp>
      <p:sp>
        <p:nvSpPr>
          <p:cNvPr id="48132" name="Rectangle 2"/>
          <p:cNvSpPr>
            <a:spLocks noGrp="1" noRot="1" noChangeAspect="1" noChangeArrowheads="1" noTextEdit="1"/>
          </p:cNvSpPr>
          <p:nvPr>
            <p:ph type="sldImg"/>
          </p:nvPr>
        </p:nvSpPr>
        <p:spPr>
          <a:xfrm>
            <a:off x="914400" y="744538"/>
            <a:ext cx="4968875" cy="3725862"/>
          </a:xfrm>
          <a:ln/>
        </p:spPr>
      </p:sp>
      <p:sp>
        <p:nvSpPr>
          <p:cNvPr id="48134" name="Rectangle 3"/>
          <p:cNvSpPr>
            <a:spLocks noGrp="1" noChangeArrowheads="1"/>
          </p:cNvSpPr>
          <p:nvPr>
            <p:ph type="body" idx="1"/>
          </p:nvPr>
        </p:nvSpPr>
        <p:spPr>
          <a:xfrm>
            <a:off x="678970" y="4990469"/>
            <a:ext cx="5436561" cy="44695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1400" dirty="0"/>
              <a:t>A typology has been developed in order to gain deeper understanding of democratic orientations. It relies on two variables: (1) whether someone supports democracy or not and (2) whether this person believes that democracy is capable of solving crucial problems in the country or not. Based on this typology, four groups can be distinguished: (1) confident democrats who prefer democracy to dictatorship under any circumstances and are convinced that democracy is capable of dealing with problems. (2) Worried democrats who prefer democracy, however, have doubts about its problem solving capability. (3) Alienated individuals who are indifferent to the type of government and finally (4) authoritarians who prefer dictatorship over democracy.</a:t>
            </a:r>
            <a:endParaRPr lang="hu-HU" sz="1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This typology provides an opportunity to further observe the composition of society according to their democratic attitudes. In the </a:t>
            </a:r>
            <a:r>
              <a:rPr lang="en-US" dirty="0" err="1"/>
              <a:t>Visegrad</a:t>
            </a:r>
            <a:r>
              <a:rPr lang="en-US" dirty="0"/>
              <a:t> countries ‘Confident Democrats’ constitute the absolute majority (66 percent in Hungary, 59 percent in Poland and 56% in Slovakia). In contrast, less than half of the respondents in Ukraine (47 percent) preferred democracy to dictatorship and believed that democracy is capable of dealing with the problems facing the country, however the rate of ‘Worried Democrats’ is remarkably high. 23% of the Ukrainians preferred democracy but did not believe that democracy is capable of dealing with the problems facing their country. The number of ‘Worried Democrats’ is so high in Ukraine that it outnumbers ‘Authoritarians’, whereas in the </a:t>
            </a:r>
            <a:r>
              <a:rPr lang="en-US" dirty="0" err="1"/>
              <a:t>Visegrad</a:t>
            </a:r>
            <a:r>
              <a:rPr lang="en-US" dirty="0"/>
              <a:t> countries the ‘Authoritarians’ constitute the second largest group after ‘Confident Democrats’. Thus, the results indicate that Ukraine does not lag behind in terms of preferences for democracy, however, one third of the democrats believe that this political system cannot deal with problems.</a:t>
            </a:r>
            <a:endParaRPr lang="hu-HU" dirty="0"/>
          </a:p>
          <a:p>
            <a:r>
              <a:rPr lang="en-US" dirty="0"/>
              <a:t>This typology can observe tendencies over time, as well. The rate of ‘Confident Democrats’ has risen in every observed country. However, the Ukrainian change in rate of ‘Worried Democrats’ largely differs from the change measured in the </a:t>
            </a:r>
            <a:r>
              <a:rPr lang="en-US" dirty="0" err="1"/>
              <a:t>Visegrad</a:t>
            </a:r>
            <a:r>
              <a:rPr lang="en-US" dirty="0"/>
              <a:t> countries. In the </a:t>
            </a:r>
            <a:r>
              <a:rPr lang="en-US" dirty="0" err="1"/>
              <a:t>Visegrad</a:t>
            </a:r>
            <a:r>
              <a:rPr lang="en-US" dirty="0"/>
              <a:t> countries there has been a fall in this category, whereas, in Ukraine this category has risen by 11 percent. Thus, in Ukraine, while a growing number of people prefer democracy, many of them do not believe that it can solve crucial problems. </a:t>
            </a:r>
            <a:endParaRPr lang="hu-HU" dirty="0"/>
          </a:p>
        </p:txBody>
      </p:sp>
      <p:sp>
        <p:nvSpPr>
          <p:cNvPr id="4" name="Foliennummernplatzhalter 3"/>
          <p:cNvSpPr>
            <a:spLocks noGrp="1"/>
          </p:cNvSpPr>
          <p:nvPr>
            <p:ph type="sldNum" sz="quarter" idx="10"/>
          </p:nvPr>
        </p:nvSpPr>
        <p:spPr/>
        <p:txBody>
          <a:bodyPr/>
          <a:lstStyle/>
          <a:p>
            <a:r>
              <a:rPr lang="en-US" sz="800" dirty="0" smtClean="0">
                <a:solidFill>
                  <a:schemeClr val="bg2"/>
                </a:solidFill>
                <a:latin typeface="Arial" pitchFamily="34" charset="0"/>
              </a:rPr>
              <a:t>Page </a:t>
            </a:r>
            <a:fld id="{631115FC-FCCC-412E-8B45-85A3F482063D}" type="slidenum">
              <a:rPr lang="en-US" sz="800" smtClean="0">
                <a:solidFill>
                  <a:schemeClr val="bg2"/>
                </a:solidFill>
                <a:latin typeface="Arial" pitchFamily="34" charset="0"/>
              </a:rPr>
              <a:pPr/>
              <a:t>6</a:t>
            </a:fld>
            <a:endParaRPr lang="en-US" sz="800" dirty="0">
              <a:solidFill>
                <a:schemeClr val="bg2"/>
              </a:solidFill>
              <a:latin typeface="Arial" pitchFamily="34" charset="0"/>
            </a:endParaRPr>
          </a:p>
        </p:txBody>
      </p:sp>
    </p:spTree>
    <p:extLst>
      <p:ext uri="{BB962C8B-B14F-4D97-AF65-F5344CB8AC3E}">
        <p14:creationId xmlns:p14="http://schemas.microsoft.com/office/powerpoint/2010/main" val="517001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Satisfaction with democracy is the second pillar of democratic attitudes. Democracy is obviously in danger if the majority of the citizens are not content with the political system. As such, a stable democracy requires a certain level of satisfaction. It is also important to note that satisfaction with democracy tends to be lower than the support of democracy since the previous concept refers to a more specific issue.</a:t>
            </a:r>
            <a:endParaRPr lang="hu-HU" dirty="0"/>
          </a:p>
          <a:p>
            <a:r>
              <a:rPr lang="en-US" dirty="0"/>
              <a:t>Ukrainian satisfaction with democracy in 2014 has been compared to the Polish, Hungarian and Slovakian citizens’ satisfaction in 2011. Twenty-two percent of Ukrainians reported that they are very satisfied, along with 25% of Hungarians, 35% of Slovaks and 45% of the Polish population. The results show that the Ukrainians are slightly less satisfied than Hungarians, but they showed much lower level of satisfaction than the Polish or the Slovak population. So the Ukrainians do not differ from the citizens of the </a:t>
            </a:r>
            <a:r>
              <a:rPr lang="en-US" dirty="0" err="1"/>
              <a:t>Visegrad</a:t>
            </a:r>
            <a:r>
              <a:rPr lang="en-US" dirty="0"/>
              <a:t> countries in terms of support of democracy, however, they reported lower satisfaction with democracy. This result may explain the relative low level of ‘Confident Democrats’ in Ukraine.</a:t>
            </a:r>
            <a:endParaRPr lang="hu-HU" dirty="0"/>
          </a:p>
          <a:p>
            <a:r>
              <a:rPr lang="en-US" dirty="0"/>
              <a:t>The reliability of the question that measures satisfaction with democracy has been severely challenged on multiple occasions. Some scholars have argued that it is not clear whether the respondents were talking about the regime, the state or the government when they answered this question. Therefore, the evaluation of the democratic performance is highly connected to the evaluation of governmental performance. Furthermore people who are satisfied with democracy are the ones who prefer this regime to state socialism. Therefore the evaluation of the recent regime, the communist regime and the system change should also be analyzed</a:t>
            </a:r>
            <a:r>
              <a:rPr lang="en-US" dirty="0" smtClean="0"/>
              <a:t>.</a:t>
            </a:r>
            <a:endParaRPr lang="hu-HU" dirty="0"/>
          </a:p>
        </p:txBody>
      </p:sp>
      <p:sp>
        <p:nvSpPr>
          <p:cNvPr id="4" name="Foliennummernplatzhalter 3"/>
          <p:cNvSpPr>
            <a:spLocks noGrp="1"/>
          </p:cNvSpPr>
          <p:nvPr>
            <p:ph type="sldNum" sz="quarter" idx="10"/>
          </p:nvPr>
        </p:nvSpPr>
        <p:spPr/>
        <p:txBody>
          <a:bodyPr/>
          <a:lstStyle/>
          <a:p>
            <a:r>
              <a:rPr lang="en-US" sz="800" dirty="0" smtClean="0">
                <a:solidFill>
                  <a:schemeClr val="bg2"/>
                </a:solidFill>
                <a:latin typeface="Arial" pitchFamily="34" charset="0"/>
              </a:rPr>
              <a:t>Page </a:t>
            </a:r>
            <a:fld id="{631115FC-FCCC-412E-8B45-85A3F482063D}" type="slidenum">
              <a:rPr lang="en-US" sz="800" smtClean="0">
                <a:solidFill>
                  <a:schemeClr val="bg2"/>
                </a:solidFill>
                <a:latin typeface="Arial" pitchFamily="34" charset="0"/>
              </a:rPr>
              <a:pPr/>
              <a:t>7</a:t>
            </a:fld>
            <a:endParaRPr lang="en-US" sz="800" dirty="0">
              <a:solidFill>
                <a:schemeClr val="bg2"/>
              </a:solidFill>
              <a:latin typeface="Arial" pitchFamily="34" charset="0"/>
            </a:endParaRPr>
          </a:p>
        </p:txBody>
      </p:sp>
    </p:spTree>
    <p:extLst>
      <p:ext uri="{BB962C8B-B14F-4D97-AF65-F5344CB8AC3E}">
        <p14:creationId xmlns:p14="http://schemas.microsoft.com/office/powerpoint/2010/main" val="855459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914400" y="400050"/>
            <a:ext cx="4967288" cy="3724275"/>
          </a:xfrm>
          <a:ln/>
        </p:spPr>
      </p:sp>
      <p:sp>
        <p:nvSpPr>
          <p:cNvPr id="70662" name="Rectangle 3"/>
          <p:cNvSpPr>
            <a:spLocks noGrp="1" noChangeArrowheads="1"/>
          </p:cNvSpPr>
          <p:nvPr>
            <p:ph type="body" idx="1"/>
          </p:nvPr>
        </p:nvSpPr>
        <p:spPr>
          <a:xfrm>
            <a:off x="132912" y="4543037"/>
            <a:ext cx="6533481" cy="50623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just"/>
            <a:r>
              <a:rPr lang="en-US" dirty="0"/>
              <a:t>Ukrainians professed higher nostalgic feelings toward the communist regime than people from the </a:t>
            </a:r>
            <a:r>
              <a:rPr lang="en-US" dirty="0" err="1"/>
              <a:t>Visegrad</a:t>
            </a:r>
            <a:r>
              <a:rPr lang="en-US" dirty="0"/>
              <a:t> countries. Fifty-two percent of the Ukrainians reported that they had experienced or heard mostly good things about the communist regime, whereas in Poland only 13%, in Slovakia 31%, and in Hungary 41% of the citizens expressed positive memories towards the communist era. Similarly, Ukrainians attached more disappointment to the system change. Only 5% of the them reported that the system change exceeded or fulfilled their personal expectations. These results are the same in Hungary, however, Poles and Slovaks had better experiences with the system change (10% of them said that system change exceeded or largely fulfilled their expectations). To sum up, Ukrainians had lower satisfaction with the recent government and they also expressed higher positive feelings toward the communist system. This result may explain the relatively low level of satisfaction with democracy. </a:t>
            </a:r>
            <a:endParaRPr lang="hu-H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F6C8F0-A48E-441B-9DBD-0960334CB672}" type="slidenum">
              <a:rPr lang="en-US"/>
              <a:pPr/>
              <a:t>9</a:t>
            </a:fld>
            <a:endParaRPr lang="en-US"/>
          </a:p>
        </p:txBody>
      </p:sp>
      <p:sp>
        <p:nvSpPr>
          <p:cNvPr id="593922" name="Rectangle 2"/>
          <p:cNvSpPr>
            <a:spLocks noGrp="1" noRot="1" noChangeAspect="1" noChangeArrowheads="1" noTextEdit="1"/>
          </p:cNvSpPr>
          <p:nvPr>
            <p:ph type="sldImg"/>
          </p:nvPr>
        </p:nvSpPr>
        <p:spPr>
          <a:xfrm>
            <a:off x="914400" y="744538"/>
            <a:ext cx="4967288" cy="3725862"/>
          </a:xfrm>
          <a:ln/>
        </p:spPr>
      </p:sp>
      <p:sp>
        <p:nvSpPr>
          <p:cNvPr id="593923" name="Rectangle 3"/>
          <p:cNvSpPr>
            <a:spLocks noGrp="1" noChangeArrowheads="1"/>
          </p:cNvSpPr>
          <p:nvPr>
            <p:ph type="body" idx="1"/>
          </p:nvPr>
        </p:nvSpPr>
        <p:spPr>
          <a:xfrm>
            <a:off x="300906" y="4717415"/>
            <a:ext cx="5976664" cy="4469130"/>
          </a:xfrm>
        </p:spPr>
        <p:txBody>
          <a:bodyPr>
            <a:normAutofit/>
          </a:bodyPr>
          <a:lstStyle/>
          <a:p>
            <a:r>
              <a:rPr lang="en-US" dirty="0"/>
              <a:t>Since citizens tend to equate democratic performance with the performance of political institutions trust in institutions is one of the most widely used indicator of specific support. Democracy requires a certain level of trust because “deficit of trust” generates a huge problem since citizens are more and more reliant on large-scale social systems and only trust can solve numerous collective-action problems.</a:t>
            </a:r>
            <a:endParaRPr lang="hu-HU" dirty="0"/>
          </a:p>
          <a:p>
            <a:r>
              <a:rPr lang="en-US" dirty="0"/>
              <a:t>The average levels of trust in political institutions are slightly lower in Ukraine than in the </a:t>
            </a:r>
            <a:r>
              <a:rPr lang="en-US" dirty="0" err="1"/>
              <a:t>Visegrad</a:t>
            </a:r>
            <a:r>
              <a:rPr lang="en-US" dirty="0"/>
              <a:t> countries. This average in Ukraine (in 2014) was 26%, whereas it was between 31% and 36% in the observed </a:t>
            </a:r>
            <a:r>
              <a:rPr lang="en-US" dirty="0" err="1"/>
              <a:t>Visegrad</a:t>
            </a:r>
            <a:r>
              <a:rPr lang="en-US" dirty="0"/>
              <a:t> countries (but 3 years earlier).</a:t>
            </a:r>
            <a:endParaRPr lang="hu-HU" dirty="0"/>
          </a:p>
          <a:p>
            <a:r>
              <a:rPr lang="en-US" dirty="0"/>
              <a:t>In Ukraine the evaluation of executive institutions were much worse than in the </a:t>
            </a:r>
            <a:r>
              <a:rPr lang="en-US" dirty="0" err="1"/>
              <a:t>Visegrad</a:t>
            </a:r>
            <a:r>
              <a:rPr lang="en-US" dirty="0"/>
              <a:t> countries. For example, in Ukraine only 10% expressed trust in Parliament, whereas in the </a:t>
            </a:r>
            <a:r>
              <a:rPr lang="en-US" dirty="0" err="1"/>
              <a:t>Visegrad</a:t>
            </a:r>
            <a:r>
              <a:rPr lang="en-US" dirty="0"/>
              <a:t> countries this rate was 21-22%. Nevertheless, some other institutions enjoyed solid trust: 45% of the Ukrainians trusted in the President, which is higher than the rate in Hungary or in Poland. </a:t>
            </a:r>
            <a:endParaRPr lang="hu-HU" dirty="0"/>
          </a:p>
          <a:p>
            <a:r>
              <a:rPr lang="en-US" dirty="0"/>
              <a:t>Although the media plays an important part in democratic consolidation, Ukrainians had a low level of trust in it. In the </a:t>
            </a:r>
            <a:r>
              <a:rPr lang="en-US" dirty="0" err="1"/>
              <a:t>Visegrad</a:t>
            </a:r>
            <a:r>
              <a:rPr lang="en-US" dirty="0"/>
              <a:t> countries all types of media were badly evaluated except private television. In contrast, Ukrainians found this type of media highly untrustworthy. Only 26% of Ukrainians trusted in the private media, whereas this rate was 42% in Hungary, 47% in Poland and 34% in Slovakia. </a:t>
            </a:r>
            <a:endParaRPr lang="hu-HU" dirty="0"/>
          </a:p>
          <a:p>
            <a:r>
              <a:rPr lang="en-US" dirty="0"/>
              <a:t>The only institution that enjoyed higher level of trust in Ukraine than in the </a:t>
            </a:r>
            <a:r>
              <a:rPr lang="en-US" dirty="0" err="1"/>
              <a:t>Visegrad</a:t>
            </a:r>
            <a:r>
              <a:rPr lang="en-US" dirty="0"/>
              <a:t> countries was the church. Fifty percent of Ukrainians trust in the church, whereas this rate was only between 22% and 27% in the </a:t>
            </a:r>
            <a:r>
              <a:rPr lang="en-US" dirty="0" err="1"/>
              <a:t>Visegrad</a:t>
            </a:r>
            <a:r>
              <a:rPr lang="en-US" dirty="0"/>
              <a:t> countries. </a:t>
            </a:r>
            <a:endParaRPr lang="hu-HU" dirty="0"/>
          </a:p>
          <a:p>
            <a:endParaRPr lang="en-US" noProof="1"/>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323528" y="2205038"/>
            <a:ext cx="8496943" cy="1584002"/>
          </a:xfrm>
        </p:spPr>
        <p:txBody>
          <a:bodyPr/>
          <a:lstStyle>
            <a:lvl1pPr>
              <a:defRPr sz="3800" cap="all" baseline="0">
                <a:solidFill>
                  <a:schemeClr val="tx2"/>
                </a:solidFill>
                <a:latin typeface="Arial" pitchFamily="34" charset="0"/>
              </a:defRPr>
            </a:lvl1pPr>
          </a:lstStyle>
          <a:p>
            <a:endParaRPr lang="en-US" dirty="0"/>
          </a:p>
        </p:txBody>
      </p:sp>
      <p:sp>
        <p:nvSpPr>
          <p:cNvPr id="3" name="Subtitle 2"/>
          <p:cNvSpPr>
            <a:spLocks noGrp="1"/>
          </p:cNvSpPr>
          <p:nvPr>
            <p:ph type="subTitle" idx="1"/>
          </p:nvPr>
        </p:nvSpPr>
        <p:spPr bwMode="gray">
          <a:xfrm>
            <a:off x="323529" y="3861048"/>
            <a:ext cx="8496944" cy="1439615"/>
          </a:xfrm>
        </p:spPr>
        <p:txBody>
          <a:bodyPr/>
          <a:lstStyle>
            <a:lvl1pPr marL="0" indent="0" algn="l">
              <a:spcBef>
                <a:spcPts val="300"/>
              </a:spcBef>
              <a:spcAft>
                <a:spcPts val="0"/>
              </a:spcAft>
              <a:buNone/>
              <a:defRPr sz="2000" baseline="0">
                <a:solidFill>
                  <a:schemeClr val="tx2"/>
                </a:solidFill>
                <a:latin typeface="Arial" pitchFamily="34" charset="0"/>
                <a:cs typeface="Arial" pitchFamily="34" charset="0"/>
              </a:defRPr>
            </a:lvl1pPr>
            <a:lvl2pPr marL="0" indent="0" algn="l">
              <a:spcBef>
                <a:spcPts val="300"/>
              </a:spcBef>
              <a:spcAft>
                <a:spcPts val="0"/>
              </a:spcAft>
              <a:buNone/>
              <a:defRPr sz="2000">
                <a:solidFill>
                  <a:schemeClr val="tx2"/>
                </a:solidFill>
              </a:defRPr>
            </a:lvl2pPr>
            <a:lvl3pPr marL="0" indent="0" algn="l">
              <a:spcBef>
                <a:spcPts val="300"/>
              </a:spcBef>
              <a:spcAft>
                <a:spcPts val="0"/>
              </a:spcAft>
              <a:buNone/>
              <a:defRPr sz="2000">
                <a:solidFill>
                  <a:schemeClr val="tx2"/>
                </a:solidFill>
              </a:defRPr>
            </a:lvl3pPr>
            <a:lvl4pPr marL="0" indent="0" algn="l">
              <a:spcBef>
                <a:spcPts val="300"/>
              </a:spcBef>
              <a:spcAft>
                <a:spcPts val="0"/>
              </a:spcAft>
              <a:buNone/>
              <a:defRPr sz="2000">
                <a:solidFill>
                  <a:schemeClr val="tx2"/>
                </a:solidFill>
              </a:defRPr>
            </a:lvl4pPr>
            <a:lvl5pPr marL="0" indent="0" algn="l">
              <a:spcBef>
                <a:spcPts val="300"/>
              </a:spcBef>
              <a:spcAft>
                <a:spcPts val="0"/>
              </a:spcAft>
              <a:buNone/>
              <a:defRPr sz="2000" b="0">
                <a:solidFill>
                  <a:schemeClr val="tx2"/>
                </a:solidFill>
              </a:defRPr>
            </a:lvl5pPr>
            <a:lvl6pPr marL="0" indent="0" algn="l">
              <a:spcBef>
                <a:spcPts val="300"/>
              </a:spcBef>
              <a:spcAft>
                <a:spcPts val="0"/>
              </a:spcAft>
              <a:buNone/>
              <a:defRPr sz="2000">
                <a:solidFill>
                  <a:schemeClr val="tx2"/>
                </a:solidFill>
              </a:defRPr>
            </a:lvl6pPr>
            <a:lvl7pPr marL="0" indent="0" algn="l">
              <a:spcBef>
                <a:spcPts val="300"/>
              </a:spcBef>
              <a:spcAft>
                <a:spcPts val="0"/>
              </a:spcAft>
              <a:buNone/>
              <a:defRPr sz="2000">
                <a:solidFill>
                  <a:schemeClr val="tx2"/>
                </a:solidFill>
              </a:defRPr>
            </a:lvl7pPr>
            <a:lvl8pPr marL="0" indent="0" algn="l">
              <a:spcBef>
                <a:spcPts val="300"/>
              </a:spcBef>
              <a:spcAft>
                <a:spcPts val="0"/>
              </a:spcAft>
              <a:buNone/>
              <a:defRPr sz="2000">
                <a:solidFill>
                  <a:schemeClr val="tx2"/>
                </a:solidFill>
              </a:defRPr>
            </a:lvl8pPr>
            <a:lvl9pPr marL="0" indent="0" algn="l">
              <a:spcBef>
                <a:spcPts val="300"/>
              </a:spcBef>
              <a:spcAft>
                <a:spcPts val="0"/>
              </a:spcAft>
              <a:buNone/>
              <a:defRPr sz="2000">
                <a:solidFill>
                  <a:schemeClr val="tx2"/>
                </a:solidFill>
              </a:defRPr>
            </a:lvl9pPr>
          </a:lstStyle>
          <a:p>
            <a:endParaRPr lang="en-US" dirty="0" smtClean="0"/>
          </a:p>
        </p:txBody>
      </p:sp>
      <p:sp>
        <p:nvSpPr>
          <p:cNvPr id="11" name="Text Placeholder 10"/>
          <p:cNvSpPr>
            <a:spLocks noGrp="1"/>
          </p:cNvSpPr>
          <p:nvPr>
            <p:ph type="body" sz="quarter" idx="10"/>
          </p:nvPr>
        </p:nvSpPr>
        <p:spPr bwMode="gray">
          <a:xfrm>
            <a:off x="323528" y="6237312"/>
            <a:ext cx="8496944" cy="216024"/>
          </a:xfrm>
        </p:spPr>
        <p:txBody>
          <a:bodyPr tIns="0" anchor="b"/>
          <a:lstStyle>
            <a:lvl1pPr marL="0" indent="0">
              <a:spcBef>
                <a:spcPts val="0"/>
              </a:spcBef>
              <a:spcAft>
                <a:spcPts val="0"/>
              </a:spcAft>
              <a:buFontTx/>
              <a:buNone/>
              <a:defRPr sz="1200">
                <a:solidFill>
                  <a:schemeClr val="bg2"/>
                </a:solidFill>
                <a:latin typeface="Arial" pitchFamily="34" charset="0"/>
                <a:cs typeface="Arial" pitchFamily="34" charset="0"/>
              </a:defRPr>
            </a:lvl1pPr>
            <a:lvl2pPr marL="0" indent="0">
              <a:spcBef>
                <a:spcPts val="0"/>
              </a:spcBef>
              <a:spcAft>
                <a:spcPts val="0"/>
              </a:spcAft>
              <a:buFontTx/>
              <a:buNone/>
              <a:defRPr sz="1200">
                <a:solidFill>
                  <a:schemeClr val="bg2"/>
                </a:solidFill>
              </a:defRPr>
            </a:lvl2pPr>
            <a:lvl3pPr marL="0" indent="0">
              <a:spcBef>
                <a:spcPts val="0"/>
              </a:spcBef>
              <a:spcAft>
                <a:spcPts val="0"/>
              </a:spcAft>
              <a:buFontTx/>
              <a:buNone/>
              <a:defRPr sz="1200">
                <a:solidFill>
                  <a:schemeClr val="bg2"/>
                </a:solidFill>
              </a:defRPr>
            </a:lvl3pPr>
            <a:lvl4pPr marL="0" indent="0">
              <a:spcBef>
                <a:spcPts val="0"/>
              </a:spcBef>
              <a:spcAft>
                <a:spcPts val="0"/>
              </a:spcAft>
              <a:buFontTx/>
              <a:buNone/>
              <a:defRPr sz="1200">
                <a:solidFill>
                  <a:schemeClr val="bg2"/>
                </a:solidFill>
              </a:defRPr>
            </a:lvl4pPr>
            <a:lvl5pPr marL="0" indent="0">
              <a:spcBef>
                <a:spcPts val="0"/>
              </a:spcBef>
              <a:spcAft>
                <a:spcPts val="0"/>
              </a:spcAft>
              <a:buFontTx/>
              <a:buNone/>
              <a:defRPr sz="1200">
                <a:solidFill>
                  <a:schemeClr val="bg2"/>
                </a:solidFill>
              </a:defRPr>
            </a:lvl5pPr>
            <a:lvl6pPr marL="0" indent="0">
              <a:spcBef>
                <a:spcPts val="0"/>
              </a:spcBef>
              <a:spcAft>
                <a:spcPts val="0"/>
              </a:spcAft>
              <a:buFontTx/>
              <a:buNone/>
              <a:defRPr sz="1200">
                <a:solidFill>
                  <a:schemeClr val="bg2"/>
                </a:solidFill>
              </a:defRPr>
            </a:lvl6pPr>
            <a:lvl7pPr marL="0" indent="0">
              <a:spcBef>
                <a:spcPts val="0"/>
              </a:spcBef>
              <a:spcAft>
                <a:spcPts val="0"/>
              </a:spcAft>
              <a:buFontTx/>
              <a:buNone/>
              <a:defRPr sz="1200">
                <a:solidFill>
                  <a:schemeClr val="bg2"/>
                </a:solidFill>
              </a:defRPr>
            </a:lvl7pPr>
            <a:lvl8pPr marL="0" indent="0">
              <a:spcBef>
                <a:spcPts val="0"/>
              </a:spcBef>
              <a:spcAft>
                <a:spcPts val="0"/>
              </a:spcAft>
              <a:buFontTx/>
              <a:buNone/>
              <a:defRPr sz="1200">
                <a:solidFill>
                  <a:schemeClr val="bg2"/>
                </a:solidFill>
              </a:defRPr>
            </a:lvl8pPr>
            <a:lvl9pPr marL="0" indent="0">
              <a:spcBef>
                <a:spcPts val="0"/>
              </a:spcBef>
              <a:spcAft>
                <a:spcPts val="0"/>
              </a:spcAft>
              <a:buFontTx/>
              <a:buNone/>
              <a:defRPr sz="1200">
                <a:solidFill>
                  <a:schemeClr val="bg2"/>
                </a:solidFill>
                <a:latin typeface="Arial" pitchFamily="34" charset="0"/>
              </a:defRPr>
            </a:lvl9pPr>
          </a:lstStyle>
          <a:p>
            <a:pPr lvl="0"/>
            <a:r>
              <a:rPr lang="en-US" dirty="0" smtClean="0"/>
              <a:t>Click to edit Master text styles</a:t>
            </a:r>
          </a:p>
        </p:txBody>
      </p:sp>
      <p:pic>
        <p:nvPicPr>
          <p:cNvPr id="7" name="Picture 2"/>
          <p:cNvPicPr>
            <a:picLocks noChangeAspect="1" noChangeArrowheads="1"/>
          </p:cNvPicPr>
          <p:nvPr userDrawn="1"/>
        </p:nvPicPr>
        <p:blipFill>
          <a:blip r:embed="rId2" cstate="print"/>
          <a:srcRect/>
          <a:stretch>
            <a:fillRect/>
          </a:stretch>
        </p:blipFill>
        <p:spPr bwMode="gray">
          <a:xfrm>
            <a:off x="8170863" y="260350"/>
            <a:ext cx="649287" cy="649288"/>
          </a:xfrm>
          <a:prstGeom prst="rect">
            <a:avLst/>
          </a:prstGeom>
          <a:noFill/>
          <a:ln w="9525">
            <a:noFill/>
            <a:miter lim="800000"/>
            <a:headEnd/>
            <a:tailEnd/>
          </a:ln>
        </p:spPr>
      </p:pic>
      <p:sp>
        <p:nvSpPr>
          <p:cNvPr id="4" name="Szövegdoboz 3"/>
          <p:cNvSpPr txBox="1"/>
          <p:nvPr userDrawn="1"/>
        </p:nvSpPr>
        <p:spPr>
          <a:xfrm>
            <a:off x="179512" y="6453336"/>
            <a:ext cx="4896544" cy="404664"/>
          </a:xfrm>
          <a:prstGeom prst="rect">
            <a:avLst/>
          </a:prstGeom>
          <a:solidFill>
            <a:schemeClr val="bg1"/>
          </a:solidFill>
        </p:spPr>
        <p:txBody>
          <a:bodyPr wrap="square" lIns="0" tIns="0" rIns="0" bIns="0" rtlCol="0">
            <a:noAutofit/>
          </a:bodyPr>
          <a:lstStyle/>
          <a:p>
            <a:pPr>
              <a:spcBef>
                <a:spcPts val="300"/>
              </a:spcBef>
            </a:pPr>
            <a:endParaRPr lang="hu-HU" sz="1600" dirty="0" err="1" smtClean="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Üres">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250825" y="6245225"/>
            <a:ext cx="2133600" cy="476250"/>
          </a:xfrm>
          <a:prstGeom prst="rect">
            <a:avLst/>
          </a:prstGeom>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xfrm>
            <a:off x="2627313" y="6245225"/>
            <a:ext cx="2895600" cy="476250"/>
          </a:xfrm>
          <a:prstGeom prst="rect">
            <a:avLst/>
          </a:prstGeom>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xfrm>
            <a:off x="5940425" y="6245225"/>
            <a:ext cx="2133600" cy="476250"/>
          </a:xfrm>
          <a:prstGeom prst="rect">
            <a:avLst/>
          </a:prstGeom>
          <a:ln/>
        </p:spPr>
        <p:txBody>
          <a:bodyPr/>
          <a:lstStyle>
            <a:lvl1pPr>
              <a:defRPr/>
            </a:lvl1pPr>
          </a:lstStyle>
          <a:p>
            <a:pPr>
              <a:defRPr/>
            </a:pPr>
            <a:fld id="{17BA23ED-0451-4BBF-8BEA-413DA9C6858E}" type="slidenum">
              <a:rPr lang="en-US"/>
              <a:pPr>
                <a:defRPr/>
              </a:pPr>
              <a:t>‹#›</a:t>
            </a:fld>
            <a:endParaRPr lang="en-US"/>
          </a:p>
        </p:txBody>
      </p:sp>
    </p:spTree>
    <p:extLst>
      <p:ext uri="{BB962C8B-B14F-4D97-AF65-F5344CB8AC3E}">
        <p14:creationId xmlns:p14="http://schemas.microsoft.com/office/powerpoint/2010/main" val="177692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5"/>
          <p:cNvSpPr>
            <a:spLocks noGrp="1" noChangeArrowheads="1"/>
          </p:cNvSpPr>
          <p:nvPr>
            <p:ph type="dt" sz="half" idx="10"/>
          </p:nvPr>
        </p:nvSpPr>
        <p:spPr>
          <a:xfrm>
            <a:off x="250825" y="6245225"/>
            <a:ext cx="2133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ftr" sz="quarter" idx="11"/>
          </p:nvPr>
        </p:nvSpPr>
        <p:spPr>
          <a:xfrm>
            <a:off x="2627313" y="6245225"/>
            <a:ext cx="2895600" cy="476250"/>
          </a:xfrm>
          <a:prstGeom prst="rect">
            <a:avLst/>
          </a:prstGeom>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xfrm>
            <a:off x="5940425" y="6245225"/>
            <a:ext cx="2133600" cy="476250"/>
          </a:xfrm>
          <a:prstGeom prst="rect">
            <a:avLst/>
          </a:prstGeom>
          <a:ln/>
        </p:spPr>
        <p:txBody>
          <a:bodyPr/>
          <a:lstStyle>
            <a:lvl1pPr>
              <a:defRPr/>
            </a:lvl1pPr>
          </a:lstStyle>
          <a:p>
            <a:pPr>
              <a:defRPr/>
            </a:pPr>
            <a:fld id="{FCF4C4B0-3ACB-4606-A354-B3E7AFF8719B}" type="slidenum">
              <a:rPr lang="en-US"/>
              <a:pPr>
                <a:defRPr/>
              </a:pPr>
              <a:t>‹#›</a:t>
            </a:fld>
            <a:endParaRPr lang="en-US"/>
          </a:p>
        </p:txBody>
      </p:sp>
    </p:spTree>
    <p:extLst>
      <p:ext uri="{BB962C8B-B14F-4D97-AF65-F5344CB8AC3E}">
        <p14:creationId xmlns:p14="http://schemas.microsoft.com/office/powerpoint/2010/main" val="203283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Textplatzhalter 6"/>
          <p:cNvSpPr>
            <a:spLocks noGrp="1"/>
          </p:cNvSpPr>
          <p:nvPr>
            <p:ph type="body" sz="quarter" idx="12" hasCustomPrompt="1"/>
          </p:nvPr>
        </p:nvSpPr>
        <p:spPr bwMode="gray">
          <a:xfrm>
            <a:off x="323850" y="6453188"/>
            <a:ext cx="8496300" cy="144462"/>
          </a:xfrm>
        </p:spPr>
        <p:txBody>
          <a:bodyPr tIns="0" bIns="36000" anchor="b" anchorCtr="0"/>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800">
                <a:solidFill>
                  <a:schemeClr val="bg2"/>
                </a:solidFill>
                <a:latin typeface="Arial" pitchFamily="34" charset="0"/>
                <a:cs typeface="Arial" pitchFamily="34" charset="0"/>
              </a:defRPr>
            </a:lvl1pPr>
            <a:lvl2pPr marL="0" indent="0">
              <a:spcBef>
                <a:spcPts val="300"/>
              </a:spcBef>
              <a:spcAft>
                <a:spcPts val="0"/>
              </a:spcAft>
              <a:buFont typeface="Arial" pitchFamily="34" charset="0"/>
              <a:buNone/>
              <a:defRPr sz="900">
                <a:solidFill>
                  <a:schemeClr val="bg2"/>
                </a:solidFill>
              </a:defRPr>
            </a:lvl2pPr>
            <a:lvl3pPr marL="0" indent="0">
              <a:spcBef>
                <a:spcPts val="300"/>
              </a:spcBef>
              <a:spcAft>
                <a:spcPts val="0"/>
              </a:spcAft>
              <a:buFont typeface="Arial" pitchFamily="34" charset="0"/>
              <a:buNone/>
              <a:defRPr sz="900">
                <a:solidFill>
                  <a:schemeClr val="bg2"/>
                </a:solidFill>
              </a:defRPr>
            </a:lvl3pPr>
            <a:lvl4pPr marL="0" indent="0">
              <a:spcBef>
                <a:spcPts val="300"/>
              </a:spcBef>
              <a:spcAft>
                <a:spcPts val="0"/>
              </a:spcAft>
              <a:buNone/>
              <a:defRPr sz="900">
                <a:solidFill>
                  <a:schemeClr val="bg2"/>
                </a:solidFill>
              </a:defRPr>
            </a:lvl4pPr>
            <a:lvl5pPr marL="0" indent="0">
              <a:spcBef>
                <a:spcPts val="300"/>
              </a:spcBef>
              <a:spcAft>
                <a:spcPts val="0"/>
              </a:spcAft>
              <a:buNone/>
              <a:defRPr sz="900" b="0">
                <a:solidFill>
                  <a:schemeClr val="bg2"/>
                </a:solidFill>
              </a:defRPr>
            </a:lvl5pPr>
            <a:lvl6pPr marL="0" indent="0">
              <a:spcBef>
                <a:spcPts val="300"/>
              </a:spcBef>
              <a:buFont typeface="Arial" pitchFamily="34" charset="0"/>
              <a:buNone/>
              <a:defRPr sz="900">
                <a:solidFill>
                  <a:schemeClr val="bg2"/>
                </a:solidFill>
              </a:defRPr>
            </a:lvl6pPr>
            <a:lvl7pPr marL="0" indent="0">
              <a:spcBef>
                <a:spcPts val="300"/>
              </a:spcBef>
              <a:buFont typeface="Arial" pitchFamily="34" charset="0"/>
              <a:buNone/>
              <a:defRPr sz="900">
                <a:solidFill>
                  <a:schemeClr val="bg2"/>
                </a:solidFill>
              </a:defRPr>
            </a:lvl7pPr>
            <a:lvl8pPr marL="0" indent="0">
              <a:spcBef>
                <a:spcPts val="300"/>
              </a:spcBef>
              <a:buFont typeface="Arial" pitchFamily="34" charset="0"/>
              <a:buNone/>
              <a:defRPr sz="900">
                <a:solidFill>
                  <a:schemeClr val="bg2"/>
                </a:solidFill>
              </a:defRPr>
            </a:lvl8pPr>
            <a:lvl9pPr marL="0" indent="0">
              <a:spcBef>
                <a:spcPts val="300"/>
              </a:spcBef>
              <a:buFont typeface="Arial" pitchFamily="34" charset="0"/>
              <a:buNone/>
              <a:defRPr sz="900">
                <a:solidFill>
                  <a:schemeClr val="bg2"/>
                </a:solidFill>
              </a:defRPr>
            </a:lvl9pPr>
          </a:lstStyle>
          <a:p>
            <a:pPr lvl="0"/>
            <a:r>
              <a:rPr lang="en-US" noProof="0" dirty="0" smtClean="0"/>
              <a:t>[Source information]</a:t>
            </a:r>
          </a:p>
        </p:txBody>
      </p:sp>
      <p:sp>
        <p:nvSpPr>
          <p:cNvPr id="6" name="Title 5"/>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405429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8" cstate="print"/>
          <a:srcRect/>
          <a:stretch>
            <a:fillRect/>
          </a:stretch>
        </p:blipFill>
        <p:spPr bwMode="gray">
          <a:xfrm>
            <a:off x="8170863" y="260350"/>
            <a:ext cx="649287" cy="649288"/>
          </a:xfrm>
          <a:prstGeom prst="rect">
            <a:avLst/>
          </a:prstGeom>
          <a:noFill/>
          <a:ln w="9525">
            <a:noFill/>
            <a:miter lim="800000"/>
            <a:headEnd/>
            <a:tailEnd/>
          </a:ln>
        </p:spPr>
      </p:pic>
      <p:sp>
        <p:nvSpPr>
          <p:cNvPr id="1027" name="Title Placeholder 1"/>
          <p:cNvSpPr>
            <a:spLocks noGrp="1"/>
          </p:cNvSpPr>
          <p:nvPr>
            <p:ph type="title"/>
          </p:nvPr>
        </p:nvSpPr>
        <p:spPr bwMode="gray">
          <a:xfrm>
            <a:off x="323850" y="260350"/>
            <a:ext cx="6335713" cy="647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add text</a:t>
            </a:r>
          </a:p>
        </p:txBody>
      </p:sp>
      <p:sp>
        <p:nvSpPr>
          <p:cNvPr id="3" name="Text Placeholder 2"/>
          <p:cNvSpPr>
            <a:spLocks noGrp="1"/>
          </p:cNvSpPr>
          <p:nvPr>
            <p:ph type="body" idx="1"/>
            <p:custDataLst>
              <p:tags r:id="rId6"/>
            </p:custDataLst>
          </p:nvPr>
        </p:nvSpPr>
        <p:spPr bwMode="gray">
          <a:xfrm>
            <a:off x="323850" y="1052513"/>
            <a:ext cx="8496300" cy="5329237"/>
          </a:xfrm>
          <a:prstGeom prst="rect">
            <a:avLst/>
          </a:prstGeom>
        </p:spPr>
        <p:txBody>
          <a:bodyPr vert="horz" lIns="0" tIns="18000" rIns="0" bIns="0" rtlCol="0" anchor="t" anchorCtr="0">
            <a:noAutofit/>
          </a:bodyPr>
          <a:lstStyle/>
          <a:p>
            <a:pPr lvl="0"/>
            <a:r>
              <a:rPr lang="en-US" noProof="0" dirty="0" smtClean="0"/>
              <a:t>Click to add 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6"/>
            <a:r>
              <a:rPr lang="en-US" noProof="0" dirty="0" smtClean="0"/>
              <a:t>Eighth level</a:t>
            </a:r>
          </a:p>
          <a:p>
            <a:pPr lvl="8"/>
            <a:r>
              <a:rPr lang="en-US" noProof="0" dirty="0" smtClean="0"/>
              <a:t>Ninth level</a:t>
            </a:r>
          </a:p>
        </p:txBody>
      </p:sp>
      <p:sp>
        <p:nvSpPr>
          <p:cNvPr id="4" name="VCT_Marker_ID_4" hidden="1"/>
          <p:cNvSpPr/>
          <p:nvPr>
            <p:custDataLst>
              <p:tags r:id="rId7"/>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Courier New" pitchFamily="49" charset="0"/>
              <a:buNone/>
              <a:defRPr/>
            </a:pPr>
            <a:endParaRPr lang="en-US" sz="1600" dirty="0">
              <a:solidFill>
                <a:srgbClr val="000000"/>
              </a:solidFill>
            </a:endParaRPr>
          </a:p>
        </p:txBody>
      </p:sp>
      <p:grpSp>
        <p:nvGrpSpPr>
          <p:cNvPr id="1032" name="Gruppieren 11"/>
          <p:cNvGrpSpPr>
            <a:grpSpLocks/>
          </p:cNvGrpSpPr>
          <p:nvPr/>
        </p:nvGrpSpPr>
        <p:grpSpPr bwMode="auto">
          <a:xfrm>
            <a:off x="323850" y="-315913"/>
            <a:ext cx="8496300" cy="215900"/>
            <a:chOff x="323850" y="-531550"/>
            <a:chExt cx="8496740" cy="432060"/>
          </a:xfrm>
        </p:grpSpPr>
        <p:cxnSp>
          <p:nvCxnSpPr>
            <p:cNvPr id="23"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3" name="Gruppieren 37"/>
          <p:cNvGrpSpPr>
            <a:grpSpLocks/>
          </p:cNvGrpSpPr>
          <p:nvPr/>
        </p:nvGrpSpPr>
        <p:grpSpPr bwMode="auto">
          <a:xfrm>
            <a:off x="323850" y="6958013"/>
            <a:ext cx="8496300" cy="215900"/>
            <a:chOff x="323850" y="-531550"/>
            <a:chExt cx="8496740" cy="432060"/>
          </a:xfrm>
        </p:grpSpPr>
        <p:cxnSp>
          <p:nvCxnSpPr>
            <p:cNvPr id="39" name="Gerade Verbindung 38"/>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4" name="Gruppieren 57"/>
          <p:cNvGrpSpPr>
            <a:grpSpLocks/>
          </p:cNvGrpSpPr>
          <p:nvPr/>
        </p:nvGrpSpPr>
        <p:grpSpPr bwMode="auto">
          <a:xfrm>
            <a:off x="9251950" y="908050"/>
            <a:ext cx="217488" cy="5689600"/>
            <a:chOff x="-540710" y="908650"/>
            <a:chExt cx="432060" cy="5688790"/>
          </a:xfrm>
        </p:grpSpPr>
        <p:cxnSp>
          <p:nvCxnSpPr>
            <p:cNvPr id="59" name="Gerade Verbindung 58"/>
            <p:cNvCxnSpPr/>
            <p:nvPr userDrawn="1"/>
          </p:nvCxnSpPr>
          <p:spPr bwMode="gray">
            <a:xfrm>
              <a:off x="-540710" y="112451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299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userDrawn="1"/>
          </p:nvCxnSpPr>
          <p:spPr bwMode="gray">
            <a:xfrm>
              <a:off x="-540710" y="544507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userDrawn="1"/>
          </p:nvCxnSpPr>
          <p:spPr bwMode="gray">
            <a:xfrm>
              <a:off x="-540710" y="5300638"/>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p:nvPr userDrawn="1"/>
          </p:nvCxnSpPr>
          <p:spPr bwMode="gray">
            <a:xfrm>
              <a:off x="-540710" y="436573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82"/>
            <p:cNvCxnSpPr/>
            <p:nvPr userDrawn="1"/>
          </p:nvCxnSpPr>
          <p:spPr bwMode="gray">
            <a:xfrm>
              <a:off x="-540710" y="422129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userDrawn="1"/>
          </p:nvCxnSpPr>
          <p:spPr bwMode="gray">
            <a:xfrm>
              <a:off x="-540710" y="328480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userDrawn="1"/>
          </p:nvCxnSpPr>
          <p:spPr bwMode="gray">
            <a:xfrm>
              <a:off x="-540710" y="3140357"/>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userDrawn="1"/>
          </p:nvCxnSpPr>
          <p:spPr bwMode="gray">
            <a:xfrm>
              <a:off x="-540710" y="220545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p:nvPr userDrawn="1"/>
          </p:nvCxnSpPr>
          <p:spPr bwMode="gray">
            <a:xfrm>
              <a:off x="-540710" y="206101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rade Verbindung 88"/>
            <p:cNvCxnSpPr/>
            <p:nvPr userDrawn="1"/>
          </p:nvCxnSpPr>
          <p:spPr bwMode="gray">
            <a:xfrm>
              <a:off x="-540710" y="638157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5" name="Gruppieren 55"/>
          <p:cNvGrpSpPr>
            <a:grpSpLocks/>
          </p:cNvGrpSpPr>
          <p:nvPr/>
        </p:nvGrpSpPr>
        <p:grpSpPr bwMode="auto">
          <a:xfrm>
            <a:off x="-323850" y="908050"/>
            <a:ext cx="215900" cy="5689600"/>
            <a:chOff x="-540710" y="908650"/>
            <a:chExt cx="432060" cy="5688790"/>
          </a:xfrm>
        </p:grpSpPr>
        <p:cxnSp>
          <p:nvCxnSpPr>
            <p:cNvPr id="57" name="Gerade Verbindung 56"/>
            <p:cNvCxnSpPr/>
            <p:nvPr userDrawn="1"/>
          </p:nvCxnSpPr>
          <p:spPr bwMode="gray">
            <a:xfrm>
              <a:off x="-540710" y="112451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userDrawn="1"/>
          </p:nvCxnSpPr>
          <p:spPr bwMode="gray">
            <a:xfrm>
              <a:off x="-540710" y="645299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userDrawn="1"/>
          </p:nvCxnSpPr>
          <p:spPr bwMode="gray">
            <a:xfrm>
              <a:off x="-540710" y="544507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userDrawn="1"/>
          </p:nvCxnSpPr>
          <p:spPr bwMode="gray">
            <a:xfrm>
              <a:off x="-540710" y="5300638"/>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userDrawn="1"/>
          </p:nvCxnSpPr>
          <p:spPr bwMode="gray">
            <a:xfrm>
              <a:off x="-540710" y="436573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userDrawn="1"/>
          </p:nvCxnSpPr>
          <p:spPr bwMode="gray">
            <a:xfrm>
              <a:off x="-540710" y="422129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userDrawn="1"/>
          </p:nvCxnSpPr>
          <p:spPr bwMode="gray">
            <a:xfrm>
              <a:off x="-540710" y="328480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userDrawn="1"/>
          </p:nvCxnSpPr>
          <p:spPr bwMode="gray">
            <a:xfrm>
              <a:off x="-540710" y="3140357"/>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71"/>
            <p:cNvCxnSpPr/>
            <p:nvPr userDrawn="1"/>
          </p:nvCxnSpPr>
          <p:spPr bwMode="gray">
            <a:xfrm>
              <a:off x="-540710" y="220545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userDrawn="1"/>
          </p:nvCxnSpPr>
          <p:spPr bwMode="gray">
            <a:xfrm>
              <a:off x="-540710" y="206101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73"/>
            <p:cNvCxnSpPr/>
            <p:nvPr userDrawn="1"/>
          </p:nvCxnSpPr>
          <p:spPr bwMode="gray">
            <a:xfrm>
              <a:off x="-540710" y="638157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5" name="Rechteck 74"/>
          <p:cNvSpPr/>
          <p:nvPr/>
        </p:nvSpPr>
        <p:spPr bwMode="gray">
          <a:xfrm>
            <a:off x="7524750" y="6597650"/>
            <a:ext cx="1295400" cy="144463"/>
          </a:xfrm>
          <a:prstGeom prst="rect">
            <a:avLst/>
          </a:prstGeom>
          <a:solidFill>
            <a:schemeClr val="bg1"/>
          </a:solidFill>
          <a:ln w="9525">
            <a:noFill/>
          </a:ln>
        </p:spPr>
        <p:txBody>
          <a:bodyPr lIns="0" tIns="0" rIns="0" bIns="0" anchor="ctr"/>
          <a:lstStyle/>
          <a:p>
            <a:pPr algn="r" fontAlgn="auto">
              <a:spcBef>
                <a:spcPts val="0"/>
              </a:spcBef>
              <a:spcAft>
                <a:spcPts val="0"/>
              </a:spcAft>
              <a:defRPr/>
            </a:pPr>
            <a:fld id="{BE89C368-3542-4465-9623-2F0D8738D43D}" type="slidenum">
              <a:rPr lang="en-US" sz="800">
                <a:solidFill>
                  <a:srgbClr val="928580"/>
                </a:solidFill>
                <a:latin typeface="+mn-lt"/>
                <a:cs typeface="+mn-cs"/>
              </a:rPr>
              <a:pPr algn="r" fontAlgn="auto">
                <a:spcBef>
                  <a:spcPts val="0"/>
                </a:spcBef>
                <a:spcAft>
                  <a:spcPts val="0"/>
                </a:spcAft>
                <a:defRPr/>
              </a:pPr>
              <a:t>‹#›</a:t>
            </a:fld>
            <a:endParaRPr lang="en-US" sz="800">
              <a:solidFill>
                <a:srgbClr val="928580"/>
              </a:solidFill>
              <a:latin typeface="+mn-lt"/>
              <a:cs typeface="+mn-cs"/>
            </a:endParaRPr>
          </a:p>
        </p:txBody>
      </p:sp>
      <p:sp>
        <p:nvSpPr>
          <p:cNvPr id="76" name="Rechteck 13"/>
          <p:cNvSpPr/>
          <p:nvPr userDrawn="1"/>
        </p:nvSpPr>
        <p:spPr bwMode="gray">
          <a:xfrm>
            <a:off x="324390" y="6597440"/>
            <a:ext cx="7056000" cy="144000"/>
          </a:xfrm>
          <a:prstGeom prst="rect">
            <a:avLst/>
          </a:prstGeom>
          <a:solidFill>
            <a:schemeClr val="bg1"/>
          </a:solidFill>
          <a:ln w="9525">
            <a:noFill/>
          </a:ln>
        </p:spPr>
        <p:txBody>
          <a:bodyPr lIns="0" tIns="0" rIns="0" bIns="0" anchor="ctr"/>
          <a:lstStyle/>
          <a:p>
            <a:pPr marL="0" lvl="8">
              <a:defRPr/>
            </a:pPr>
            <a:r>
              <a:rPr lang="en-US" sz="800" dirty="0" smtClean="0">
                <a:solidFill>
                  <a:schemeClr val="bg2"/>
                </a:solidFill>
                <a:latin typeface="Arial" pitchFamily="34" charset="0"/>
                <a:cs typeface="+mn-cs"/>
              </a:rPr>
              <a:t>© GfK</a:t>
            </a:r>
            <a:r>
              <a:rPr lang="hu-HU" sz="800" dirty="0" smtClean="0">
                <a:solidFill>
                  <a:schemeClr val="bg2"/>
                </a:solidFill>
                <a:latin typeface="Arial" pitchFamily="34" charset="0"/>
                <a:cs typeface="+mn-cs"/>
              </a:rPr>
              <a:t> Hungária</a:t>
            </a:r>
            <a:r>
              <a:rPr lang="en-US" sz="800" dirty="0" smtClean="0">
                <a:solidFill>
                  <a:schemeClr val="bg2"/>
                </a:solidFill>
                <a:latin typeface="Arial" pitchFamily="34" charset="0"/>
                <a:cs typeface="+mn-cs"/>
              </a:rPr>
              <a:t> 201</a:t>
            </a:r>
            <a:r>
              <a:rPr lang="hu-HU" sz="800" dirty="0" smtClean="0">
                <a:solidFill>
                  <a:schemeClr val="bg2"/>
                </a:solidFill>
                <a:latin typeface="Arial" pitchFamily="34" charset="0"/>
                <a:cs typeface="+mn-cs"/>
              </a:rPr>
              <a:t>4</a:t>
            </a:r>
            <a:endParaRPr lang="en-US" sz="800" dirty="0">
              <a:solidFill>
                <a:schemeClr val="bg2"/>
              </a:solidFill>
              <a:latin typeface="Arial" pitchFamily="34" charset="0"/>
              <a:cs typeface="+mn-cs"/>
            </a:endParaRPr>
          </a:p>
        </p:txBody>
      </p:sp>
      <p:pic>
        <p:nvPicPr>
          <p:cNvPr id="10242" name="Picture 2"/>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591026" y="268871"/>
            <a:ext cx="1562324" cy="668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000" kern="1200">
          <a:solidFill>
            <a:schemeClr val="tx1"/>
          </a:solidFill>
          <a:latin typeface="Arial" pitchFamily="34" charset="0"/>
          <a:ea typeface="+mj-ea"/>
          <a:cs typeface="+mj-cs"/>
        </a:defRPr>
      </a:lvl1pPr>
      <a:lvl2pPr algn="l" rtl="0" eaLnBrk="0" fontAlgn="base" hangingPunct="0">
        <a:spcBef>
          <a:spcPct val="0"/>
        </a:spcBef>
        <a:spcAft>
          <a:spcPct val="0"/>
        </a:spcAft>
        <a:defRPr sz="2000">
          <a:solidFill>
            <a:schemeClr val="tx1"/>
          </a:solidFill>
          <a:latin typeface="Arial" charset="0"/>
        </a:defRPr>
      </a:lvl2pPr>
      <a:lvl3pPr algn="l" rtl="0" eaLnBrk="0" fontAlgn="base" hangingPunct="0">
        <a:spcBef>
          <a:spcPct val="0"/>
        </a:spcBef>
        <a:spcAft>
          <a:spcPct val="0"/>
        </a:spcAft>
        <a:defRPr sz="2000">
          <a:solidFill>
            <a:schemeClr val="tx1"/>
          </a:solidFill>
          <a:latin typeface="Arial" charset="0"/>
        </a:defRPr>
      </a:lvl3pPr>
      <a:lvl4pPr algn="l" rtl="0" eaLnBrk="0" fontAlgn="base" hangingPunct="0">
        <a:spcBef>
          <a:spcPct val="0"/>
        </a:spcBef>
        <a:spcAft>
          <a:spcPct val="0"/>
        </a:spcAft>
        <a:defRPr sz="2000">
          <a:solidFill>
            <a:schemeClr val="tx1"/>
          </a:solidFill>
          <a:latin typeface="Arial" charset="0"/>
        </a:defRPr>
      </a:lvl4pPr>
      <a:lvl5pPr algn="l" rtl="0" eaLnBrk="0" fontAlgn="base" hangingPunct="0">
        <a:spcBef>
          <a:spcPct val="0"/>
        </a:spcBef>
        <a:spcAft>
          <a:spcPct val="0"/>
        </a:spcAft>
        <a:defRPr sz="2000">
          <a:solidFill>
            <a:schemeClr val="tx1"/>
          </a:solidFill>
          <a:latin typeface="Arial" charset="0"/>
        </a:defRPr>
      </a:lvl5pPr>
      <a:lvl6pPr marL="457200" algn="l" rtl="0" fontAlgn="base">
        <a:spcBef>
          <a:spcPct val="0"/>
        </a:spcBef>
        <a:spcAft>
          <a:spcPct val="0"/>
        </a:spcAft>
        <a:defRPr sz="2000">
          <a:solidFill>
            <a:schemeClr val="tx1"/>
          </a:solidFill>
          <a:latin typeface="Arial" charset="0"/>
        </a:defRPr>
      </a:lvl6pPr>
      <a:lvl7pPr marL="914400" algn="l" rtl="0" fontAlgn="base">
        <a:spcBef>
          <a:spcPct val="0"/>
        </a:spcBef>
        <a:spcAft>
          <a:spcPct val="0"/>
        </a:spcAft>
        <a:defRPr sz="2000">
          <a:solidFill>
            <a:schemeClr val="tx1"/>
          </a:solidFill>
          <a:latin typeface="Arial" charset="0"/>
        </a:defRPr>
      </a:lvl7pPr>
      <a:lvl8pPr marL="1371600" algn="l" rtl="0" fontAlgn="base">
        <a:spcBef>
          <a:spcPct val="0"/>
        </a:spcBef>
        <a:spcAft>
          <a:spcPct val="0"/>
        </a:spcAft>
        <a:defRPr sz="2000">
          <a:solidFill>
            <a:schemeClr val="tx1"/>
          </a:solidFill>
          <a:latin typeface="Arial" charset="0"/>
        </a:defRPr>
      </a:lvl8pPr>
      <a:lvl9pPr marL="1828800" algn="l" rtl="0" fontAlgn="base">
        <a:spcBef>
          <a:spcPct val="0"/>
        </a:spcBef>
        <a:spcAft>
          <a:spcPct val="0"/>
        </a:spcAft>
        <a:defRPr sz="2000">
          <a:solidFill>
            <a:schemeClr val="tx1"/>
          </a:solidFill>
          <a:latin typeface="Arial" charset="0"/>
        </a:defRPr>
      </a:lvl9pPr>
    </p:titleStyle>
    <p:bodyStyle>
      <a:lvl1pPr algn="l" rtl="0" eaLnBrk="0" fontAlgn="base" hangingPunct="0">
        <a:spcBef>
          <a:spcPts val="600"/>
        </a:spcBef>
        <a:spcAft>
          <a:spcPct val="0"/>
        </a:spcAft>
        <a:buFont typeface="Arial" charset="0"/>
        <a:defRPr kern="1200">
          <a:solidFill>
            <a:schemeClr val="tx2"/>
          </a:solidFill>
          <a:latin typeface="Arial" pitchFamily="34" charset="0"/>
          <a:ea typeface="+mn-ea"/>
          <a:cs typeface="Arial" pitchFamily="34" charset="0"/>
        </a:defRPr>
      </a:lvl1pPr>
      <a:lvl2pPr algn="l" rtl="0" eaLnBrk="0" fontAlgn="base" hangingPunct="0">
        <a:spcBef>
          <a:spcPts val="600"/>
        </a:spcBef>
        <a:spcAft>
          <a:spcPct val="0"/>
        </a:spcAft>
        <a:buFont typeface="Arial" charset="0"/>
        <a:defRPr sz="1600" kern="1200">
          <a:solidFill>
            <a:schemeClr val="tx1"/>
          </a:solidFill>
          <a:latin typeface="Arial" pitchFamily="34" charset="0"/>
          <a:ea typeface="+mn-ea"/>
          <a:cs typeface="Arial" pitchFamily="34" charset="0"/>
        </a:defRPr>
      </a:lvl2pPr>
      <a:lvl3pPr marL="180975" indent="-180975" algn="l" rtl="0" eaLnBrk="0" fontAlgn="base" hangingPunct="0">
        <a:spcBef>
          <a:spcPts val="3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358775" indent="-180975" algn="l" rtl="0" eaLnBrk="0" fontAlgn="base" hangingPunct="0">
        <a:spcBef>
          <a:spcPts val="3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539750" indent="-180975" algn="l" rtl="0" eaLnBrk="0" fontAlgn="base" hangingPunct="0">
        <a:spcBef>
          <a:spcPts val="3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chart" Target="../charts/chart7.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slideLayout" Target="../slideLayouts/slideLayout4.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2" Type="http://schemas.openxmlformats.org/officeDocument/2006/relationships/tags" Target="../tags/tag6.xml"/><Relationship Id="rId1" Type="http://schemas.openxmlformats.org/officeDocument/2006/relationships/vmlDrawing" Target="../drawings/vmlDrawing1.v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oleObject" Target="../embeddings/oleObject1.bin"/><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a:xfrm>
            <a:off x="323528" y="2421062"/>
            <a:ext cx="8496943" cy="1584002"/>
          </a:xfrm>
        </p:spPr>
        <p:txBody>
          <a:bodyPr/>
          <a:lstStyle/>
          <a:p>
            <a:r>
              <a:rPr lang="hu-HU" sz="3200" dirty="0" err="1" smtClean="0"/>
              <a:t>Support</a:t>
            </a:r>
            <a:r>
              <a:rPr lang="hu-HU" sz="3200" dirty="0" smtClean="0"/>
              <a:t> of </a:t>
            </a:r>
            <a:r>
              <a:rPr lang="hu-HU" sz="3200" dirty="0" err="1" smtClean="0"/>
              <a:t>democracy</a:t>
            </a:r>
            <a:r>
              <a:rPr lang="hu-HU" sz="3200" dirty="0" smtClean="0"/>
              <a:t> </a:t>
            </a:r>
            <a:r>
              <a:rPr lang="hu-HU" sz="3200" dirty="0" err="1" smtClean="0"/>
              <a:t>in</a:t>
            </a:r>
            <a:r>
              <a:rPr lang="hu-HU" sz="3200" dirty="0" smtClean="0"/>
              <a:t> Ukraine</a:t>
            </a:r>
            <a:endParaRPr lang="hu-HU" sz="3200" dirty="0"/>
          </a:p>
        </p:txBody>
      </p:sp>
      <p:sp>
        <p:nvSpPr>
          <p:cNvPr id="5" name="Alcím 4"/>
          <p:cNvSpPr>
            <a:spLocks noGrp="1"/>
          </p:cNvSpPr>
          <p:nvPr>
            <p:ph type="subTitle" idx="1"/>
          </p:nvPr>
        </p:nvSpPr>
        <p:spPr>
          <a:xfrm>
            <a:off x="323529" y="4077617"/>
            <a:ext cx="8496944" cy="1439615"/>
          </a:xfrm>
        </p:spPr>
        <p:txBody>
          <a:bodyPr/>
          <a:lstStyle/>
          <a:p>
            <a:r>
              <a:rPr lang="hu-HU" sz="1800" dirty="0" err="1" smtClean="0"/>
              <a:t>Findings</a:t>
            </a:r>
            <a:r>
              <a:rPr lang="hu-HU" sz="1800" dirty="0" smtClean="0"/>
              <a:t> of an </a:t>
            </a:r>
            <a:r>
              <a:rPr lang="hu-HU" sz="1800" dirty="0" err="1" smtClean="0"/>
              <a:t>Opinion</a:t>
            </a:r>
            <a:r>
              <a:rPr lang="hu-HU" sz="1800" dirty="0" smtClean="0"/>
              <a:t> </a:t>
            </a:r>
            <a:r>
              <a:rPr lang="hu-HU" sz="1800" dirty="0" err="1" smtClean="0"/>
              <a:t>Poll</a:t>
            </a:r>
            <a:r>
              <a:rPr lang="hu-HU" sz="1800" dirty="0" smtClean="0"/>
              <a:t> </a:t>
            </a:r>
            <a:r>
              <a:rPr lang="hu-HU" sz="1800" dirty="0" err="1" smtClean="0"/>
              <a:t>conducted</a:t>
            </a:r>
            <a:r>
              <a:rPr lang="hu-HU" sz="1800" dirty="0" smtClean="0"/>
              <a:t> </a:t>
            </a:r>
            <a:r>
              <a:rPr lang="hu-HU" sz="1800" dirty="0" err="1" smtClean="0"/>
              <a:t>in</a:t>
            </a:r>
            <a:r>
              <a:rPr lang="hu-HU" sz="1800" dirty="0" smtClean="0"/>
              <a:t> </a:t>
            </a:r>
            <a:r>
              <a:rPr lang="hu-HU" sz="1800" dirty="0" err="1" smtClean="0"/>
              <a:t>July</a:t>
            </a:r>
            <a:r>
              <a:rPr lang="hu-HU" sz="1800" dirty="0" smtClean="0"/>
              <a:t> 2014</a:t>
            </a:r>
          </a:p>
        </p:txBody>
      </p:sp>
      <p:sp>
        <p:nvSpPr>
          <p:cNvPr id="6" name="Textplatzhalter 9"/>
          <p:cNvSpPr txBox="1">
            <a:spLocks/>
          </p:cNvSpPr>
          <p:nvPr/>
        </p:nvSpPr>
        <p:spPr bwMode="gray">
          <a:xfrm>
            <a:off x="251520" y="5877273"/>
            <a:ext cx="5112568" cy="792088"/>
          </a:xfrm>
          <a:prstGeom prst="rect">
            <a:avLst/>
          </a:prstGeom>
        </p:spPr>
        <p:txBody>
          <a:bodyPr vert="horz" lIns="0" tIns="0" rIns="0" bIns="0" rtlCol="0" anchor="b" anchorCtr="0">
            <a:noAutofit/>
          </a:bodyPr>
          <a:lstStyle>
            <a:lvl1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1pPr>
            <a:lvl2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2pPr>
            <a:lvl3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3pPr>
            <a:lvl4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4pPr>
            <a:lvl5pPr marL="0" indent="0" algn="l" defTabSz="914400" rtl="0" eaLnBrk="1" latinLnBrk="0" hangingPunct="1">
              <a:spcBef>
                <a:spcPts val="0"/>
              </a:spcBef>
              <a:spcAft>
                <a:spcPts val="0"/>
              </a:spcAft>
              <a:buFontTx/>
              <a:buNone/>
              <a:defRPr sz="1200" b="0" kern="1200" baseline="0">
                <a:solidFill>
                  <a:schemeClr val="bg2"/>
                </a:solidFill>
                <a:latin typeface="Arial" pitchFamily="34" charset="0"/>
                <a:ea typeface="+mn-ea"/>
                <a:cs typeface="Arial" pitchFamily="34" charset="0"/>
              </a:defRPr>
            </a:lvl5pPr>
            <a:lvl6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6pPr>
            <a:lvl7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7pPr>
            <a:lvl8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8pPr>
            <a:lvl9pPr marL="0" indent="0" algn="l" defTabSz="914400" rtl="0" eaLnBrk="1" latinLnBrk="0" hangingPunct="1">
              <a:spcBef>
                <a:spcPts val="0"/>
              </a:spcBef>
              <a:spcAft>
                <a:spcPts val="0"/>
              </a:spcAft>
              <a:buFontTx/>
              <a:buNone/>
              <a:defRPr sz="1200" kern="1200">
                <a:solidFill>
                  <a:schemeClr val="bg2"/>
                </a:solidFill>
                <a:latin typeface="Arial" pitchFamily="34" charset="0"/>
                <a:ea typeface="+mn-ea"/>
                <a:cs typeface="Arial" pitchFamily="34" charset="0"/>
              </a:defRPr>
            </a:lvl9pPr>
          </a:lstStyle>
          <a:p>
            <a:r>
              <a:rPr lang="en-US" sz="1400" dirty="0" smtClean="0"/>
              <a:t>GfK Hungária</a:t>
            </a:r>
          </a:p>
          <a:p>
            <a:r>
              <a:rPr lang="en-US" sz="1400" dirty="0" smtClean="0"/>
              <a:t>Budapest, </a:t>
            </a:r>
            <a:r>
              <a:rPr lang="hu-HU" sz="1400" dirty="0" smtClean="0"/>
              <a:t>16 December 2014</a:t>
            </a:r>
            <a:endParaRPr lang="en-US" sz="1400" dirty="0"/>
          </a:p>
        </p:txBody>
      </p:sp>
    </p:spTree>
    <p:extLst>
      <p:ext uri="{BB962C8B-B14F-4D97-AF65-F5344CB8AC3E}">
        <p14:creationId xmlns:p14="http://schemas.microsoft.com/office/powerpoint/2010/main" val="4161288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Oval 2" descr="02C_148-149-92"/>
          <p:cNvSpPr>
            <a:spLocks noChangeArrowheads="1"/>
          </p:cNvSpPr>
          <p:nvPr/>
        </p:nvSpPr>
        <p:spPr bwMode="auto">
          <a:xfrm>
            <a:off x="6876256" y="2997200"/>
            <a:ext cx="1728787" cy="1728788"/>
          </a:xfrm>
          <a:prstGeom prst="ellipse">
            <a:avLst/>
          </a:prstGeom>
          <a:blipFill dpi="0" rotWithShape="1">
            <a:blip r:embed="rId3"/>
            <a:srcRect/>
            <a:stretch>
              <a:fillRect/>
            </a:stretch>
          </a:blipFill>
          <a:ln w="9525">
            <a:solidFill>
              <a:schemeClr val="tx1"/>
            </a:solidFill>
            <a:round/>
            <a:headEnd/>
            <a:tailEnd/>
          </a:ln>
        </p:spPr>
        <p:txBody>
          <a:bodyPr wrap="none" anchor="ct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uk-UA" altLang="hu-HU" sz="1800">
              <a:latin typeface="Tahoma" charset="0"/>
            </a:endParaRPr>
          </a:p>
        </p:txBody>
      </p:sp>
      <p:sp>
        <p:nvSpPr>
          <p:cNvPr id="661507" name="Rectangle 3"/>
          <p:cNvSpPr>
            <a:spLocks noGrp="1" noChangeAspect="1" noChangeArrowheads="1"/>
          </p:cNvSpPr>
          <p:nvPr>
            <p:ph type="title" idx="4294967295"/>
          </p:nvPr>
        </p:nvSpPr>
        <p:spPr/>
        <p:txBody>
          <a:bodyPr/>
          <a:lstStyle/>
          <a:p>
            <a:r>
              <a:rPr lang="hu-HU" altLang="hu-HU" dirty="0" smtClean="0"/>
              <a:t>A </a:t>
            </a:r>
            <a:r>
              <a:rPr lang="hu-HU" altLang="hu-HU" dirty="0" err="1" smtClean="0"/>
              <a:t>Causal</a:t>
            </a:r>
            <a:r>
              <a:rPr lang="hu-HU" altLang="hu-HU" dirty="0" smtClean="0"/>
              <a:t> </a:t>
            </a:r>
            <a:r>
              <a:rPr lang="hu-HU" altLang="hu-HU" dirty="0" err="1" smtClean="0"/>
              <a:t>Model</a:t>
            </a:r>
            <a:r>
              <a:rPr lang="hu-HU" altLang="hu-HU" dirty="0" smtClean="0"/>
              <a:t> </a:t>
            </a:r>
            <a:r>
              <a:rPr lang="hu-HU" altLang="hu-HU" dirty="0" err="1" smtClean="0"/>
              <a:t>for</a:t>
            </a:r>
            <a:r>
              <a:rPr lang="hu-HU" altLang="hu-HU" dirty="0" smtClean="0"/>
              <a:t> </a:t>
            </a:r>
            <a:r>
              <a:rPr lang="hu-HU" altLang="hu-HU" dirty="0" err="1" smtClean="0"/>
              <a:t>Explanation</a:t>
            </a:r>
            <a:r>
              <a:rPr lang="hu-HU" altLang="hu-HU" dirty="0" smtClean="0"/>
              <a:t> of </a:t>
            </a:r>
            <a:r>
              <a:rPr lang="hu-HU" altLang="hu-HU" dirty="0" err="1" smtClean="0"/>
              <a:t>Support</a:t>
            </a:r>
            <a:r>
              <a:rPr lang="hu-HU" altLang="hu-HU" dirty="0" smtClean="0"/>
              <a:t> of </a:t>
            </a:r>
            <a:r>
              <a:rPr lang="hu-HU" altLang="hu-HU" dirty="0" err="1" smtClean="0"/>
              <a:t>Democracy</a:t>
            </a:r>
            <a:endParaRPr lang="ru-RU" altLang="hu-HU" dirty="0"/>
          </a:p>
        </p:txBody>
      </p:sp>
      <p:sp>
        <p:nvSpPr>
          <p:cNvPr id="661508" name="Text Box 4"/>
          <p:cNvSpPr txBox="1">
            <a:spLocks noChangeArrowheads="1"/>
          </p:cNvSpPr>
          <p:nvPr/>
        </p:nvSpPr>
        <p:spPr bwMode="auto">
          <a:xfrm>
            <a:off x="6933406" y="3449638"/>
            <a:ext cx="16716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800" dirty="0" err="1" smtClean="0">
                <a:solidFill>
                  <a:srgbClr val="FFFFFF"/>
                </a:solidFill>
                <a:latin typeface="Tahoma" charset="0"/>
              </a:rPr>
              <a:t>support</a:t>
            </a:r>
            <a:r>
              <a:rPr lang="hu-HU" altLang="hu-HU" sz="1800" dirty="0" smtClean="0">
                <a:solidFill>
                  <a:srgbClr val="FFFFFF"/>
                </a:solidFill>
                <a:latin typeface="Tahoma" charset="0"/>
              </a:rPr>
              <a:t> of </a:t>
            </a:r>
            <a:r>
              <a:rPr lang="hu-HU" altLang="hu-HU" sz="1800" dirty="0" err="1" smtClean="0">
                <a:solidFill>
                  <a:srgbClr val="FFFFFF"/>
                </a:solidFill>
                <a:latin typeface="Tahoma" charset="0"/>
              </a:rPr>
              <a:t>democracy</a:t>
            </a:r>
            <a:endParaRPr lang="ru-RU" altLang="hu-HU" sz="1800" dirty="0">
              <a:solidFill>
                <a:srgbClr val="FFFFFF"/>
              </a:solidFill>
              <a:latin typeface="Tahoma" charset="0"/>
            </a:endParaRPr>
          </a:p>
        </p:txBody>
      </p:sp>
      <p:sp>
        <p:nvSpPr>
          <p:cNvPr id="661510" name="Text Box 6"/>
          <p:cNvSpPr txBox="1">
            <a:spLocks noChangeArrowheads="1"/>
          </p:cNvSpPr>
          <p:nvPr/>
        </p:nvSpPr>
        <p:spPr bwMode="auto">
          <a:xfrm>
            <a:off x="1331640" y="1484313"/>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400" dirty="0" err="1" smtClean="0">
                <a:latin typeface="Tahoma" charset="0"/>
              </a:rPr>
              <a:t>influencing</a:t>
            </a:r>
            <a:r>
              <a:rPr lang="hu-HU" altLang="hu-HU" sz="1400" dirty="0" smtClean="0">
                <a:latin typeface="Tahoma" charset="0"/>
              </a:rPr>
              <a:t> </a:t>
            </a:r>
            <a:r>
              <a:rPr lang="hu-HU" altLang="hu-HU" sz="1400" dirty="0" err="1" smtClean="0">
                <a:latin typeface="Tahoma" charset="0"/>
              </a:rPr>
              <a:t>factors</a:t>
            </a:r>
            <a:endParaRPr lang="ru-RU" altLang="hu-HU" sz="1400" dirty="0">
              <a:latin typeface="Tahoma" charset="0"/>
            </a:endParaRPr>
          </a:p>
        </p:txBody>
      </p:sp>
      <p:sp>
        <p:nvSpPr>
          <p:cNvPr id="661514" name="Text Box 11" descr="06C_187-201-204"/>
          <p:cNvSpPr txBox="1">
            <a:spLocks noChangeArrowheads="1"/>
          </p:cNvSpPr>
          <p:nvPr/>
        </p:nvSpPr>
        <p:spPr bwMode="auto">
          <a:xfrm>
            <a:off x="1480419" y="3284984"/>
            <a:ext cx="2442492" cy="284163"/>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education</a:t>
            </a:r>
            <a:endParaRPr lang="en-US" altLang="hu-HU" sz="1200" dirty="0">
              <a:latin typeface="Tahoma" charset="0"/>
            </a:endParaRPr>
          </a:p>
        </p:txBody>
      </p:sp>
      <p:sp>
        <p:nvSpPr>
          <p:cNvPr id="661516" name="Line 16"/>
          <p:cNvSpPr>
            <a:spLocks noChangeShapeType="1"/>
          </p:cNvSpPr>
          <p:nvPr/>
        </p:nvSpPr>
        <p:spPr bwMode="auto">
          <a:xfrm flipV="1">
            <a:off x="4414713" y="4221163"/>
            <a:ext cx="2448372" cy="1429052"/>
          </a:xfrm>
          <a:prstGeom prst="line">
            <a:avLst/>
          </a:prstGeom>
          <a:noFill/>
          <a:ln w="254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661517" name="Line 18"/>
          <p:cNvSpPr>
            <a:spLocks noChangeShapeType="1"/>
          </p:cNvSpPr>
          <p:nvPr/>
        </p:nvSpPr>
        <p:spPr bwMode="auto">
          <a:xfrm flipV="1">
            <a:off x="4211960" y="3933825"/>
            <a:ext cx="2613025" cy="292100"/>
          </a:xfrm>
          <a:prstGeom prst="line">
            <a:avLst/>
          </a:prstGeom>
          <a:noFill/>
          <a:ln w="381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661519" name="AutoShape 21"/>
          <p:cNvSpPr>
            <a:spLocks noChangeArrowheads="1"/>
          </p:cNvSpPr>
          <p:nvPr/>
        </p:nvSpPr>
        <p:spPr bwMode="auto">
          <a:xfrm>
            <a:off x="2196406" y="1844824"/>
            <a:ext cx="792162" cy="252413"/>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uk-UA" altLang="hu-HU" sz="1800">
              <a:latin typeface="Tahoma" charset="0"/>
            </a:endParaRPr>
          </a:p>
        </p:txBody>
      </p:sp>
      <p:sp>
        <p:nvSpPr>
          <p:cNvPr id="661522" name="Text Box 27" descr="06C_187-201-204"/>
          <p:cNvSpPr txBox="1">
            <a:spLocks noChangeArrowheads="1"/>
          </p:cNvSpPr>
          <p:nvPr/>
        </p:nvSpPr>
        <p:spPr bwMode="auto">
          <a:xfrm>
            <a:off x="1480419" y="2564904"/>
            <a:ext cx="2442492" cy="284162"/>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region</a:t>
            </a:r>
            <a:r>
              <a:rPr lang="hu-HU" altLang="hu-HU" sz="1200" dirty="0" smtClean="0">
                <a:latin typeface="Tahoma" charset="0"/>
              </a:rPr>
              <a:t> (</a:t>
            </a:r>
            <a:r>
              <a:rPr lang="hu-HU" altLang="hu-HU" sz="1200" dirty="0" err="1" smtClean="0">
                <a:latin typeface="Tahoma" charset="0"/>
              </a:rPr>
              <a:t>traditions</a:t>
            </a:r>
            <a:r>
              <a:rPr lang="hu-HU" altLang="hu-HU" sz="1200" dirty="0" smtClean="0">
                <a:latin typeface="Tahoma" charset="0"/>
              </a:rPr>
              <a:t>)</a:t>
            </a:r>
            <a:endParaRPr lang="ru-RU" altLang="hu-HU" sz="1200" dirty="0">
              <a:latin typeface="Tahoma" charset="0"/>
            </a:endParaRPr>
          </a:p>
        </p:txBody>
      </p:sp>
      <p:sp>
        <p:nvSpPr>
          <p:cNvPr id="661523" name="Text Box 28" descr="06C_187-201-204"/>
          <p:cNvSpPr txBox="1">
            <a:spLocks noChangeArrowheads="1"/>
          </p:cNvSpPr>
          <p:nvPr/>
        </p:nvSpPr>
        <p:spPr bwMode="auto">
          <a:xfrm>
            <a:off x="1480419" y="2924944"/>
            <a:ext cx="2442492" cy="276999"/>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1pPr>
            <a:lvl2pPr marL="742950" indent="-28575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2pPr>
            <a:lvl3pPr marL="1143000" indent="-22860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3pPr>
            <a:lvl4pPr marL="1600200" indent="-22860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4pPr>
            <a:lvl5pPr marL="2057400" indent="-22860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5pPr>
            <a:lvl6pPr marL="25146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6pPr>
            <a:lvl7pPr marL="29718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7pPr>
            <a:lvl8pPr marL="34290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8pPr>
            <a:lvl9pPr marL="38862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9pPr>
          </a:lstStyle>
          <a:p>
            <a:pPr algn="ctr">
              <a:spcBef>
                <a:spcPct val="20000"/>
              </a:spcBef>
            </a:pPr>
            <a:r>
              <a:rPr lang="hu-HU" altLang="hu-HU" sz="1200" dirty="0" err="1" smtClean="0">
                <a:latin typeface="Tahoma" charset="0"/>
              </a:rPr>
              <a:t>ethnic</a:t>
            </a:r>
            <a:r>
              <a:rPr lang="hu-HU" altLang="hu-HU" sz="1200" dirty="0" smtClean="0">
                <a:latin typeface="Tahoma" charset="0"/>
              </a:rPr>
              <a:t> </a:t>
            </a:r>
            <a:r>
              <a:rPr lang="hu-HU" altLang="hu-HU" sz="1200" dirty="0" err="1" smtClean="0">
                <a:latin typeface="Tahoma" charset="0"/>
              </a:rPr>
              <a:t>background</a:t>
            </a:r>
            <a:r>
              <a:rPr lang="hu-HU" altLang="hu-HU" sz="1200" dirty="0" smtClean="0">
                <a:latin typeface="Tahoma" charset="0"/>
              </a:rPr>
              <a:t> (</a:t>
            </a:r>
            <a:r>
              <a:rPr lang="hu-HU" altLang="hu-HU" sz="1200" dirty="0" err="1" smtClean="0">
                <a:latin typeface="Tahoma" charset="0"/>
              </a:rPr>
              <a:t>language</a:t>
            </a:r>
            <a:r>
              <a:rPr lang="hu-HU" altLang="hu-HU" sz="1200" dirty="0" smtClean="0">
                <a:latin typeface="Tahoma" charset="0"/>
              </a:rPr>
              <a:t>)</a:t>
            </a:r>
            <a:endParaRPr lang="ru-RU" altLang="hu-HU" sz="1200" dirty="0">
              <a:latin typeface="Tahoma" charset="0"/>
            </a:endParaRPr>
          </a:p>
        </p:txBody>
      </p:sp>
      <p:sp>
        <p:nvSpPr>
          <p:cNvPr id="661525" name="Text Box 30" descr="06C_187-201-204"/>
          <p:cNvSpPr txBox="1">
            <a:spLocks noChangeArrowheads="1"/>
          </p:cNvSpPr>
          <p:nvPr/>
        </p:nvSpPr>
        <p:spPr bwMode="auto">
          <a:xfrm>
            <a:off x="1480419" y="2204864"/>
            <a:ext cx="2442492" cy="284163"/>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age</a:t>
            </a:r>
            <a:r>
              <a:rPr lang="hu-HU" altLang="hu-HU" sz="1200" dirty="0" smtClean="0">
                <a:latin typeface="Tahoma" charset="0"/>
              </a:rPr>
              <a:t> (</a:t>
            </a:r>
            <a:r>
              <a:rPr lang="hu-HU" altLang="hu-HU" sz="1200" dirty="0" err="1" smtClean="0">
                <a:latin typeface="Tahoma" charset="0"/>
              </a:rPr>
              <a:t>generations</a:t>
            </a:r>
            <a:r>
              <a:rPr lang="hu-HU" altLang="hu-HU" sz="1200" dirty="0" smtClean="0">
                <a:latin typeface="Tahoma" charset="0"/>
              </a:rPr>
              <a:t>’ </a:t>
            </a:r>
            <a:r>
              <a:rPr lang="hu-HU" altLang="hu-HU" sz="1200" dirty="0" err="1" smtClean="0">
                <a:latin typeface="Tahoma" charset="0"/>
              </a:rPr>
              <a:t>effect</a:t>
            </a:r>
            <a:r>
              <a:rPr lang="hu-HU" altLang="hu-HU" sz="1200" dirty="0" smtClean="0">
                <a:latin typeface="Tahoma" charset="0"/>
              </a:rPr>
              <a:t>)</a:t>
            </a:r>
            <a:endParaRPr lang="en-US" altLang="hu-HU" sz="1200" dirty="0">
              <a:latin typeface="Tahoma" charset="0"/>
            </a:endParaRPr>
          </a:p>
        </p:txBody>
      </p:sp>
      <p:sp>
        <p:nvSpPr>
          <p:cNvPr id="661527" name="Line 34"/>
          <p:cNvSpPr>
            <a:spLocks noChangeShapeType="1"/>
          </p:cNvSpPr>
          <p:nvPr/>
        </p:nvSpPr>
        <p:spPr bwMode="auto">
          <a:xfrm>
            <a:off x="4342705" y="2849066"/>
            <a:ext cx="2520380" cy="697409"/>
          </a:xfrm>
          <a:prstGeom prst="line">
            <a:avLst/>
          </a:prstGeom>
          <a:noFill/>
          <a:ln w="508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661543" name="Text Box 29" descr="06C_187-201-204"/>
          <p:cNvSpPr txBox="1">
            <a:spLocks noChangeArrowheads="1"/>
          </p:cNvSpPr>
          <p:nvPr/>
        </p:nvSpPr>
        <p:spPr bwMode="auto">
          <a:xfrm>
            <a:off x="1475656" y="3933056"/>
            <a:ext cx="2442493" cy="276999"/>
          </a:xfrm>
          <a:prstGeom prst="rect">
            <a:avLst/>
          </a:prstGeom>
          <a:blipFill dpi="0" rotWithShape="1">
            <a:blip r:embed="rId4"/>
            <a:srcRect/>
            <a:stretch>
              <a:fillRect/>
            </a:stretch>
          </a:blip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economic</a:t>
            </a:r>
            <a:r>
              <a:rPr lang="hu-HU" altLang="hu-HU" sz="1200" dirty="0" smtClean="0">
                <a:latin typeface="Tahoma" charset="0"/>
              </a:rPr>
              <a:t> </a:t>
            </a:r>
            <a:r>
              <a:rPr lang="hu-HU" altLang="hu-HU" sz="1200" dirty="0" err="1" smtClean="0">
                <a:latin typeface="Tahoma" charset="0"/>
              </a:rPr>
              <a:t>situation</a:t>
            </a:r>
            <a:r>
              <a:rPr lang="hu-HU" altLang="hu-HU" sz="1200" dirty="0" smtClean="0">
                <a:latin typeface="Tahoma" charset="0"/>
              </a:rPr>
              <a:t> (</a:t>
            </a:r>
            <a:r>
              <a:rPr lang="hu-HU" altLang="hu-HU" sz="1200" dirty="0" err="1" smtClean="0">
                <a:latin typeface="Tahoma" charset="0"/>
              </a:rPr>
              <a:t>perspectives</a:t>
            </a:r>
            <a:r>
              <a:rPr lang="hu-HU" altLang="hu-HU" sz="1200" dirty="0" smtClean="0">
                <a:latin typeface="Tahoma" charset="0"/>
              </a:rPr>
              <a:t>)</a:t>
            </a:r>
            <a:endParaRPr lang="ru-RU" altLang="hu-HU" sz="1200" dirty="0">
              <a:latin typeface="Tahoma" charset="0"/>
            </a:endParaRPr>
          </a:p>
        </p:txBody>
      </p:sp>
      <p:sp>
        <p:nvSpPr>
          <p:cNvPr id="44" name="Text Box 29" descr="06C_187-201-204"/>
          <p:cNvSpPr txBox="1">
            <a:spLocks noChangeArrowheads="1"/>
          </p:cNvSpPr>
          <p:nvPr/>
        </p:nvSpPr>
        <p:spPr bwMode="auto">
          <a:xfrm>
            <a:off x="1475656" y="4293096"/>
            <a:ext cx="2442493" cy="276999"/>
          </a:xfrm>
          <a:prstGeom prst="rect">
            <a:avLst/>
          </a:prstGeom>
          <a:blipFill dpi="0" rotWithShape="1">
            <a:blip r:embed="rId4"/>
            <a:srcRect/>
            <a:stretch>
              <a:fillRect/>
            </a:stretch>
          </a:blip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personal</a:t>
            </a:r>
            <a:r>
              <a:rPr lang="hu-HU" altLang="hu-HU" sz="1200" dirty="0" smtClean="0">
                <a:latin typeface="Tahoma" charset="0"/>
              </a:rPr>
              <a:t> </a:t>
            </a:r>
            <a:r>
              <a:rPr lang="hu-HU" altLang="hu-HU" sz="1200" dirty="0" err="1" smtClean="0">
                <a:latin typeface="Tahoma" charset="0"/>
              </a:rPr>
              <a:t>security</a:t>
            </a:r>
            <a:endParaRPr lang="ru-RU" altLang="hu-HU" sz="1200" dirty="0">
              <a:latin typeface="Tahoma" charset="0"/>
            </a:endParaRPr>
          </a:p>
        </p:txBody>
      </p:sp>
      <p:sp>
        <p:nvSpPr>
          <p:cNvPr id="45" name="Text Box 29" descr="06C_187-201-204"/>
          <p:cNvSpPr txBox="1">
            <a:spLocks noChangeArrowheads="1"/>
          </p:cNvSpPr>
          <p:nvPr/>
        </p:nvSpPr>
        <p:spPr bwMode="auto">
          <a:xfrm>
            <a:off x="1475656" y="4653136"/>
            <a:ext cx="2442493" cy="276999"/>
          </a:xfrm>
          <a:prstGeom prst="rect">
            <a:avLst/>
          </a:prstGeom>
          <a:blipFill dpi="0" rotWithShape="1">
            <a:blip r:embed="rId4"/>
            <a:srcRect/>
            <a:stretch>
              <a:fillRect/>
            </a:stretch>
          </a:blip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rights</a:t>
            </a:r>
            <a:r>
              <a:rPr lang="hu-HU" altLang="hu-HU" sz="1200" dirty="0" smtClean="0">
                <a:latin typeface="Tahoma" charset="0"/>
              </a:rPr>
              <a:t> and </a:t>
            </a:r>
            <a:r>
              <a:rPr lang="hu-HU" altLang="hu-HU" sz="1200" dirty="0" err="1" smtClean="0">
                <a:latin typeface="Tahoma" charset="0"/>
              </a:rPr>
              <a:t>liberties</a:t>
            </a:r>
            <a:endParaRPr lang="ru-RU" altLang="hu-HU" sz="1200" dirty="0">
              <a:latin typeface="Tahoma" charset="0"/>
            </a:endParaRPr>
          </a:p>
        </p:txBody>
      </p:sp>
      <p:sp>
        <p:nvSpPr>
          <p:cNvPr id="46" name="Text Box 29" descr="06C_187-201-204"/>
          <p:cNvSpPr txBox="1">
            <a:spLocks noChangeArrowheads="1"/>
          </p:cNvSpPr>
          <p:nvPr/>
        </p:nvSpPr>
        <p:spPr bwMode="auto">
          <a:xfrm>
            <a:off x="1475656" y="5373216"/>
            <a:ext cx="2442493" cy="276999"/>
          </a:xfrm>
          <a:prstGeom prst="rect">
            <a:avLst/>
          </a:prstGeom>
          <a:solidFill>
            <a:srgbClr val="00B0F0"/>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smtClean="0">
                <a:latin typeface="Tahoma" charset="0"/>
              </a:rPr>
              <a:t>interest </a:t>
            </a:r>
            <a:r>
              <a:rPr lang="hu-HU" altLang="hu-HU" sz="1200" dirty="0" err="1" smtClean="0">
                <a:latin typeface="Tahoma" charset="0"/>
              </a:rPr>
              <a:t>in</a:t>
            </a:r>
            <a:r>
              <a:rPr lang="hu-HU" altLang="hu-HU" sz="1200" dirty="0" smtClean="0">
                <a:latin typeface="Tahoma" charset="0"/>
              </a:rPr>
              <a:t> </a:t>
            </a:r>
            <a:r>
              <a:rPr lang="hu-HU" altLang="hu-HU" sz="1200" dirty="0" err="1" smtClean="0">
                <a:latin typeface="Tahoma" charset="0"/>
              </a:rPr>
              <a:t>politics</a:t>
            </a:r>
            <a:endParaRPr lang="ru-RU" altLang="hu-HU" sz="1200" dirty="0">
              <a:latin typeface="Tahoma" charset="0"/>
            </a:endParaRPr>
          </a:p>
        </p:txBody>
      </p:sp>
      <p:sp>
        <p:nvSpPr>
          <p:cNvPr id="47" name="Text Box 29" descr="06C_187-201-204"/>
          <p:cNvSpPr txBox="1">
            <a:spLocks noChangeArrowheads="1"/>
          </p:cNvSpPr>
          <p:nvPr/>
        </p:nvSpPr>
        <p:spPr bwMode="auto">
          <a:xfrm>
            <a:off x="1475656" y="5733256"/>
            <a:ext cx="2442493" cy="276999"/>
          </a:xfrm>
          <a:prstGeom prst="rect">
            <a:avLst/>
          </a:prstGeom>
          <a:solidFill>
            <a:srgbClr val="00B0F0"/>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err="1" smtClean="0">
                <a:latin typeface="Tahoma" charset="0"/>
              </a:rPr>
              <a:t>understanding</a:t>
            </a:r>
            <a:r>
              <a:rPr lang="hu-HU" altLang="hu-HU" sz="1200" dirty="0" smtClean="0">
                <a:latin typeface="Tahoma" charset="0"/>
              </a:rPr>
              <a:t> </a:t>
            </a:r>
            <a:r>
              <a:rPr lang="hu-HU" altLang="hu-HU" sz="1200" dirty="0" err="1" smtClean="0">
                <a:latin typeface="Tahoma" charset="0"/>
              </a:rPr>
              <a:t>politics</a:t>
            </a:r>
            <a:endParaRPr lang="ru-RU" altLang="hu-HU" sz="1200" dirty="0">
              <a:latin typeface="Tahoma" charset="0"/>
            </a:endParaRPr>
          </a:p>
        </p:txBody>
      </p:sp>
      <p:sp>
        <p:nvSpPr>
          <p:cNvPr id="48" name="Text Box 19"/>
          <p:cNvSpPr txBox="1">
            <a:spLocks noChangeArrowheads="1"/>
          </p:cNvSpPr>
          <p:nvPr/>
        </p:nvSpPr>
        <p:spPr bwMode="gray">
          <a:xfrm>
            <a:off x="323528" y="2638073"/>
            <a:ext cx="12241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err="1" smtClean="0">
                <a:latin typeface="+mn-lt"/>
              </a:rPr>
              <a:t>Long-term</a:t>
            </a:r>
            <a:r>
              <a:rPr lang="hu-HU" altLang="hu-HU" sz="1400" dirty="0" smtClean="0">
                <a:latin typeface="+mn-lt"/>
              </a:rPr>
              <a:t> </a:t>
            </a:r>
            <a:r>
              <a:rPr lang="hu-HU" altLang="hu-HU" sz="1400" dirty="0" err="1" smtClean="0">
                <a:latin typeface="+mn-lt"/>
              </a:rPr>
              <a:t>theories</a:t>
            </a:r>
            <a:endParaRPr lang="hu-HU" altLang="hu-HU" sz="1400" noProof="1">
              <a:latin typeface="+mn-lt"/>
            </a:endParaRPr>
          </a:p>
        </p:txBody>
      </p:sp>
      <p:sp>
        <p:nvSpPr>
          <p:cNvPr id="49" name="Text Box 19"/>
          <p:cNvSpPr txBox="1">
            <a:spLocks noChangeArrowheads="1"/>
          </p:cNvSpPr>
          <p:nvPr/>
        </p:nvSpPr>
        <p:spPr bwMode="gray">
          <a:xfrm>
            <a:off x="323528" y="4221088"/>
            <a:ext cx="12241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err="1" smtClean="0">
                <a:latin typeface="+mn-lt"/>
              </a:rPr>
              <a:t>Short-term</a:t>
            </a:r>
            <a:r>
              <a:rPr lang="hu-HU" altLang="hu-HU" sz="1400" dirty="0" smtClean="0">
                <a:latin typeface="+mn-lt"/>
              </a:rPr>
              <a:t> </a:t>
            </a:r>
            <a:r>
              <a:rPr lang="hu-HU" altLang="hu-HU" sz="1400" dirty="0" err="1" smtClean="0">
                <a:latin typeface="+mn-lt"/>
              </a:rPr>
              <a:t>theories</a:t>
            </a:r>
            <a:endParaRPr lang="hu-HU" altLang="hu-HU" sz="1400" noProof="1">
              <a:latin typeface="+mn-lt"/>
            </a:endParaRPr>
          </a:p>
        </p:txBody>
      </p:sp>
      <p:sp>
        <p:nvSpPr>
          <p:cNvPr id="50" name="Text Box 19"/>
          <p:cNvSpPr txBox="1">
            <a:spLocks noChangeArrowheads="1"/>
          </p:cNvSpPr>
          <p:nvPr/>
        </p:nvSpPr>
        <p:spPr bwMode="gray">
          <a:xfrm>
            <a:off x="395536" y="5518393"/>
            <a:ext cx="12241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err="1" smtClean="0">
                <a:latin typeface="+mn-lt"/>
              </a:rPr>
              <a:t>Learning</a:t>
            </a:r>
            <a:r>
              <a:rPr lang="hu-HU" altLang="hu-HU" sz="1400" dirty="0" smtClean="0">
                <a:latin typeface="+mn-lt"/>
              </a:rPr>
              <a:t> </a:t>
            </a:r>
            <a:r>
              <a:rPr lang="hu-HU" altLang="hu-HU" sz="1400" dirty="0" err="1" smtClean="0">
                <a:latin typeface="+mn-lt"/>
              </a:rPr>
              <a:t>theories</a:t>
            </a:r>
            <a:endParaRPr lang="hu-HU" altLang="hu-HU" sz="1400" noProof="1">
              <a:latin typeface="+mn-lt"/>
            </a:endParaRPr>
          </a:p>
        </p:txBody>
      </p:sp>
    </p:spTree>
    <p:extLst>
      <p:ext uri="{BB962C8B-B14F-4D97-AF65-F5344CB8AC3E}">
        <p14:creationId xmlns:p14="http://schemas.microsoft.com/office/powerpoint/2010/main" val="2519646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gray">
          <a:xfrm flipV="1">
            <a:off x="828675" y="2051050"/>
            <a:ext cx="7991475" cy="3746500"/>
          </a:xfrm>
          <a:prstGeom prst="rect">
            <a:avLst/>
          </a:prstGeom>
          <a:gradFill rotWithShape="1">
            <a:gsLst>
              <a:gs pos="0">
                <a:srgbClr val="F0F0F0"/>
              </a:gs>
              <a:gs pos="100000">
                <a:srgbClr val="FFFFFF"/>
              </a:gs>
            </a:gsLst>
            <a:lin ang="5400000" scaled="1"/>
          </a:gradFill>
          <a:ln>
            <a:noFill/>
          </a:ln>
          <a:effectLst/>
          <a:extLst>
            <a:ext uri="{91240B29-F687-4F45-9708-019B960494DF}">
              <a14:hiddenLine xmlns:a14="http://schemas.microsoft.com/office/drawing/2010/main" w="19050">
                <a:solidFill>
                  <a:srgbClr val="EAEAEA"/>
                </a:solidFill>
                <a:miter lim="800000"/>
                <a:headEnd/>
                <a:tailEnd/>
              </a14:hiddenLine>
            </a:ext>
            <a:ext uri="{AF507438-7753-43E0-B8FC-AC1667EBCBE1}">
              <a14:hiddenEffects xmlns:a14="http://schemas.microsoft.com/office/drawing/2010/main">
                <a:effectLst>
                  <a:outerShdw dist="53882" dir="2700000" algn="ctr" rotWithShape="0">
                    <a:srgbClr val="B2B2B2"/>
                  </a:outerShdw>
                </a:effectLst>
              </a14:hiddenEffects>
            </a:ext>
          </a:extLst>
        </p:spPr>
        <p:txBody>
          <a:bodyPr rot="10800000" lIns="108000" tIns="108000" rIns="108000" bIns="72000"/>
          <a:lstStyle>
            <a:lvl1pPr marL="190500" indent="-190500" eaLnBrk="0" hangingPunct="0">
              <a:defRPr>
                <a:solidFill>
                  <a:schemeClr val="tx1"/>
                </a:solidFill>
                <a:latin typeface="Tahoma" pitchFamily="34" charset="0"/>
              </a:defRPr>
            </a:lvl1pPr>
            <a:lvl2pPr marL="381000" indent="-188913" eaLnBrk="0" hangingPunct="0">
              <a:defRPr>
                <a:solidFill>
                  <a:schemeClr val="tx1"/>
                </a:solidFill>
                <a:latin typeface="Tahoma" pitchFamily="34" charset="0"/>
              </a:defRPr>
            </a:lvl2pPr>
            <a:lvl3pPr marL="561975" indent="-179388" eaLnBrk="0" hangingPunct="0">
              <a:defRPr>
                <a:solidFill>
                  <a:schemeClr val="tx1"/>
                </a:solidFill>
                <a:latin typeface="Tahoma" pitchFamily="34" charset="0"/>
              </a:defRPr>
            </a:lvl3pPr>
            <a:lvl4pPr marL="768350" indent="-204788" eaLnBrk="0" hangingPunct="0">
              <a:defRPr>
                <a:solidFill>
                  <a:schemeClr val="tx1"/>
                </a:solidFill>
                <a:latin typeface="Tahoma" pitchFamily="34" charset="0"/>
              </a:defRPr>
            </a:lvl4pPr>
            <a:lvl5pPr marL="754063" indent="128588" eaLnBrk="0" hangingPunct="0">
              <a:defRPr>
                <a:solidFill>
                  <a:schemeClr val="tx1"/>
                </a:solidFill>
                <a:latin typeface="Tahoma" pitchFamily="34" charset="0"/>
              </a:defRPr>
            </a:lvl5pPr>
            <a:lvl6pPr marL="1211263" indent="128588" eaLnBrk="0" fontAlgn="base" hangingPunct="0">
              <a:spcBef>
                <a:spcPct val="0"/>
              </a:spcBef>
              <a:spcAft>
                <a:spcPct val="0"/>
              </a:spcAft>
              <a:defRPr>
                <a:solidFill>
                  <a:schemeClr val="tx1"/>
                </a:solidFill>
                <a:latin typeface="Tahoma" pitchFamily="34" charset="0"/>
              </a:defRPr>
            </a:lvl6pPr>
            <a:lvl7pPr marL="1668463" indent="128588" eaLnBrk="0" fontAlgn="base" hangingPunct="0">
              <a:spcBef>
                <a:spcPct val="0"/>
              </a:spcBef>
              <a:spcAft>
                <a:spcPct val="0"/>
              </a:spcAft>
              <a:defRPr>
                <a:solidFill>
                  <a:schemeClr val="tx1"/>
                </a:solidFill>
                <a:latin typeface="Tahoma" pitchFamily="34" charset="0"/>
              </a:defRPr>
            </a:lvl7pPr>
            <a:lvl8pPr marL="2125663" indent="128588" eaLnBrk="0" fontAlgn="base" hangingPunct="0">
              <a:spcBef>
                <a:spcPct val="0"/>
              </a:spcBef>
              <a:spcAft>
                <a:spcPct val="0"/>
              </a:spcAft>
              <a:defRPr>
                <a:solidFill>
                  <a:schemeClr val="tx1"/>
                </a:solidFill>
                <a:latin typeface="Tahoma" pitchFamily="34" charset="0"/>
              </a:defRPr>
            </a:lvl8pPr>
            <a:lvl9pPr marL="2582863" indent="128588" eaLnBrk="0" fontAlgn="base" hangingPunct="0">
              <a:spcBef>
                <a:spcPct val="0"/>
              </a:spcBef>
              <a:spcAft>
                <a:spcPct val="0"/>
              </a:spcAft>
              <a:defRPr>
                <a:solidFill>
                  <a:schemeClr val="tx1"/>
                </a:solidFill>
                <a:latin typeface="Tahoma" pitchFamily="34" charset="0"/>
              </a:defRPr>
            </a:lvl9pPr>
          </a:lstStyle>
          <a:p>
            <a:pPr eaLnBrk="1" hangingPunct="1">
              <a:spcBef>
                <a:spcPct val="40000"/>
              </a:spcBef>
              <a:buClr>
                <a:schemeClr val="accent1"/>
              </a:buClr>
              <a:buFont typeface="Wingdings" pitchFamily="2" charset="2"/>
              <a:buChar char="§"/>
            </a:pPr>
            <a:endParaRPr lang="en-US" altLang="hu-HU">
              <a:cs typeface="Arial" charset="0"/>
            </a:endParaRPr>
          </a:p>
        </p:txBody>
      </p:sp>
      <p:graphicFrame>
        <p:nvGraphicFramePr>
          <p:cNvPr id="2" name="Object 3"/>
          <p:cNvGraphicFramePr>
            <a:graphicFrameLocks noChangeAspect="1"/>
          </p:cNvGraphicFramePr>
          <p:nvPr>
            <p:custDataLst>
              <p:tags r:id="rId2"/>
            </p:custDataLst>
            <p:extLst>
              <p:ext uri="{D42A27DB-BD31-4B8C-83A1-F6EECF244321}">
                <p14:modId xmlns:p14="http://schemas.microsoft.com/office/powerpoint/2010/main" val="2334283313"/>
              </p:ext>
            </p:extLst>
          </p:nvPr>
        </p:nvGraphicFramePr>
        <p:xfrm>
          <a:off x="201613" y="1574800"/>
          <a:ext cx="8737600" cy="4610100"/>
        </p:xfrm>
        <a:graphic>
          <a:graphicData uri="http://schemas.openxmlformats.org/drawingml/2006/chart">
            <c:chart xmlns:c="http://schemas.openxmlformats.org/drawingml/2006/chart" xmlns:r="http://schemas.openxmlformats.org/officeDocument/2006/relationships" r:id="rId5"/>
          </a:graphicData>
        </a:graphic>
      </p:graphicFrame>
      <p:sp>
        <p:nvSpPr>
          <p:cNvPr id="54276" name="Rectangle 4"/>
          <p:cNvSpPr>
            <a:spLocks noGrp="1" noChangeAspect="1" noChangeArrowheads="1"/>
          </p:cNvSpPr>
          <p:nvPr>
            <p:ph type="title"/>
          </p:nvPr>
        </p:nvSpPr>
        <p:spPr bwMode="gray"/>
        <p:txBody>
          <a:bodyPr/>
          <a:lstStyle/>
          <a:p>
            <a:r>
              <a:rPr lang="hu-HU" altLang="hu-HU" dirty="0" err="1" smtClean="0"/>
              <a:t>Support</a:t>
            </a:r>
            <a:r>
              <a:rPr lang="hu-HU" altLang="hu-HU" dirty="0" smtClean="0"/>
              <a:t> of </a:t>
            </a:r>
            <a:r>
              <a:rPr lang="hu-HU" altLang="hu-HU" dirty="0" err="1" smtClean="0"/>
              <a:t>Democracy</a:t>
            </a:r>
            <a:r>
              <a:rPr lang="hu-HU" altLang="hu-HU" dirty="0" smtClean="0"/>
              <a:t> – A </a:t>
            </a:r>
            <a:r>
              <a:rPr lang="hu-HU" altLang="hu-HU" dirty="0" err="1" smtClean="0"/>
              <a:t>Question</a:t>
            </a:r>
            <a:r>
              <a:rPr lang="hu-HU" altLang="hu-HU" dirty="0" smtClean="0"/>
              <a:t> of </a:t>
            </a:r>
            <a:r>
              <a:rPr lang="hu-HU" altLang="hu-HU" dirty="0" err="1" smtClean="0"/>
              <a:t>Generations</a:t>
            </a:r>
            <a:r>
              <a:rPr lang="hu-HU" altLang="hu-HU" dirty="0" smtClean="0"/>
              <a:t>?</a:t>
            </a:r>
            <a:endParaRPr lang="hu-HU" altLang="hu-HU" noProof="1" smtClean="0"/>
          </a:p>
        </p:txBody>
      </p:sp>
      <p:sp>
        <p:nvSpPr>
          <p:cNvPr id="15" name="Line 14"/>
          <p:cNvSpPr>
            <a:spLocks noChangeShapeType="1"/>
          </p:cNvSpPr>
          <p:nvPr/>
        </p:nvSpPr>
        <p:spPr bwMode="gray">
          <a:xfrm rot="10800000" flipH="1" flipV="1">
            <a:off x="1187624" y="3429000"/>
            <a:ext cx="1872208" cy="1224136"/>
          </a:xfrm>
          <a:prstGeom prst="line">
            <a:avLst/>
          </a:prstGeom>
          <a:noFill/>
          <a:ln w="254000">
            <a:solidFill>
              <a:srgbClr val="F20000"/>
            </a:solidFill>
            <a:round/>
            <a:headEnd/>
            <a:tailEnd type="triangle" w="sm" len="sm"/>
          </a:ln>
          <a:extLst>
            <a:ext uri="{909E8E84-426E-40DD-AFC4-6F175D3DCCD1}">
              <a14:hiddenFill xmlns:a14="http://schemas.microsoft.com/office/drawing/2010/main">
                <a:noFill/>
              </a14:hiddenFill>
            </a:ext>
          </a:extLst>
        </p:spPr>
        <p:txBody>
          <a:bodyPr/>
          <a:lstStyle/>
          <a:p>
            <a:endParaRPr lang="hu-HU"/>
          </a:p>
        </p:txBody>
      </p:sp>
    </p:spTree>
    <p:custDataLst>
      <p:tags r:id="rId1"/>
    </p:custDataLst>
    <p:extLst>
      <p:ext uri="{BB962C8B-B14F-4D97-AF65-F5344CB8AC3E}">
        <p14:creationId xmlns:p14="http://schemas.microsoft.com/office/powerpoint/2010/main" val="184148877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gray">
          <a:xfrm flipV="1">
            <a:off x="828675" y="2051050"/>
            <a:ext cx="7991475" cy="3746500"/>
          </a:xfrm>
          <a:prstGeom prst="rect">
            <a:avLst/>
          </a:prstGeom>
          <a:gradFill rotWithShape="1">
            <a:gsLst>
              <a:gs pos="0">
                <a:srgbClr val="F0F0F0"/>
              </a:gs>
              <a:gs pos="100000">
                <a:srgbClr val="FFFFFF"/>
              </a:gs>
            </a:gsLst>
            <a:lin ang="5400000" scaled="1"/>
          </a:gradFill>
          <a:ln>
            <a:noFill/>
          </a:ln>
          <a:effectLst/>
          <a:extLst>
            <a:ext uri="{91240B29-F687-4F45-9708-019B960494DF}">
              <a14:hiddenLine xmlns:a14="http://schemas.microsoft.com/office/drawing/2010/main" w="19050">
                <a:solidFill>
                  <a:srgbClr val="EAEAEA"/>
                </a:solidFill>
                <a:miter lim="800000"/>
                <a:headEnd/>
                <a:tailEnd/>
              </a14:hiddenLine>
            </a:ext>
            <a:ext uri="{AF507438-7753-43E0-B8FC-AC1667EBCBE1}">
              <a14:hiddenEffects xmlns:a14="http://schemas.microsoft.com/office/drawing/2010/main">
                <a:effectLst>
                  <a:outerShdw dist="53882" dir="2700000" algn="ctr" rotWithShape="0">
                    <a:srgbClr val="B2B2B2"/>
                  </a:outerShdw>
                </a:effectLst>
              </a14:hiddenEffects>
            </a:ext>
          </a:extLst>
        </p:spPr>
        <p:txBody>
          <a:bodyPr rot="10800000" lIns="108000" tIns="108000" rIns="108000" bIns="72000"/>
          <a:lstStyle>
            <a:lvl1pPr marL="190500" indent="-190500" eaLnBrk="0" hangingPunct="0">
              <a:defRPr>
                <a:solidFill>
                  <a:schemeClr val="tx1"/>
                </a:solidFill>
                <a:latin typeface="Tahoma" pitchFamily="34" charset="0"/>
              </a:defRPr>
            </a:lvl1pPr>
            <a:lvl2pPr marL="381000" indent="-188913" eaLnBrk="0" hangingPunct="0">
              <a:defRPr>
                <a:solidFill>
                  <a:schemeClr val="tx1"/>
                </a:solidFill>
                <a:latin typeface="Tahoma" pitchFamily="34" charset="0"/>
              </a:defRPr>
            </a:lvl2pPr>
            <a:lvl3pPr marL="561975" indent="-179388" eaLnBrk="0" hangingPunct="0">
              <a:defRPr>
                <a:solidFill>
                  <a:schemeClr val="tx1"/>
                </a:solidFill>
                <a:latin typeface="Tahoma" pitchFamily="34" charset="0"/>
              </a:defRPr>
            </a:lvl3pPr>
            <a:lvl4pPr marL="768350" indent="-204788" eaLnBrk="0" hangingPunct="0">
              <a:defRPr>
                <a:solidFill>
                  <a:schemeClr val="tx1"/>
                </a:solidFill>
                <a:latin typeface="Tahoma" pitchFamily="34" charset="0"/>
              </a:defRPr>
            </a:lvl4pPr>
            <a:lvl5pPr marL="754063" indent="128588" eaLnBrk="0" hangingPunct="0">
              <a:defRPr>
                <a:solidFill>
                  <a:schemeClr val="tx1"/>
                </a:solidFill>
                <a:latin typeface="Tahoma" pitchFamily="34" charset="0"/>
              </a:defRPr>
            </a:lvl5pPr>
            <a:lvl6pPr marL="1211263" indent="128588" eaLnBrk="0" fontAlgn="base" hangingPunct="0">
              <a:spcBef>
                <a:spcPct val="0"/>
              </a:spcBef>
              <a:spcAft>
                <a:spcPct val="0"/>
              </a:spcAft>
              <a:defRPr>
                <a:solidFill>
                  <a:schemeClr val="tx1"/>
                </a:solidFill>
                <a:latin typeface="Tahoma" pitchFamily="34" charset="0"/>
              </a:defRPr>
            </a:lvl6pPr>
            <a:lvl7pPr marL="1668463" indent="128588" eaLnBrk="0" fontAlgn="base" hangingPunct="0">
              <a:spcBef>
                <a:spcPct val="0"/>
              </a:spcBef>
              <a:spcAft>
                <a:spcPct val="0"/>
              </a:spcAft>
              <a:defRPr>
                <a:solidFill>
                  <a:schemeClr val="tx1"/>
                </a:solidFill>
                <a:latin typeface="Tahoma" pitchFamily="34" charset="0"/>
              </a:defRPr>
            </a:lvl7pPr>
            <a:lvl8pPr marL="2125663" indent="128588" eaLnBrk="0" fontAlgn="base" hangingPunct="0">
              <a:spcBef>
                <a:spcPct val="0"/>
              </a:spcBef>
              <a:spcAft>
                <a:spcPct val="0"/>
              </a:spcAft>
              <a:defRPr>
                <a:solidFill>
                  <a:schemeClr val="tx1"/>
                </a:solidFill>
                <a:latin typeface="Tahoma" pitchFamily="34" charset="0"/>
              </a:defRPr>
            </a:lvl8pPr>
            <a:lvl9pPr marL="2582863" indent="128588" eaLnBrk="0" fontAlgn="base" hangingPunct="0">
              <a:spcBef>
                <a:spcPct val="0"/>
              </a:spcBef>
              <a:spcAft>
                <a:spcPct val="0"/>
              </a:spcAft>
              <a:defRPr>
                <a:solidFill>
                  <a:schemeClr val="tx1"/>
                </a:solidFill>
                <a:latin typeface="Tahoma" pitchFamily="34" charset="0"/>
              </a:defRPr>
            </a:lvl9pPr>
          </a:lstStyle>
          <a:p>
            <a:pPr eaLnBrk="1" hangingPunct="1">
              <a:spcBef>
                <a:spcPct val="40000"/>
              </a:spcBef>
              <a:buClr>
                <a:schemeClr val="accent1"/>
              </a:buClr>
              <a:buFont typeface="Wingdings" pitchFamily="2" charset="2"/>
              <a:buChar char="§"/>
            </a:pPr>
            <a:endParaRPr lang="en-US" altLang="hu-HU">
              <a:cs typeface="Arial" charset="0"/>
            </a:endParaRPr>
          </a:p>
        </p:txBody>
      </p:sp>
      <p:sp>
        <p:nvSpPr>
          <p:cNvPr id="54276" name="Rectangle 4"/>
          <p:cNvSpPr>
            <a:spLocks noGrp="1" noChangeAspect="1" noChangeArrowheads="1"/>
          </p:cNvSpPr>
          <p:nvPr>
            <p:ph type="title"/>
          </p:nvPr>
        </p:nvSpPr>
        <p:spPr bwMode="gray"/>
        <p:txBody>
          <a:bodyPr/>
          <a:lstStyle/>
          <a:p>
            <a:r>
              <a:rPr lang="hu-HU" altLang="hu-HU" dirty="0" err="1" smtClean="0"/>
              <a:t>Support</a:t>
            </a:r>
            <a:r>
              <a:rPr lang="hu-HU" altLang="hu-HU" dirty="0" smtClean="0"/>
              <a:t> of </a:t>
            </a:r>
            <a:r>
              <a:rPr lang="hu-HU" altLang="hu-HU" dirty="0" err="1" smtClean="0"/>
              <a:t>Democracy</a:t>
            </a:r>
            <a:r>
              <a:rPr lang="hu-HU" altLang="hu-HU" dirty="0" smtClean="0"/>
              <a:t> – </a:t>
            </a:r>
            <a:r>
              <a:rPr lang="hu-HU" altLang="hu-HU" dirty="0" smtClean="0"/>
              <a:t>Strong </a:t>
            </a:r>
            <a:r>
              <a:rPr lang="hu-HU" altLang="hu-HU" dirty="0" err="1" smtClean="0"/>
              <a:t>Regional</a:t>
            </a:r>
            <a:r>
              <a:rPr lang="hu-HU" altLang="hu-HU" dirty="0" smtClean="0"/>
              <a:t> </a:t>
            </a:r>
            <a:r>
              <a:rPr lang="hu-HU" altLang="hu-HU" dirty="0" err="1" smtClean="0"/>
              <a:t>Differences</a:t>
            </a:r>
            <a:endParaRPr lang="hu-HU" altLang="hu-HU" noProof="1" smtClean="0"/>
          </a:p>
        </p:txBody>
      </p:sp>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140091"/>
            <a:ext cx="7416824" cy="524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19"/>
          <p:cNvSpPr txBox="1">
            <a:spLocks noChangeArrowheads="1"/>
          </p:cNvSpPr>
          <p:nvPr/>
        </p:nvSpPr>
        <p:spPr bwMode="gray">
          <a:xfrm>
            <a:off x="518642" y="2123558"/>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600" dirty="0" smtClean="0">
                <a:latin typeface="+mn-lt"/>
              </a:rPr>
              <a:t>Western Ukraine – 81%</a:t>
            </a:r>
            <a:endParaRPr lang="hu-HU" altLang="hu-HU" sz="1600" noProof="1">
              <a:latin typeface="+mn-lt"/>
            </a:endParaRPr>
          </a:p>
        </p:txBody>
      </p:sp>
      <p:sp>
        <p:nvSpPr>
          <p:cNvPr id="7" name="Text Box 19"/>
          <p:cNvSpPr txBox="1">
            <a:spLocks noChangeArrowheads="1"/>
          </p:cNvSpPr>
          <p:nvPr/>
        </p:nvSpPr>
        <p:spPr bwMode="gray">
          <a:xfrm>
            <a:off x="2699792" y="1556792"/>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600" dirty="0" err="1" smtClean="0">
                <a:latin typeface="+mn-lt"/>
              </a:rPr>
              <a:t>North</a:t>
            </a:r>
            <a:r>
              <a:rPr lang="hu-HU" altLang="hu-HU" sz="1600" dirty="0" smtClean="0">
                <a:latin typeface="+mn-lt"/>
              </a:rPr>
              <a:t> Ukraine – 67%</a:t>
            </a:r>
            <a:endParaRPr lang="hu-HU" altLang="hu-HU" sz="1600" noProof="1">
              <a:latin typeface="+mn-lt"/>
            </a:endParaRPr>
          </a:p>
        </p:txBody>
      </p:sp>
      <p:sp>
        <p:nvSpPr>
          <p:cNvPr id="8" name="Text Box 19"/>
          <p:cNvSpPr txBox="1">
            <a:spLocks noChangeArrowheads="1"/>
          </p:cNvSpPr>
          <p:nvPr/>
        </p:nvSpPr>
        <p:spPr bwMode="gray">
          <a:xfrm>
            <a:off x="7668344" y="249289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600" dirty="0" err="1" smtClean="0">
                <a:latin typeface="+mn-lt"/>
              </a:rPr>
              <a:t>Eastern</a:t>
            </a:r>
            <a:r>
              <a:rPr lang="hu-HU" altLang="hu-HU" sz="1600" dirty="0" smtClean="0">
                <a:latin typeface="+mn-lt"/>
              </a:rPr>
              <a:t> Ukraine – 53%</a:t>
            </a:r>
            <a:endParaRPr lang="hu-HU" altLang="hu-HU" sz="1600" noProof="1">
              <a:latin typeface="+mn-lt"/>
            </a:endParaRPr>
          </a:p>
        </p:txBody>
      </p:sp>
      <p:sp>
        <p:nvSpPr>
          <p:cNvPr id="9" name="Text Box 19"/>
          <p:cNvSpPr txBox="1">
            <a:spLocks noChangeArrowheads="1"/>
          </p:cNvSpPr>
          <p:nvPr/>
        </p:nvSpPr>
        <p:spPr bwMode="gray">
          <a:xfrm>
            <a:off x="2665834" y="4941168"/>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600" dirty="0" smtClean="0">
                <a:latin typeface="+mn-lt"/>
              </a:rPr>
              <a:t>Southern Ukraine – 46%</a:t>
            </a:r>
            <a:endParaRPr lang="hu-HU" altLang="hu-HU" sz="1600" noProof="1">
              <a:latin typeface="+mn-lt"/>
            </a:endParaRPr>
          </a:p>
        </p:txBody>
      </p:sp>
      <p:sp>
        <p:nvSpPr>
          <p:cNvPr id="10" name="Text Box 19"/>
          <p:cNvSpPr txBox="1">
            <a:spLocks noChangeArrowheads="1"/>
          </p:cNvSpPr>
          <p:nvPr/>
        </p:nvSpPr>
        <p:spPr bwMode="gray">
          <a:xfrm>
            <a:off x="4572000" y="321297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600" dirty="0" err="1" smtClean="0">
                <a:latin typeface="+mn-lt"/>
              </a:rPr>
              <a:t>Central</a:t>
            </a:r>
            <a:r>
              <a:rPr lang="hu-HU" altLang="hu-HU" sz="1600" dirty="0" smtClean="0">
                <a:latin typeface="+mn-lt"/>
              </a:rPr>
              <a:t> Ukraine – 61%</a:t>
            </a:r>
            <a:endParaRPr lang="hu-HU" altLang="hu-HU" sz="1600" noProof="1">
              <a:latin typeface="+mn-lt"/>
            </a:endParaRPr>
          </a:p>
        </p:txBody>
      </p:sp>
      <p:sp>
        <p:nvSpPr>
          <p:cNvPr id="11" name="Line 14"/>
          <p:cNvSpPr>
            <a:spLocks noChangeShapeType="1"/>
          </p:cNvSpPr>
          <p:nvPr/>
        </p:nvSpPr>
        <p:spPr bwMode="gray">
          <a:xfrm rot="10800000" flipH="1" flipV="1">
            <a:off x="2267744" y="3093350"/>
            <a:ext cx="3960440" cy="1559785"/>
          </a:xfrm>
          <a:prstGeom prst="line">
            <a:avLst/>
          </a:prstGeom>
          <a:noFill/>
          <a:ln w="254000">
            <a:solidFill>
              <a:srgbClr val="F20000"/>
            </a:solidFill>
            <a:round/>
            <a:headEnd/>
            <a:tailEnd type="triangle" w="sm" len="sm"/>
          </a:ln>
          <a:extLst>
            <a:ext uri="{909E8E84-426E-40DD-AFC4-6F175D3DCCD1}">
              <a14:hiddenFill xmlns:a14="http://schemas.microsoft.com/office/drawing/2010/main">
                <a:noFill/>
              </a14:hiddenFill>
            </a:ext>
          </a:extLst>
        </p:spPr>
        <p:txBody>
          <a:bodyPr/>
          <a:lstStyle/>
          <a:p>
            <a:endParaRPr lang="hu-HU"/>
          </a:p>
        </p:txBody>
      </p:sp>
    </p:spTree>
    <p:custDataLst>
      <p:tags r:id="rId1"/>
    </p:custDataLst>
    <p:extLst>
      <p:ext uri="{BB962C8B-B14F-4D97-AF65-F5344CB8AC3E}">
        <p14:creationId xmlns:p14="http://schemas.microsoft.com/office/powerpoint/2010/main" val="342604247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1" name="Rectangle 3" descr="© INSCALE GmbH, 21.06.2010"/>
          <p:cNvSpPr>
            <a:spLocks noChangeArrowheads="1"/>
          </p:cNvSpPr>
          <p:nvPr/>
        </p:nvSpPr>
        <p:spPr bwMode="gray">
          <a:xfrm flipV="1">
            <a:off x="479425" y="1690688"/>
            <a:ext cx="2111375" cy="3892550"/>
          </a:xfrm>
          <a:prstGeom prst="rect">
            <a:avLst/>
          </a:prstGeom>
          <a:gradFill rotWithShape="1">
            <a:gsLst>
              <a:gs pos="0">
                <a:srgbClr val="C0C0C0"/>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defRPr/>
            </a:pPr>
            <a:endParaRPr lang="en-US">
              <a:latin typeface="+mj-lt"/>
            </a:endParaRPr>
          </a:p>
        </p:txBody>
      </p:sp>
      <p:sp>
        <p:nvSpPr>
          <p:cNvPr id="61462" name="Rectangle 4" descr="© INSCALE GmbH, 21.06.2010"/>
          <p:cNvSpPr>
            <a:spLocks noChangeArrowheads="1"/>
          </p:cNvSpPr>
          <p:nvPr/>
        </p:nvSpPr>
        <p:spPr bwMode="gray">
          <a:xfrm flipV="1">
            <a:off x="2700338" y="1690688"/>
            <a:ext cx="2112962" cy="3892550"/>
          </a:xfrm>
          <a:prstGeom prst="rect">
            <a:avLst/>
          </a:prstGeom>
          <a:gradFill rotWithShape="1">
            <a:gsLst>
              <a:gs pos="0">
                <a:srgbClr val="C0C0C0"/>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defRPr/>
            </a:pPr>
            <a:endParaRPr lang="en-US">
              <a:latin typeface="+mj-lt"/>
            </a:endParaRPr>
          </a:p>
        </p:txBody>
      </p:sp>
      <p:sp>
        <p:nvSpPr>
          <p:cNvPr id="61464" name="Rectangle 6" descr="© INSCALE GmbH, 21.06.2010"/>
          <p:cNvSpPr>
            <a:spLocks noChangeArrowheads="1"/>
          </p:cNvSpPr>
          <p:nvPr/>
        </p:nvSpPr>
        <p:spPr bwMode="gray">
          <a:xfrm flipV="1">
            <a:off x="4932363" y="1690688"/>
            <a:ext cx="2112962" cy="3892550"/>
          </a:xfrm>
          <a:prstGeom prst="rect">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defRPr/>
            </a:pPr>
            <a:endParaRPr lang="en-US">
              <a:latin typeface="+mj-lt"/>
            </a:endParaRPr>
          </a:p>
        </p:txBody>
      </p:sp>
      <p:sp>
        <p:nvSpPr>
          <p:cNvPr id="56328" name="Rectangle 8"/>
          <p:cNvSpPr>
            <a:spLocks noGrp="1" noChangeArrowheads="1"/>
          </p:cNvSpPr>
          <p:nvPr>
            <p:ph type="title" idx="4294967295"/>
          </p:nvPr>
        </p:nvSpPr>
        <p:spPr/>
        <p:txBody>
          <a:bodyPr/>
          <a:lstStyle/>
          <a:p>
            <a:r>
              <a:rPr lang="hu-HU" altLang="hu-HU" dirty="0" err="1" smtClean="0"/>
              <a:t>Support</a:t>
            </a:r>
            <a:r>
              <a:rPr lang="hu-HU" altLang="hu-HU" dirty="0" smtClean="0"/>
              <a:t> of </a:t>
            </a:r>
            <a:r>
              <a:rPr lang="hu-HU" altLang="hu-HU" dirty="0" err="1" smtClean="0"/>
              <a:t>Democracy</a:t>
            </a:r>
            <a:r>
              <a:rPr lang="hu-HU" altLang="hu-HU" dirty="0" smtClean="0"/>
              <a:t> – a </a:t>
            </a:r>
            <a:r>
              <a:rPr lang="hu-HU" altLang="hu-HU" dirty="0" err="1" smtClean="0"/>
              <a:t>Question</a:t>
            </a:r>
            <a:r>
              <a:rPr lang="hu-HU" altLang="hu-HU" dirty="0" smtClean="0"/>
              <a:t> of </a:t>
            </a:r>
            <a:r>
              <a:rPr lang="hu-HU" altLang="hu-HU" dirty="0" err="1" smtClean="0"/>
              <a:t>Welfare</a:t>
            </a:r>
            <a:r>
              <a:rPr lang="hu-HU" altLang="hu-HU" dirty="0" smtClean="0"/>
              <a:t>?</a:t>
            </a:r>
            <a:endParaRPr lang="hu-HU" altLang="hu-HU" noProof="1" smtClean="0"/>
          </a:p>
        </p:txBody>
      </p:sp>
      <p:sp>
        <p:nvSpPr>
          <p:cNvPr id="61459" name="Line 10" descr="© INSCALE GmbH, 21.06.2010"/>
          <p:cNvSpPr>
            <a:spLocks noChangeShapeType="1"/>
          </p:cNvSpPr>
          <p:nvPr/>
        </p:nvSpPr>
        <p:spPr bwMode="gray">
          <a:xfrm rot="-5400000">
            <a:off x="-1689894" y="3569494"/>
            <a:ext cx="4027488" cy="0"/>
          </a:xfrm>
          <a:prstGeom prst="line">
            <a:avLst/>
          </a:prstGeom>
          <a:noFill/>
          <a:ln w="28575">
            <a:solidFill>
              <a:srgbClr val="5F5F5F"/>
            </a:solidFill>
            <a:round/>
            <a:headEnd/>
            <a:tailEnd type="triangle" w="lg" len="lg"/>
          </a:ln>
          <a:extLst/>
        </p:spPr>
        <p:txBody>
          <a:bodyPr/>
          <a:lstStyle/>
          <a:p>
            <a:pPr>
              <a:defRPr/>
            </a:pPr>
            <a:endParaRPr lang="en-US">
              <a:latin typeface="+mj-lt"/>
            </a:endParaRPr>
          </a:p>
        </p:txBody>
      </p:sp>
      <p:sp>
        <p:nvSpPr>
          <p:cNvPr id="61460" name="Line 11" descr="© INSCALE GmbH, 21.06.2010"/>
          <p:cNvSpPr>
            <a:spLocks noChangeShapeType="1"/>
          </p:cNvSpPr>
          <p:nvPr/>
        </p:nvSpPr>
        <p:spPr bwMode="gray">
          <a:xfrm>
            <a:off x="323850" y="5573713"/>
            <a:ext cx="6985000" cy="0"/>
          </a:xfrm>
          <a:prstGeom prst="line">
            <a:avLst/>
          </a:prstGeom>
          <a:noFill/>
          <a:ln w="28575">
            <a:solidFill>
              <a:srgbClr val="5F5F5F"/>
            </a:solidFill>
            <a:round/>
            <a:headEnd/>
            <a:tailEnd type="triangle" w="lg" len="lg"/>
          </a:ln>
          <a:extLst/>
        </p:spPr>
        <p:txBody>
          <a:bodyPr/>
          <a:lstStyle/>
          <a:p>
            <a:pPr>
              <a:defRPr/>
            </a:pPr>
            <a:endParaRPr lang="en-US">
              <a:latin typeface="+mj-lt"/>
            </a:endParaRPr>
          </a:p>
        </p:txBody>
      </p:sp>
      <p:sp>
        <p:nvSpPr>
          <p:cNvPr id="414733" name="Freeform 13" descr="© INSCALE GmbH, 21.06.2010"/>
          <p:cNvSpPr>
            <a:spLocks/>
          </p:cNvSpPr>
          <p:nvPr/>
        </p:nvSpPr>
        <p:spPr bwMode="gray">
          <a:xfrm>
            <a:off x="479425" y="2133600"/>
            <a:ext cx="6508750" cy="2571750"/>
          </a:xfrm>
          <a:custGeom>
            <a:avLst/>
            <a:gdLst/>
            <a:ahLst/>
            <a:cxnLst>
              <a:cxn ang="0">
                <a:pos x="5011" y="48"/>
              </a:cxn>
              <a:cxn ang="0">
                <a:pos x="5134" y="104"/>
              </a:cxn>
              <a:cxn ang="0">
                <a:pos x="268" y="1784"/>
              </a:cxn>
              <a:cxn ang="0">
                <a:pos x="47" y="1784"/>
              </a:cxn>
              <a:cxn ang="0">
                <a:pos x="31" y="1784"/>
              </a:cxn>
              <a:cxn ang="0">
                <a:pos x="0" y="1783"/>
              </a:cxn>
              <a:cxn ang="0">
                <a:pos x="0" y="1831"/>
              </a:cxn>
              <a:cxn ang="0">
                <a:pos x="31" y="1831"/>
              </a:cxn>
              <a:cxn ang="0">
                <a:pos x="78" y="1833"/>
              </a:cxn>
              <a:cxn ang="0">
                <a:pos x="299" y="1833"/>
              </a:cxn>
              <a:cxn ang="0">
                <a:pos x="5187" y="136"/>
              </a:cxn>
              <a:cxn ang="0">
                <a:pos x="5278" y="195"/>
              </a:cxn>
              <a:cxn ang="0">
                <a:pos x="5287" y="0"/>
              </a:cxn>
              <a:cxn ang="0">
                <a:pos x="5011" y="48"/>
              </a:cxn>
            </a:cxnLst>
            <a:rect l="0" t="0" r="r" b="b"/>
            <a:pathLst>
              <a:path w="5287" h="1833">
                <a:moveTo>
                  <a:pt x="5011" y="48"/>
                </a:moveTo>
                <a:cubicBezTo>
                  <a:pt x="5044" y="68"/>
                  <a:pt x="5134" y="104"/>
                  <a:pt x="5134" y="104"/>
                </a:cubicBezTo>
                <a:cubicBezTo>
                  <a:pt x="3938" y="1116"/>
                  <a:pt x="2203" y="1760"/>
                  <a:pt x="268" y="1784"/>
                </a:cubicBezTo>
                <a:cubicBezTo>
                  <a:pt x="47" y="1784"/>
                  <a:pt x="47" y="1784"/>
                  <a:pt x="47" y="1784"/>
                </a:cubicBezTo>
                <a:cubicBezTo>
                  <a:pt x="41" y="1784"/>
                  <a:pt x="37" y="1784"/>
                  <a:pt x="31" y="1784"/>
                </a:cubicBezTo>
                <a:cubicBezTo>
                  <a:pt x="0" y="1783"/>
                  <a:pt x="0" y="1783"/>
                  <a:pt x="0" y="1783"/>
                </a:cubicBezTo>
                <a:cubicBezTo>
                  <a:pt x="0" y="1831"/>
                  <a:pt x="0" y="1831"/>
                  <a:pt x="0" y="1831"/>
                </a:cubicBezTo>
                <a:cubicBezTo>
                  <a:pt x="31" y="1831"/>
                  <a:pt x="31" y="1831"/>
                  <a:pt x="31" y="1831"/>
                </a:cubicBezTo>
                <a:cubicBezTo>
                  <a:pt x="47" y="1833"/>
                  <a:pt x="62" y="1833"/>
                  <a:pt x="78" y="1833"/>
                </a:cubicBezTo>
                <a:cubicBezTo>
                  <a:pt x="299" y="1833"/>
                  <a:pt x="299" y="1833"/>
                  <a:pt x="299" y="1833"/>
                </a:cubicBezTo>
                <a:cubicBezTo>
                  <a:pt x="2246" y="1809"/>
                  <a:pt x="3989" y="1157"/>
                  <a:pt x="5187" y="136"/>
                </a:cubicBezTo>
                <a:cubicBezTo>
                  <a:pt x="5228" y="161"/>
                  <a:pt x="5278" y="195"/>
                  <a:pt x="5278" y="195"/>
                </a:cubicBezTo>
                <a:lnTo>
                  <a:pt x="5287" y="0"/>
                </a:lnTo>
                <a:lnTo>
                  <a:pt x="5011" y="48"/>
                </a:lnTo>
                <a:close/>
              </a:path>
            </a:pathLst>
          </a:custGeom>
          <a:solidFill>
            <a:srgbClr val="E36120"/>
          </a:solidFill>
          <a:ln w="28575">
            <a:solidFill>
              <a:schemeClr val="bg1"/>
            </a:solidFill>
            <a:round/>
            <a:headEnd/>
            <a:tailEnd/>
          </a:ln>
          <a:effectLst>
            <a:outerShdw dist="35921" dir="2700000" algn="ctr" rotWithShape="0">
              <a:srgbClr val="808080"/>
            </a:outerShdw>
          </a:effectLst>
        </p:spPr>
        <p:txBody>
          <a:bodyPr wrap="none" anchor="ctr"/>
          <a:lstStyle/>
          <a:p>
            <a:pPr>
              <a:defRPr/>
            </a:pPr>
            <a:endParaRPr lang="de-DE">
              <a:latin typeface="+mj-lt"/>
            </a:endParaRPr>
          </a:p>
        </p:txBody>
      </p:sp>
      <p:sp>
        <p:nvSpPr>
          <p:cNvPr id="61450" name="Line 14" descr="© INSCALE GmbH, 21.06.2010"/>
          <p:cNvSpPr>
            <a:spLocks noChangeShapeType="1"/>
          </p:cNvSpPr>
          <p:nvPr/>
        </p:nvSpPr>
        <p:spPr bwMode="gray">
          <a:xfrm flipV="1">
            <a:off x="4867275" y="3789363"/>
            <a:ext cx="0" cy="1773237"/>
          </a:xfrm>
          <a:prstGeom prst="line">
            <a:avLst/>
          </a:prstGeom>
          <a:noFill/>
          <a:ln w="19050">
            <a:solidFill>
              <a:srgbClr val="969696"/>
            </a:solidFill>
            <a:prstDash val="sysDot"/>
            <a:round/>
            <a:headEnd/>
            <a:tailEnd/>
          </a:ln>
          <a:extLst/>
        </p:spPr>
        <p:txBody>
          <a:bodyPr wrap="none" anchor="ctr"/>
          <a:lstStyle/>
          <a:p>
            <a:pPr>
              <a:defRPr/>
            </a:pPr>
            <a:endParaRPr lang="en-US">
              <a:latin typeface="+mj-lt"/>
            </a:endParaRPr>
          </a:p>
        </p:txBody>
      </p:sp>
      <p:sp>
        <p:nvSpPr>
          <p:cNvPr id="61451" name="Line 15" descr="© INSCALE GmbH, 21.06.2010"/>
          <p:cNvSpPr>
            <a:spLocks noChangeShapeType="1"/>
          </p:cNvSpPr>
          <p:nvPr/>
        </p:nvSpPr>
        <p:spPr bwMode="gray">
          <a:xfrm flipV="1">
            <a:off x="2651125" y="4581525"/>
            <a:ext cx="0" cy="962025"/>
          </a:xfrm>
          <a:prstGeom prst="line">
            <a:avLst/>
          </a:prstGeom>
          <a:noFill/>
          <a:ln w="19050">
            <a:solidFill>
              <a:srgbClr val="969696"/>
            </a:solidFill>
            <a:prstDash val="sysDot"/>
            <a:round/>
            <a:headEnd/>
            <a:tailEnd/>
          </a:ln>
          <a:extLst/>
        </p:spPr>
        <p:txBody>
          <a:bodyPr wrap="none" anchor="ctr"/>
          <a:lstStyle/>
          <a:p>
            <a:pPr>
              <a:defRPr/>
            </a:pPr>
            <a:endParaRPr lang="en-US">
              <a:latin typeface="+mj-lt"/>
            </a:endParaRPr>
          </a:p>
        </p:txBody>
      </p:sp>
      <p:sp>
        <p:nvSpPr>
          <p:cNvPr id="61456" name="Rectangle 20"/>
          <p:cNvSpPr>
            <a:spLocks noChangeArrowheads="1"/>
          </p:cNvSpPr>
          <p:nvPr/>
        </p:nvSpPr>
        <p:spPr bwMode="gray">
          <a:xfrm>
            <a:off x="593725" y="2254984"/>
            <a:ext cx="1890713" cy="800219"/>
          </a:xfrm>
          <a:prstGeom prst="rect">
            <a:avLst/>
          </a:prstGeom>
          <a:noFill/>
          <a:ln>
            <a:noFill/>
          </a:ln>
          <a:extLst/>
        </p:spPr>
        <p:txBody>
          <a:bodyPr lIns="0" tIns="0" rIns="0" bIns="0" anchor="ct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r>
              <a:rPr lang="hu-HU" altLang="hu-HU" sz="1200" b="1" dirty="0" err="1"/>
              <a:t>People</a:t>
            </a:r>
            <a:r>
              <a:rPr lang="hu-HU" altLang="hu-HU" sz="1200" b="1" dirty="0"/>
              <a:t> </a:t>
            </a:r>
            <a:r>
              <a:rPr lang="hu-HU" altLang="hu-HU" sz="1200" b="1" dirty="0" err="1"/>
              <a:t>with</a:t>
            </a:r>
            <a:r>
              <a:rPr lang="hu-HU" altLang="hu-HU" sz="1200" b="1" dirty="0"/>
              <a:t> </a:t>
            </a:r>
            <a:r>
              <a:rPr lang="hu-HU" altLang="hu-HU" sz="1200" b="1" dirty="0" err="1"/>
              <a:t>negative</a:t>
            </a:r>
            <a:r>
              <a:rPr lang="hu-HU" altLang="hu-HU" sz="1200" b="1" dirty="0"/>
              <a:t> </a:t>
            </a:r>
            <a:r>
              <a:rPr lang="hu-HU" altLang="hu-HU" sz="1200" b="1" dirty="0" err="1"/>
              <a:t>economic</a:t>
            </a:r>
            <a:r>
              <a:rPr lang="hu-HU" altLang="hu-HU" sz="1200" b="1" dirty="0"/>
              <a:t> </a:t>
            </a:r>
            <a:r>
              <a:rPr lang="hu-HU" altLang="hu-HU" sz="1200" b="1" dirty="0" err="1"/>
              <a:t>expactations</a:t>
            </a:r>
            <a:endParaRPr lang="hu-HU" altLang="hu-HU" sz="1200" b="1" dirty="0"/>
          </a:p>
          <a:p>
            <a:endParaRPr lang="hu-HU" altLang="hu-HU" sz="1200" b="1" dirty="0"/>
          </a:p>
          <a:p>
            <a:pPr algn="ctr"/>
            <a:r>
              <a:rPr lang="hu-HU" altLang="hu-HU" sz="1600" b="1" dirty="0" smtClean="0"/>
              <a:t>51%</a:t>
            </a:r>
            <a:endParaRPr lang="hu-HU" altLang="hu-HU" sz="1600" b="1" noProof="1"/>
          </a:p>
        </p:txBody>
      </p:sp>
      <p:sp>
        <p:nvSpPr>
          <p:cNvPr id="61446" name="Oval 23" descr="© INSCALE GmbH, 21.06.2010"/>
          <p:cNvSpPr>
            <a:spLocks noChangeArrowheads="1"/>
          </p:cNvSpPr>
          <p:nvPr/>
        </p:nvSpPr>
        <p:spPr bwMode="gray">
          <a:xfrm>
            <a:off x="2309813" y="4191000"/>
            <a:ext cx="606425" cy="606425"/>
          </a:xfrm>
          <a:prstGeom prst="ellipse">
            <a:avLst/>
          </a:prstGeom>
          <a:solidFill>
            <a:schemeClr val="bg1">
              <a:alpha val="50195"/>
            </a:schemeClr>
          </a:solidFill>
          <a:ln w="38100">
            <a:solidFill>
              <a:schemeClr val="bg1"/>
            </a:solidFill>
            <a:round/>
            <a:headEnd/>
            <a:tailEnd/>
          </a:ln>
        </p:spPr>
        <p:txBody>
          <a:bodyPr wrap="none" anchor="ctr"/>
          <a:lstStyle/>
          <a:p>
            <a:pPr>
              <a:defRPr/>
            </a:pPr>
            <a:endParaRPr lang="en-US">
              <a:latin typeface="+mj-lt"/>
            </a:endParaRPr>
          </a:p>
        </p:txBody>
      </p:sp>
      <p:sp>
        <p:nvSpPr>
          <p:cNvPr id="61447" name="Oval 24" descr="© INSCALE GmbH, 21.06.2010"/>
          <p:cNvSpPr>
            <a:spLocks noChangeArrowheads="1"/>
          </p:cNvSpPr>
          <p:nvPr/>
        </p:nvSpPr>
        <p:spPr bwMode="gray">
          <a:xfrm>
            <a:off x="4572000" y="3398838"/>
            <a:ext cx="606425" cy="606425"/>
          </a:xfrm>
          <a:prstGeom prst="ellipse">
            <a:avLst/>
          </a:prstGeom>
          <a:solidFill>
            <a:schemeClr val="bg2">
              <a:alpha val="50195"/>
            </a:schemeClr>
          </a:solidFill>
          <a:ln w="38100">
            <a:solidFill>
              <a:schemeClr val="bg1"/>
            </a:solidFill>
            <a:round/>
            <a:headEnd/>
            <a:tailEnd/>
          </a:ln>
        </p:spPr>
        <p:txBody>
          <a:bodyPr wrap="none" anchor="ctr"/>
          <a:lstStyle/>
          <a:p>
            <a:pPr>
              <a:defRPr/>
            </a:pPr>
            <a:endParaRPr lang="en-US">
              <a:latin typeface="+mj-lt"/>
            </a:endParaRPr>
          </a:p>
        </p:txBody>
      </p:sp>
      <p:sp>
        <p:nvSpPr>
          <p:cNvPr id="2" name="Rectangle 20"/>
          <p:cNvSpPr>
            <a:spLocks noChangeArrowheads="1"/>
          </p:cNvSpPr>
          <p:nvPr/>
        </p:nvSpPr>
        <p:spPr bwMode="gray">
          <a:xfrm>
            <a:off x="2843213" y="2254984"/>
            <a:ext cx="1890712" cy="800219"/>
          </a:xfrm>
          <a:prstGeom prst="rect">
            <a:avLst/>
          </a:prstGeom>
          <a:noFill/>
          <a:ln>
            <a:noFill/>
          </a:ln>
          <a:extLst/>
        </p:spPr>
        <p:txBody>
          <a:bodyPr lIns="0" tIns="0" rIns="0" bIns="0" anchor="ct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r>
              <a:rPr lang="hu-HU" altLang="hu-HU" sz="1200" b="1" dirty="0" err="1"/>
              <a:t>People</a:t>
            </a:r>
            <a:r>
              <a:rPr lang="hu-HU" altLang="hu-HU" sz="1200" b="1" dirty="0"/>
              <a:t> </a:t>
            </a:r>
            <a:r>
              <a:rPr lang="hu-HU" altLang="hu-HU" sz="1200" b="1" dirty="0" err="1"/>
              <a:t>with</a:t>
            </a:r>
            <a:r>
              <a:rPr lang="hu-HU" altLang="hu-HU" sz="1200" b="1" dirty="0"/>
              <a:t> </a:t>
            </a:r>
            <a:r>
              <a:rPr lang="hu-HU" altLang="hu-HU" sz="1200" b="1" dirty="0" err="1"/>
              <a:t>neutral</a:t>
            </a:r>
            <a:r>
              <a:rPr lang="hu-HU" altLang="hu-HU" sz="1200" b="1" dirty="0"/>
              <a:t> </a:t>
            </a:r>
            <a:r>
              <a:rPr lang="hu-HU" altLang="hu-HU" sz="1200" b="1" dirty="0" err="1"/>
              <a:t>economic</a:t>
            </a:r>
            <a:r>
              <a:rPr lang="hu-HU" altLang="hu-HU" sz="1200" b="1" dirty="0"/>
              <a:t> </a:t>
            </a:r>
            <a:r>
              <a:rPr lang="hu-HU" altLang="hu-HU" sz="1200" b="1" dirty="0" err="1"/>
              <a:t>expactations</a:t>
            </a:r>
            <a:endParaRPr lang="hu-HU" altLang="hu-HU" sz="1200" b="1" dirty="0"/>
          </a:p>
          <a:p>
            <a:endParaRPr lang="hu-HU" altLang="hu-HU" sz="1200" b="1" dirty="0"/>
          </a:p>
          <a:p>
            <a:pPr algn="ctr"/>
            <a:r>
              <a:rPr lang="hu-HU" altLang="hu-HU" sz="1600" b="1" dirty="0" smtClean="0"/>
              <a:t>59%</a:t>
            </a:r>
            <a:endParaRPr lang="hu-HU" altLang="hu-HU" sz="1600" b="1" noProof="1"/>
          </a:p>
        </p:txBody>
      </p:sp>
      <p:sp>
        <p:nvSpPr>
          <p:cNvPr id="3" name="Rectangle 20"/>
          <p:cNvSpPr>
            <a:spLocks noChangeArrowheads="1"/>
          </p:cNvSpPr>
          <p:nvPr/>
        </p:nvSpPr>
        <p:spPr bwMode="gray">
          <a:xfrm>
            <a:off x="5057775" y="4304447"/>
            <a:ext cx="1890713" cy="800219"/>
          </a:xfrm>
          <a:prstGeom prst="rect">
            <a:avLst/>
          </a:prstGeom>
          <a:noFill/>
          <a:ln>
            <a:noFill/>
          </a:ln>
          <a:extLst/>
        </p:spPr>
        <p:txBody>
          <a:bodyPr lIns="0" tIns="0" rIns="0" bIns="0" anchor="ct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r>
              <a:rPr lang="hu-HU" altLang="hu-HU" sz="1200" b="1" dirty="0" err="1"/>
              <a:t>People</a:t>
            </a:r>
            <a:r>
              <a:rPr lang="hu-HU" altLang="hu-HU" sz="1200" b="1" dirty="0"/>
              <a:t> </a:t>
            </a:r>
            <a:r>
              <a:rPr lang="hu-HU" altLang="hu-HU" sz="1200" b="1" dirty="0" err="1"/>
              <a:t>with</a:t>
            </a:r>
            <a:r>
              <a:rPr lang="hu-HU" altLang="hu-HU" sz="1200" b="1" dirty="0"/>
              <a:t> </a:t>
            </a:r>
            <a:r>
              <a:rPr lang="hu-HU" altLang="hu-HU" sz="1200" b="1" dirty="0" err="1"/>
              <a:t>positive</a:t>
            </a:r>
            <a:r>
              <a:rPr lang="hu-HU" altLang="hu-HU" sz="1200" b="1" dirty="0"/>
              <a:t> </a:t>
            </a:r>
            <a:r>
              <a:rPr lang="hu-HU" altLang="hu-HU" sz="1200" b="1" dirty="0" err="1"/>
              <a:t>economic</a:t>
            </a:r>
            <a:r>
              <a:rPr lang="hu-HU" altLang="hu-HU" sz="1200" b="1" dirty="0"/>
              <a:t> </a:t>
            </a:r>
            <a:r>
              <a:rPr lang="hu-HU" altLang="hu-HU" sz="1200" b="1" dirty="0" err="1"/>
              <a:t>expactations</a:t>
            </a:r>
            <a:endParaRPr lang="hu-HU" altLang="hu-HU" sz="1200" b="1" dirty="0"/>
          </a:p>
          <a:p>
            <a:endParaRPr lang="hu-HU" altLang="hu-HU" sz="1200" b="1" dirty="0"/>
          </a:p>
          <a:p>
            <a:pPr algn="ctr"/>
            <a:r>
              <a:rPr lang="hu-HU" altLang="hu-HU" sz="1600" b="1" dirty="0" smtClean="0"/>
              <a:t>71%</a:t>
            </a:r>
            <a:endParaRPr lang="hu-HU" altLang="hu-HU" sz="1600" b="1" noProof="1"/>
          </a:p>
        </p:txBody>
      </p:sp>
    </p:spTree>
    <p:extLst>
      <p:ext uri="{BB962C8B-B14F-4D97-AF65-F5344CB8AC3E}">
        <p14:creationId xmlns:p14="http://schemas.microsoft.com/office/powerpoint/2010/main" val="132664178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29" name="Rectangle 17" hidden="1"/>
          <p:cNvGraphicFramePr>
            <a:graphicFrameLocks/>
          </p:cNvGraphicFramePr>
          <p:nvPr>
            <p:custDataLst>
              <p:tags r:id="rId2"/>
            </p:custDataLst>
            <p:extLst>
              <p:ext uri="{D42A27DB-BD31-4B8C-83A1-F6EECF244321}">
                <p14:modId xmlns:p14="http://schemas.microsoft.com/office/powerpoint/2010/main" val="152125881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310" name="think-cell Slide" r:id="rId15" imgW="0" imgH="0" progId="TCLayout.ActiveDocument.1">
                  <p:embed/>
                </p:oleObj>
              </mc:Choice>
              <mc:Fallback>
                <p:oleObj name="think-cell Slide" r:id="rId15"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Eingekerbter Richtungspfeil 15"/>
          <p:cNvSpPr/>
          <p:nvPr>
            <p:custDataLst>
              <p:tags r:id="rId3"/>
            </p:custDataLst>
          </p:nvPr>
        </p:nvSpPr>
        <p:spPr bwMode="gray">
          <a:xfrm>
            <a:off x="323575" y="4725080"/>
            <a:ext cx="2880000" cy="1656130"/>
          </a:xfrm>
          <a:custGeom>
            <a:avLst/>
            <a:gdLst>
              <a:gd name="connsiteX0" fmla="*/ 0 w 2160000"/>
              <a:gd name="connsiteY0" fmla="*/ 0 h 720000"/>
              <a:gd name="connsiteX1" fmla="*/ 2016014 w 2160000"/>
              <a:gd name="connsiteY1" fmla="*/ 0 h 720000"/>
              <a:gd name="connsiteX2" fmla="*/ 2160000 w 2160000"/>
              <a:gd name="connsiteY2" fmla="*/ 360000 h 720000"/>
              <a:gd name="connsiteX3" fmla="*/ 2016014 w 2160000"/>
              <a:gd name="connsiteY3" fmla="*/ 720000 h 720000"/>
              <a:gd name="connsiteX4" fmla="*/ 0 w 2160000"/>
              <a:gd name="connsiteY4" fmla="*/ 720000 h 720000"/>
              <a:gd name="connsiteX5" fmla="*/ 143986 w 2160000"/>
              <a:gd name="connsiteY5" fmla="*/ 360000 h 720000"/>
              <a:gd name="connsiteX6" fmla="*/ 0 w 2160000"/>
              <a:gd name="connsiteY6" fmla="*/ 0 h 720000"/>
              <a:gd name="connsiteX0" fmla="*/ 0 w 2160000"/>
              <a:gd name="connsiteY0" fmla="*/ 0 h 720000"/>
              <a:gd name="connsiteX1" fmla="*/ 2016014 w 2160000"/>
              <a:gd name="connsiteY1" fmla="*/ 0 h 720000"/>
              <a:gd name="connsiteX2" fmla="*/ 2160000 w 2160000"/>
              <a:gd name="connsiteY2" fmla="*/ 360000 h 720000"/>
              <a:gd name="connsiteX3" fmla="*/ 2016014 w 2160000"/>
              <a:gd name="connsiteY3" fmla="*/ 720000 h 720000"/>
              <a:gd name="connsiteX4" fmla="*/ 0 w 2160000"/>
              <a:gd name="connsiteY4" fmla="*/ 720000 h 720000"/>
              <a:gd name="connsiteX5" fmla="*/ 0 w 2160000"/>
              <a:gd name="connsiteY5" fmla="*/ 0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00" h="720000">
                <a:moveTo>
                  <a:pt x="0" y="0"/>
                </a:moveTo>
                <a:lnTo>
                  <a:pt x="2016014" y="0"/>
                </a:lnTo>
                <a:lnTo>
                  <a:pt x="2160000" y="360000"/>
                </a:lnTo>
                <a:lnTo>
                  <a:pt x="2016014" y="720000"/>
                </a:lnTo>
                <a:lnTo>
                  <a:pt x="0" y="720000"/>
                </a:lnTo>
                <a:lnTo>
                  <a:pt x="0" y="0"/>
                </a:lnTo>
                <a:close/>
              </a:path>
            </a:pathLst>
          </a:custGeom>
          <a:solidFill>
            <a:schemeClr val="accent2"/>
          </a:solidFill>
          <a:ln w="95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r>
              <a:rPr lang="hu-HU" sz="1600" dirty="0" err="1" smtClean="0">
                <a:solidFill>
                  <a:schemeClr val="bg1"/>
                </a:solidFill>
                <a:latin typeface="Arial" pitchFamily="34" charset="0"/>
              </a:rPr>
              <a:t>Information</a:t>
            </a:r>
            <a:r>
              <a:rPr lang="hu-HU" sz="1600" dirty="0" smtClean="0">
                <a:solidFill>
                  <a:schemeClr val="bg1"/>
                </a:solidFill>
                <a:latin typeface="Arial" pitchFamily="34" charset="0"/>
              </a:rPr>
              <a:t>, interest </a:t>
            </a:r>
            <a:r>
              <a:rPr lang="hu-HU" sz="1600" dirty="0" err="1" smtClean="0">
                <a:solidFill>
                  <a:schemeClr val="bg1"/>
                </a:solidFill>
                <a:latin typeface="Arial" pitchFamily="34" charset="0"/>
              </a:rPr>
              <a:t>in</a:t>
            </a:r>
            <a:r>
              <a:rPr lang="hu-HU" sz="1600" dirty="0" smtClean="0">
                <a:solidFill>
                  <a:schemeClr val="bg1"/>
                </a:solidFill>
                <a:latin typeface="Arial" pitchFamily="34" charset="0"/>
              </a:rPr>
              <a:t>, </a:t>
            </a:r>
            <a:r>
              <a:rPr lang="hu-HU" sz="1600" dirty="0" err="1" smtClean="0">
                <a:solidFill>
                  <a:schemeClr val="bg1"/>
                </a:solidFill>
                <a:latin typeface="Arial" pitchFamily="34" charset="0"/>
              </a:rPr>
              <a:t>understanding</a:t>
            </a:r>
            <a:r>
              <a:rPr lang="hu-HU" sz="1600" dirty="0" smtClean="0">
                <a:solidFill>
                  <a:schemeClr val="bg1"/>
                </a:solidFill>
                <a:latin typeface="Arial" pitchFamily="34" charset="0"/>
              </a:rPr>
              <a:t> of </a:t>
            </a:r>
            <a:r>
              <a:rPr lang="hu-HU" sz="1600" dirty="0" err="1" smtClean="0">
                <a:solidFill>
                  <a:schemeClr val="bg1"/>
                </a:solidFill>
                <a:latin typeface="Arial" pitchFamily="34" charset="0"/>
              </a:rPr>
              <a:t>politics</a:t>
            </a:r>
            <a:endParaRPr lang="en-US" sz="1600" dirty="0">
              <a:solidFill>
                <a:schemeClr val="bg1"/>
              </a:solidFill>
              <a:latin typeface="Arial" pitchFamily="34" charset="0"/>
            </a:endParaRPr>
          </a:p>
        </p:txBody>
      </p:sp>
      <p:sp>
        <p:nvSpPr>
          <p:cNvPr id="24" name="Eingekerbter Richtungspfeil 26"/>
          <p:cNvSpPr/>
          <p:nvPr>
            <p:custDataLst>
              <p:tags r:id="rId4"/>
            </p:custDataLst>
          </p:nvPr>
        </p:nvSpPr>
        <p:spPr bwMode="gray">
          <a:xfrm>
            <a:off x="3132240" y="4725150"/>
            <a:ext cx="5688350" cy="1656060"/>
          </a:xfrm>
          <a:custGeom>
            <a:avLst/>
            <a:gdLst>
              <a:gd name="connsiteX0" fmla="*/ 0 w 5833045"/>
              <a:gd name="connsiteY0" fmla="*/ 0 h 1224000"/>
              <a:gd name="connsiteX1" fmla="*/ 5588269 w 5833045"/>
              <a:gd name="connsiteY1" fmla="*/ 0 h 1224000"/>
              <a:gd name="connsiteX2" fmla="*/ 5833045 w 5833045"/>
              <a:gd name="connsiteY2" fmla="*/ 612000 h 1224000"/>
              <a:gd name="connsiteX3" fmla="*/ 5588269 w 5833045"/>
              <a:gd name="connsiteY3" fmla="*/ 1224000 h 1224000"/>
              <a:gd name="connsiteX4" fmla="*/ 0 w 5833045"/>
              <a:gd name="connsiteY4" fmla="*/ 1224000 h 1224000"/>
              <a:gd name="connsiteX5" fmla="*/ 244776 w 5833045"/>
              <a:gd name="connsiteY5" fmla="*/ 612000 h 1224000"/>
              <a:gd name="connsiteX6" fmla="*/ 0 w 5833045"/>
              <a:gd name="connsiteY6" fmla="*/ 0 h 1224000"/>
              <a:gd name="connsiteX0" fmla="*/ 0 w 5588269"/>
              <a:gd name="connsiteY0" fmla="*/ 0 h 1224000"/>
              <a:gd name="connsiteX1" fmla="*/ 5588269 w 5588269"/>
              <a:gd name="connsiteY1" fmla="*/ 0 h 1224000"/>
              <a:gd name="connsiteX2" fmla="*/ 5588269 w 5588269"/>
              <a:gd name="connsiteY2" fmla="*/ 1224000 h 1224000"/>
              <a:gd name="connsiteX3" fmla="*/ 0 w 5588269"/>
              <a:gd name="connsiteY3" fmla="*/ 1224000 h 1224000"/>
              <a:gd name="connsiteX4" fmla="*/ 244776 w 5588269"/>
              <a:gd name="connsiteY4" fmla="*/ 612000 h 1224000"/>
              <a:gd name="connsiteX5" fmla="*/ 0 w 5588269"/>
              <a:gd name="connsiteY5" fmla="*/ 0 h 1224000"/>
              <a:gd name="connsiteX0" fmla="*/ 0 w 5588269"/>
              <a:gd name="connsiteY0" fmla="*/ 0 h 1224000"/>
              <a:gd name="connsiteX1" fmla="*/ 5588269 w 5588269"/>
              <a:gd name="connsiteY1" fmla="*/ 0 h 1224000"/>
              <a:gd name="connsiteX2" fmla="*/ 5588269 w 5588269"/>
              <a:gd name="connsiteY2" fmla="*/ 1224000 h 1224000"/>
              <a:gd name="connsiteX3" fmla="*/ 0 w 5588269"/>
              <a:gd name="connsiteY3" fmla="*/ 1224000 h 1224000"/>
              <a:gd name="connsiteX4" fmla="*/ 221083 w 5588269"/>
              <a:gd name="connsiteY4" fmla="*/ 612000 h 1224000"/>
              <a:gd name="connsiteX5" fmla="*/ 0 w 5588269"/>
              <a:gd name="connsiteY5" fmla="*/ 0 h 12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88269" h="1224000">
                <a:moveTo>
                  <a:pt x="0" y="0"/>
                </a:moveTo>
                <a:lnTo>
                  <a:pt x="5588269" y="0"/>
                </a:lnTo>
                <a:lnTo>
                  <a:pt x="5588269" y="1224000"/>
                </a:lnTo>
                <a:lnTo>
                  <a:pt x="0" y="1224000"/>
                </a:lnTo>
                <a:lnTo>
                  <a:pt x="221083" y="612000"/>
                </a:lnTo>
                <a:lnTo>
                  <a:pt x="0" y="0"/>
                </a:lnTo>
                <a:close/>
              </a:path>
            </a:pathLst>
          </a:custGeom>
          <a:solidFill>
            <a:schemeClr val="bg1"/>
          </a:solidFill>
          <a:ln w="95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45720" numCol="1" spcCol="0" rtlCol="0" fromWordArt="0" anchor="ctr" anchorCtr="0" forceAA="0" compatLnSpc="1">
            <a:prstTxWarp prst="textNoShape">
              <a:avLst/>
            </a:prstTxWarp>
            <a:noAutofit/>
          </a:bodyPr>
          <a:lstStyle/>
          <a:p>
            <a:r>
              <a:rPr lang="hu-HU" sz="1600" dirty="0" err="1" smtClean="0">
                <a:solidFill>
                  <a:schemeClr val="tx1"/>
                </a:solidFill>
                <a:latin typeface="Arial" pitchFamily="34" charset="0"/>
              </a:rPr>
              <a:t>In</a:t>
            </a:r>
            <a:r>
              <a:rPr lang="hu-HU" sz="1600" dirty="0" smtClean="0">
                <a:solidFill>
                  <a:schemeClr val="tx1"/>
                </a:solidFill>
                <a:latin typeface="Arial" pitchFamily="34" charset="0"/>
              </a:rPr>
              <a:t> Ukraine, </a:t>
            </a:r>
            <a:r>
              <a:rPr lang="hu-HU" sz="1600" dirty="0" err="1" smtClean="0">
                <a:solidFill>
                  <a:schemeClr val="tx1"/>
                </a:solidFill>
                <a:latin typeface="Arial" pitchFamily="34" charset="0"/>
              </a:rPr>
              <a:t>the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level</a:t>
            </a:r>
            <a:r>
              <a:rPr lang="hu-HU" sz="1600" dirty="0" smtClean="0">
                <a:solidFill>
                  <a:schemeClr val="tx1"/>
                </a:solidFill>
                <a:latin typeface="Arial" pitchFamily="34" charset="0"/>
              </a:rPr>
              <a:t> of interest </a:t>
            </a:r>
            <a:r>
              <a:rPr lang="hu-HU" sz="1600" dirty="0" err="1" smtClean="0">
                <a:solidFill>
                  <a:schemeClr val="tx1"/>
                </a:solidFill>
                <a:latin typeface="Arial" pitchFamily="34" charset="0"/>
              </a:rPr>
              <a:t>in</a:t>
            </a:r>
            <a:r>
              <a:rPr lang="hu-HU" sz="1600" dirty="0" smtClean="0">
                <a:solidFill>
                  <a:schemeClr val="tx1"/>
                </a:solidFill>
                <a:latin typeface="Arial" pitchFamily="34" charset="0"/>
              </a:rPr>
              <a:t> and </a:t>
            </a:r>
            <a:r>
              <a:rPr lang="hu-HU" sz="1600" dirty="0" err="1" smtClean="0">
                <a:solidFill>
                  <a:schemeClr val="tx1"/>
                </a:solidFill>
                <a:latin typeface="Arial" pitchFamily="34" charset="0"/>
              </a:rPr>
              <a:t>understanding</a:t>
            </a:r>
            <a:r>
              <a:rPr lang="hu-HU" sz="1600" dirty="0">
                <a:solidFill>
                  <a:schemeClr val="tx1"/>
                </a:solidFill>
                <a:latin typeface="Arial" pitchFamily="34" charset="0"/>
              </a:rPr>
              <a:t> </a:t>
            </a:r>
            <a:r>
              <a:rPr lang="hu-HU" sz="1600" dirty="0" smtClean="0">
                <a:solidFill>
                  <a:schemeClr val="tx1"/>
                </a:solidFill>
                <a:latin typeface="Arial" pitchFamily="34" charset="0"/>
              </a:rPr>
              <a:t>of </a:t>
            </a:r>
            <a:r>
              <a:rPr lang="hu-HU" sz="1600" dirty="0" err="1" smtClean="0">
                <a:solidFill>
                  <a:schemeClr val="tx1"/>
                </a:solidFill>
                <a:latin typeface="Arial" pitchFamily="34" charset="0"/>
              </a:rPr>
              <a:t>politics</a:t>
            </a:r>
            <a:r>
              <a:rPr lang="hu-HU" sz="1600" dirty="0" smtClean="0">
                <a:solidFill>
                  <a:schemeClr val="tx1"/>
                </a:solidFill>
                <a:latin typeface="Arial" pitchFamily="34" charset="0"/>
              </a:rPr>
              <a:t> is </a:t>
            </a:r>
            <a:r>
              <a:rPr lang="hu-HU" sz="1600" dirty="0" err="1" smtClean="0">
                <a:solidFill>
                  <a:schemeClr val="tx1"/>
                </a:solidFill>
                <a:latin typeface="Arial" pitchFamily="34" charset="0"/>
              </a:rPr>
              <a:t>very</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high</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compared</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to</a:t>
            </a:r>
            <a:r>
              <a:rPr lang="hu-HU" sz="1600" dirty="0" smtClean="0">
                <a:solidFill>
                  <a:schemeClr val="tx1"/>
                </a:solidFill>
                <a:latin typeface="Arial" pitchFamily="34" charset="0"/>
              </a:rPr>
              <a:t> V4 </a:t>
            </a:r>
            <a:r>
              <a:rPr lang="hu-HU" sz="1600" dirty="0" err="1" smtClean="0">
                <a:solidFill>
                  <a:schemeClr val="tx1"/>
                </a:solidFill>
                <a:latin typeface="Arial" pitchFamily="34" charset="0"/>
              </a:rPr>
              <a:t>countries</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e.g</a:t>
            </a:r>
            <a:r>
              <a:rPr lang="hu-HU" sz="1600" dirty="0" smtClean="0">
                <a:solidFill>
                  <a:schemeClr val="tx1"/>
                </a:solidFill>
                <a:latin typeface="Arial" pitchFamily="34" charset="0"/>
              </a:rPr>
              <a:t>. 37% of </a:t>
            </a:r>
            <a:r>
              <a:rPr lang="hu-HU" sz="1600" dirty="0" err="1" smtClean="0">
                <a:solidFill>
                  <a:schemeClr val="tx1"/>
                </a:solidFill>
                <a:latin typeface="Arial" pitchFamily="34" charset="0"/>
              </a:rPr>
              <a:t>Ukrainians</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are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very</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interested</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but</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only</a:t>
            </a:r>
            <a:r>
              <a:rPr lang="hu-HU" sz="1600" dirty="0" smtClean="0">
                <a:solidFill>
                  <a:schemeClr val="tx1"/>
                </a:solidFill>
                <a:latin typeface="Arial" pitchFamily="34" charset="0"/>
              </a:rPr>
              <a:t> 9% of </a:t>
            </a:r>
            <a:r>
              <a:rPr lang="hu-HU" sz="1600" dirty="0" err="1" smtClean="0">
                <a:solidFill>
                  <a:schemeClr val="tx1"/>
                </a:solidFill>
                <a:latin typeface="Arial" pitchFamily="34" charset="0"/>
              </a:rPr>
              <a:t>Slovaks</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however</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there</a:t>
            </a:r>
            <a:r>
              <a:rPr lang="hu-HU" sz="1600" dirty="0" smtClean="0">
                <a:solidFill>
                  <a:schemeClr val="tx1"/>
                </a:solidFill>
                <a:latin typeface="Arial" pitchFamily="34" charset="0"/>
              </a:rPr>
              <a:t> is no </a:t>
            </a:r>
            <a:r>
              <a:rPr lang="hu-HU" sz="1600" dirty="0" err="1" smtClean="0">
                <a:solidFill>
                  <a:schemeClr val="tx1"/>
                </a:solidFill>
                <a:latin typeface="Arial" pitchFamily="34" charset="0"/>
              </a:rPr>
              <a:t>evidence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that</a:t>
            </a:r>
            <a:r>
              <a:rPr lang="hu-HU" sz="1600" dirty="0" smtClean="0">
                <a:solidFill>
                  <a:schemeClr val="tx1"/>
                </a:solidFill>
                <a:latin typeface="Arial" pitchFamily="34" charset="0"/>
              </a:rPr>
              <a:t> more </a:t>
            </a:r>
            <a:r>
              <a:rPr lang="hu-HU" sz="1600" dirty="0" err="1" smtClean="0">
                <a:solidFill>
                  <a:schemeClr val="tx1"/>
                </a:solidFill>
                <a:latin typeface="Arial" pitchFamily="34" charset="0"/>
              </a:rPr>
              <a:t>interested</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people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would</a:t>
            </a:r>
            <a:r>
              <a:rPr lang="hu-HU" sz="1600" dirty="0" smtClean="0">
                <a:solidFill>
                  <a:schemeClr val="tx1"/>
                </a:solidFill>
                <a:latin typeface="Arial" pitchFamily="34" charset="0"/>
              </a:rPr>
              <a:t> be more </a:t>
            </a:r>
            <a:r>
              <a:rPr lang="hu-HU" sz="1600" dirty="0" err="1" smtClean="0">
                <a:solidFill>
                  <a:schemeClr val="tx1"/>
                </a:solidFill>
                <a:latin typeface="Arial" pitchFamily="34" charset="0"/>
              </a:rPr>
              <a:t>democratic</a:t>
            </a:r>
            <a:r>
              <a:rPr lang="hu-HU" sz="1600" dirty="0" smtClean="0">
                <a:solidFill>
                  <a:schemeClr val="tx1"/>
                </a:solidFill>
                <a:latin typeface="Arial" pitchFamily="34" charset="0"/>
              </a:rPr>
              <a:t>.</a:t>
            </a:r>
            <a:endParaRPr lang="en-US" sz="1600" dirty="0">
              <a:solidFill>
                <a:schemeClr val="tx1"/>
              </a:solidFill>
              <a:latin typeface="Arial" pitchFamily="34" charset="0"/>
            </a:endParaRPr>
          </a:p>
        </p:txBody>
      </p:sp>
      <p:sp>
        <p:nvSpPr>
          <p:cNvPr id="21" name="Eingekerbter Richtungspfeil 15"/>
          <p:cNvSpPr/>
          <p:nvPr>
            <p:custDataLst>
              <p:tags r:id="rId5"/>
            </p:custDataLst>
          </p:nvPr>
        </p:nvSpPr>
        <p:spPr bwMode="gray">
          <a:xfrm>
            <a:off x="323410" y="2924930"/>
            <a:ext cx="2880000" cy="1656130"/>
          </a:xfrm>
          <a:custGeom>
            <a:avLst/>
            <a:gdLst>
              <a:gd name="connsiteX0" fmla="*/ 0 w 2160000"/>
              <a:gd name="connsiteY0" fmla="*/ 0 h 720000"/>
              <a:gd name="connsiteX1" fmla="*/ 2016014 w 2160000"/>
              <a:gd name="connsiteY1" fmla="*/ 0 h 720000"/>
              <a:gd name="connsiteX2" fmla="*/ 2160000 w 2160000"/>
              <a:gd name="connsiteY2" fmla="*/ 360000 h 720000"/>
              <a:gd name="connsiteX3" fmla="*/ 2016014 w 2160000"/>
              <a:gd name="connsiteY3" fmla="*/ 720000 h 720000"/>
              <a:gd name="connsiteX4" fmla="*/ 0 w 2160000"/>
              <a:gd name="connsiteY4" fmla="*/ 720000 h 720000"/>
              <a:gd name="connsiteX5" fmla="*/ 143986 w 2160000"/>
              <a:gd name="connsiteY5" fmla="*/ 360000 h 720000"/>
              <a:gd name="connsiteX6" fmla="*/ 0 w 2160000"/>
              <a:gd name="connsiteY6" fmla="*/ 0 h 720000"/>
              <a:gd name="connsiteX0" fmla="*/ 0 w 2160000"/>
              <a:gd name="connsiteY0" fmla="*/ 0 h 720000"/>
              <a:gd name="connsiteX1" fmla="*/ 2016014 w 2160000"/>
              <a:gd name="connsiteY1" fmla="*/ 0 h 720000"/>
              <a:gd name="connsiteX2" fmla="*/ 2160000 w 2160000"/>
              <a:gd name="connsiteY2" fmla="*/ 360000 h 720000"/>
              <a:gd name="connsiteX3" fmla="*/ 2016014 w 2160000"/>
              <a:gd name="connsiteY3" fmla="*/ 720000 h 720000"/>
              <a:gd name="connsiteX4" fmla="*/ 0 w 2160000"/>
              <a:gd name="connsiteY4" fmla="*/ 720000 h 720000"/>
              <a:gd name="connsiteX5" fmla="*/ 0 w 2160000"/>
              <a:gd name="connsiteY5" fmla="*/ 0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00" h="720000">
                <a:moveTo>
                  <a:pt x="0" y="0"/>
                </a:moveTo>
                <a:lnTo>
                  <a:pt x="2016014" y="0"/>
                </a:lnTo>
                <a:lnTo>
                  <a:pt x="2160000" y="360000"/>
                </a:lnTo>
                <a:lnTo>
                  <a:pt x="2016014" y="720000"/>
                </a:lnTo>
                <a:lnTo>
                  <a:pt x="0" y="720000"/>
                </a:lnTo>
                <a:lnTo>
                  <a:pt x="0" y="0"/>
                </a:lnTo>
                <a:close/>
              </a:path>
            </a:pathLst>
          </a:custGeom>
          <a:solidFill>
            <a:schemeClr val="accent2"/>
          </a:solidFill>
          <a:ln w="95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r>
              <a:rPr lang="hu-HU" sz="1600" dirty="0" err="1" smtClean="0">
                <a:solidFill>
                  <a:schemeClr val="bg1"/>
                </a:solidFill>
                <a:latin typeface="Arial" pitchFamily="34" charset="0"/>
              </a:rPr>
              <a:t>Evaluation</a:t>
            </a:r>
            <a:r>
              <a:rPr lang="hu-HU" sz="1600" dirty="0" smtClean="0">
                <a:solidFill>
                  <a:schemeClr val="bg1"/>
                </a:solidFill>
                <a:latin typeface="Arial" pitchFamily="34" charset="0"/>
              </a:rPr>
              <a:t> of </a:t>
            </a:r>
            <a:r>
              <a:rPr lang="hu-HU" sz="1600" dirty="0" err="1" smtClean="0">
                <a:solidFill>
                  <a:schemeClr val="bg1"/>
                </a:solidFill>
                <a:latin typeface="Arial" pitchFamily="34" charset="0"/>
              </a:rPr>
              <a:t>system</a:t>
            </a:r>
            <a:r>
              <a:rPr lang="hu-HU" sz="1600" dirty="0" smtClean="0">
                <a:solidFill>
                  <a:schemeClr val="bg1"/>
                </a:solidFill>
                <a:latin typeface="Arial" pitchFamily="34" charset="0"/>
              </a:rPr>
              <a:t> performance </a:t>
            </a:r>
            <a:r>
              <a:rPr lang="hu-HU" sz="1600" dirty="0" err="1" smtClean="0">
                <a:solidFill>
                  <a:schemeClr val="bg1"/>
                </a:solidFill>
                <a:latin typeface="Arial" pitchFamily="34" charset="0"/>
              </a:rPr>
              <a:t>concerning</a:t>
            </a:r>
            <a:r>
              <a:rPr lang="hu-HU" sz="1600" dirty="0" smtClean="0">
                <a:solidFill>
                  <a:schemeClr val="bg1"/>
                </a:solidFill>
                <a:latin typeface="Arial" pitchFamily="34" charset="0"/>
              </a:rPr>
              <a:t> </a:t>
            </a:r>
            <a:r>
              <a:rPr lang="hu-HU" sz="1600" dirty="0" err="1" smtClean="0">
                <a:solidFill>
                  <a:schemeClr val="bg1"/>
                </a:solidFill>
                <a:latin typeface="Arial" pitchFamily="34" charset="0"/>
              </a:rPr>
              <a:t>rights</a:t>
            </a:r>
            <a:r>
              <a:rPr lang="hu-HU" sz="1600" dirty="0" smtClean="0">
                <a:solidFill>
                  <a:schemeClr val="bg1"/>
                </a:solidFill>
                <a:latin typeface="Arial" pitchFamily="34" charset="0"/>
              </a:rPr>
              <a:t> and </a:t>
            </a:r>
            <a:r>
              <a:rPr lang="hu-HU" sz="1600" dirty="0" err="1" smtClean="0">
                <a:solidFill>
                  <a:schemeClr val="bg1"/>
                </a:solidFill>
                <a:latin typeface="Arial" pitchFamily="34" charset="0"/>
              </a:rPr>
              <a:t>liberties</a:t>
            </a:r>
            <a:endParaRPr lang="en-US" sz="1600" dirty="0">
              <a:solidFill>
                <a:schemeClr val="bg1"/>
              </a:solidFill>
              <a:latin typeface="Arial" pitchFamily="34" charset="0"/>
            </a:endParaRPr>
          </a:p>
        </p:txBody>
      </p:sp>
      <p:sp>
        <p:nvSpPr>
          <p:cNvPr id="22" name="Eingekerbter Richtungspfeil 26"/>
          <p:cNvSpPr/>
          <p:nvPr>
            <p:custDataLst>
              <p:tags r:id="rId6"/>
            </p:custDataLst>
          </p:nvPr>
        </p:nvSpPr>
        <p:spPr bwMode="gray">
          <a:xfrm>
            <a:off x="3132075" y="2925000"/>
            <a:ext cx="5688350" cy="1656060"/>
          </a:xfrm>
          <a:custGeom>
            <a:avLst/>
            <a:gdLst>
              <a:gd name="connsiteX0" fmla="*/ 0 w 5833045"/>
              <a:gd name="connsiteY0" fmla="*/ 0 h 1224000"/>
              <a:gd name="connsiteX1" fmla="*/ 5588269 w 5833045"/>
              <a:gd name="connsiteY1" fmla="*/ 0 h 1224000"/>
              <a:gd name="connsiteX2" fmla="*/ 5833045 w 5833045"/>
              <a:gd name="connsiteY2" fmla="*/ 612000 h 1224000"/>
              <a:gd name="connsiteX3" fmla="*/ 5588269 w 5833045"/>
              <a:gd name="connsiteY3" fmla="*/ 1224000 h 1224000"/>
              <a:gd name="connsiteX4" fmla="*/ 0 w 5833045"/>
              <a:gd name="connsiteY4" fmla="*/ 1224000 h 1224000"/>
              <a:gd name="connsiteX5" fmla="*/ 244776 w 5833045"/>
              <a:gd name="connsiteY5" fmla="*/ 612000 h 1224000"/>
              <a:gd name="connsiteX6" fmla="*/ 0 w 5833045"/>
              <a:gd name="connsiteY6" fmla="*/ 0 h 1224000"/>
              <a:gd name="connsiteX0" fmla="*/ 0 w 5588269"/>
              <a:gd name="connsiteY0" fmla="*/ 0 h 1224000"/>
              <a:gd name="connsiteX1" fmla="*/ 5588269 w 5588269"/>
              <a:gd name="connsiteY1" fmla="*/ 0 h 1224000"/>
              <a:gd name="connsiteX2" fmla="*/ 5588269 w 5588269"/>
              <a:gd name="connsiteY2" fmla="*/ 1224000 h 1224000"/>
              <a:gd name="connsiteX3" fmla="*/ 0 w 5588269"/>
              <a:gd name="connsiteY3" fmla="*/ 1224000 h 1224000"/>
              <a:gd name="connsiteX4" fmla="*/ 244776 w 5588269"/>
              <a:gd name="connsiteY4" fmla="*/ 612000 h 1224000"/>
              <a:gd name="connsiteX5" fmla="*/ 0 w 5588269"/>
              <a:gd name="connsiteY5" fmla="*/ 0 h 1224000"/>
              <a:gd name="connsiteX0" fmla="*/ 0 w 5588269"/>
              <a:gd name="connsiteY0" fmla="*/ 0 h 1224000"/>
              <a:gd name="connsiteX1" fmla="*/ 5588269 w 5588269"/>
              <a:gd name="connsiteY1" fmla="*/ 0 h 1224000"/>
              <a:gd name="connsiteX2" fmla="*/ 5588269 w 5588269"/>
              <a:gd name="connsiteY2" fmla="*/ 1224000 h 1224000"/>
              <a:gd name="connsiteX3" fmla="*/ 0 w 5588269"/>
              <a:gd name="connsiteY3" fmla="*/ 1224000 h 1224000"/>
              <a:gd name="connsiteX4" fmla="*/ 221083 w 5588269"/>
              <a:gd name="connsiteY4" fmla="*/ 612000 h 1224000"/>
              <a:gd name="connsiteX5" fmla="*/ 0 w 5588269"/>
              <a:gd name="connsiteY5" fmla="*/ 0 h 12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88269" h="1224000">
                <a:moveTo>
                  <a:pt x="0" y="0"/>
                </a:moveTo>
                <a:lnTo>
                  <a:pt x="5588269" y="0"/>
                </a:lnTo>
                <a:lnTo>
                  <a:pt x="5588269" y="1224000"/>
                </a:lnTo>
                <a:lnTo>
                  <a:pt x="0" y="1224000"/>
                </a:lnTo>
                <a:lnTo>
                  <a:pt x="221083" y="612000"/>
                </a:lnTo>
                <a:lnTo>
                  <a:pt x="0" y="0"/>
                </a:lnTo>
                <a:close/>
              </a:path>
            </a:pathLst>
          </a:custGeom>
          <a:solidFill>
            <a:schemeClr val="bg1"/>
          </a:solidFill>
          <a:ln w="95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45720" numCol="1" spcCol="0" rtlCol="0" fromWordArt="0" anchor="ctr" anchorCtr="0" forceAA="0" compatLnSpc="1">
            <a:prstTxWarp prst="textNoShape">
              <a:avLst/>
            </a:prstTxWarp>
            <a:noAutofit/>
          </a:bodyPr>
          <a:lstStyle/>
          <a:p>
            <a:r>
              <a:rPr lang="hu-HU" sz="1600" dirty="0" err="1" smtClean="0">
                <a:solidFill>
                  <a:schemeClr val="tx1"/>
                </a:solidFill>
                <a:latin typeface="Arial" pitchFamily="34" charset="0"/>
              </a:rPr>
              <a:t>Existence</a:t>
            </a:r>
            <a:r>
              <a:rPr lang="hu-HU" sz="1600" dirty="0" smtClean="0">
                <a:solidFill>
                  <a:schemeClr val="tx1"/>
                </a:solidFill>
                <a:latin typeface="Arial" pitchFamily="34" charset="0"/>
              </a:rPr>
              <a:t> of 10 </a:t>
            </a:r>
            <a:r>
              <a:rPr lang="hu-HU" sz="1600" dirty="0" err="1" smtClean="0">
                <a:solidFill>
                  <a:schemeClr val="tx1"/>
                </a:solidFill>
                <a:latin typeface="Arial" pitchFamily="34" charset="0"/>
              </a:rPr>
              <a:t>rights</a:t>
            </a:r>
            <a:r>
              <a:rPr lang="hu-HU" sz="1600" dirty="0" smtClean="0">
                <a:solidFill>
                  <a:schemeClr val="tx1"/>
                </a:solidFill>
                <a:latin typeface="Arial" pitchFamily="34" charset="0"/>
              </a:rPr>
              <a:t> and </a:t>
            </a:r>
            <a:r>
              <a:rPr lang="hu-HU" sz="1600" dirty="0" err="1" smtClean="0">
                <a:solidFill>
                  <a:schemeClr val="tx1"/>
                </a:solidFill>
                <a:latin typeface="Arial" pitchFamily="34" charset="0"/>
              </a:rPr>
              <a:t>freedoms</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have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been</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asked</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for</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e.g</a:t>
            </a:r>
            <a:r>
              <a:rPr lang="hu-HU" sz="1600" dirty="0" smtClean="0">
                <a:solidFill>
                  <a:schemeClr val="tx1"/>
                </a:solidFill>
                <a:latin typeface="Arial" pitchFamily="34" charset="0"/>
              </a:rPr>
              <a:t>. r</a:t>
            </a:r>
            <a:r>
              <a:rPr lang="en-US" sz="1600" dirty="0" err="1" smtClean="0">
                <a:solidFill>
                  <a:schemeClr val="tx1"/>
                </a:solidFill>
              </a:rPr>
              <a:t>ight</a:t>
            </a:r>
            <a:r>
              <a:rPr lang="en-US" sz="1600" dirty="0" smtClean="0">
                <a:solidFill>
                  <a:schemeClr val="tx1"/>
                </a:solidFill>
              </a:rPr>
              <a:t> </a:t>
            </a:r>
            <a:r>
              <a:rPr lang="en-US" sz="1600" dirty="0">
                <a:solidFill>
                  <a:schemeClr val="tx1"/>
                </a:solidFill>
              </a:rPr>
              <a:t>to elect </a:t>
            </a:r>
            <a:r>
              <a:rPr lang="en-US" sz="1600" dirty="0" smtClean="0">
                <a:solidFill>
                  <a:schemeClr val="tx1"/>
                </a:solidFill>
              </a:rPr>
              <a:t>authorities</a:t>
            </a:r>
            <a:r>
              <a:rPr lang="hu-HU" sz="1600" dirty="0" smtClean="0">
                <a:solidFill>
                  <a:schemeClr val="tx1"/>
                </a:solidFill>
              </a:rPr>
              <a:t>, </a:t>
            </a:r>
            <a:r>
              <a:rPr lang="hu-HU" sz="1600" dirty="0" err="1" smtClean="0">
                <a:solidFill>
                  <a:schemeClr val="tx1"/>
                </a:solidFill>
              </a:rPr>
              <a:t>to</a:t>
            </a:r>
            <a:r>
              <a:rPr lang="hu-HU" sz="1600" dirty="0" smtClean="0">
                <a:solidFill>
                  <a:schemeClr val="tx1"/>
                </a:solidFill>
              </a:rPr>
              <a:t> </a:t>
            </a:r>
            <a:r>
              <a:rPr lang="en-US" sz="1600" dirty="0" smtClean="0">
                <a:solidFill>
                  <a:schemeClr val="tx1"/>
                </a:solidFill>
              </a:rPr>
              <a:t>participate </a:t>
            </a:r>
            <a:r>
              <a:rPr lang="en-US" sz="1600" dirty="0">
                <a:solidFill>
                  <a:schemeClr val="tx1"/>
                </a:solidFill>
              </a:rPr>
              <a:t>in </a:t>
            </a:r>
            <a:r>
              <a:rPr lang="en-US" sz="1600" dirty="0" smtClean="0">
                <a:solidFill>
                  <a:schemeClr val="tx1"/>
                </a:solidFill>
              </a:rPr>
              <a:t>demonstrations</a:t>
            </a:r>
            <a:r>
              <a:rPr lang="hu-HU" sz="1600" dirty="0" smtClean="0">
                <a:solidFill>
                  <a:schemeClr val="tx1"/>
                </a:solidFill>
              </a:rPr>
              <a:t>, etc.)</a:t>
            </a:r>
          </a:p>
          <a:p>
            <a:r>
              <a:rPr lang="hu-HU" sz="1600" dirty="0" err="1" smtClean="0">
                <a:solidFill>
                  <a:schemeClr val="tx1"/>
                </a:solidFill>
                <a:latin typeface="Arial" pitchFamily="34" charset="0"/>
              </a:rPr>
              <a:t>Rate</a:t>
            </a:r>
            <a:r>
              <a:rPr lang="hu-HU" sz="1600" dirty="0" smtClean="0">
                <a:solidFill>
                  <a:schemeClr val="tx1"/>
                </a:solidFill>
                <a:latin typeface="Arial" pitchFamily="34" charset="0"/>
              </a:rPr>
              <a:t> of </a:t>
            </a:r>
            <a:r>
              <a:rPr lang="hu-HU" sz="1600" dirty="0" err="1" smtClean="0">
                <a:solidFill>
                  <a:schemeClr val="tx1"/>
                </a:solidFill>
                <a:latin typeface="Arial" pitchFamily="34" charset="0"/>
              </a:rPr>
              <a:t>people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supporting</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democracy</a:t>
            </a:r>
            <a:r>
              <a:rPr lang="hu-HU" sz="1600" dirty="0" smtClean="0">
                <a:solidFill>
                  <a:schemeClr val="tx1"/>
                </a:solidFill>
                <a:latin typeface="Arial" pitchFamily="34" charset="0"/>
              </a:rPr>
              <a:t>:</a:t>
            </a:r>
          </a:p>
          <a:p>
            <a:r>
              <a:rPr lang="hu-HU" sz="1600" dirty="0" smtClean="0">
                <a:solidFill>
                  <a:schemeClr val="tx1"/>
                </a:solidFill>
                <a:latin typeface="Arial" pitchFamily="34" charset="0"/>
              </a:rPr>
              <a:t>9 </a:t>
            </a:r>
            <a:r>
              <a:rPr lang="hu-HU" sz="1600" dirty="0" err="1" smtClean="0">
                <a:solidFill>
                  <a:schemeClr val="tx1"/>
                </a:solidFill>
                <a:latin typeface="Arial" pitchFamily="34" charset="0"/>
              </a:rPr>
              <a:t>to</a:t>
            </a:r>
            <a:r>
              <a:rPr lang="hu-HU" sz="1600" dirty="0" smtClean="0">
                <a:solidFill>
                  <a:schemeClr val="tx1"/>
                </a:solidFill>
                <a:latin typeface="Arial" pitchFamily="34" charset="0"/>
              </a:rPr>
              <a:t> 10 </a:t>
            </a:r>
            <a:r>
              <a:rPr lang="hu-HU" sz="1600" dirty="0" err="1" smtClean="0">
                <a:solidFill>
                  <a:schemeClr val="tx1"/>
                </a:solidFill>
                <a:latin typeface="Arial" pitchFamily="34" charset="0"/>
              </a:rPr>
              <a:t>rights</a:t>
            </a:r>
            <a:r>
              <a:rPr lang="hu-HU" sz="1600" dirty="0" smtClean="0">
                <a:solidFill>
                  <a:schemeClr val="tx1"/>
                </a:solidFill>
                <a:latin typeface="Arial" pitchFamily="34" charset="0"/>
              </a:rPr>
              <a:t> – 78%</a:t>
            </a:r>
          </a:p>
          <a:p>
            <a:r>
              <a:rPr lang="hu-HU" sz="1600" dirty="0" smtClean="0">
                <a:solidFill>
                  <a:schemeClr val="tx1"/>
                </a:solidFill>
                <a:latin typeface="Arial" pitchFamily="34" charset="0"/>
              </a:rPr>
              <a:t>4 </a:t>
            </a:r>
            <a:r>
              <a:rPr lang="hu-HU" sz="1600" dirty="0" err="1" smtClean="0">
                <a:solidFill>
                  <a:schemeClr val="tx1"/>
                </a:solidFill>
                <a:latin typeface="Arial" pitchFamily="34" charset="0"/>
              </a:rPr>
              <a:t>to</a:t>
            </a:r>
            <a:r>
              <a:rPr lang="hu-HU" sz="1600" dirty="0" smtClean="0">
                <a:solidFill>
                  <a:schemeClr val="tx1"/>
                </a:solidFill>
                <a:latin typeface="Arial" pitchFamily="34" charset="0"/>
              </a:rPr>
              <a:t> 5 </a:t>
            </a:r>
            <a:r>
              <a:rPr lang="hu-HU" sz="1600" dirty="0" err="1" smtClean="0">
                <a:solidFill>
                  <a:schemeClr val="tx1"/>
                </a:solidFill>
                <a:latin typeface="Arial" pitchFamily="34" charset="0"/>
              </a:rPr>
              <a:t>rights</a:t>
            </a:r>
            <a:r>
              <a:rPr lang="hu-HU" sz="1600" dirty="0" smtClean="0">
                <a:solidFill>
                  <a:schemeClr val="tx1"/>
                </a:solidFill>
                <a:latin typeface="Arial" pitchFamily="34" charset="0"/>
              </a:rPr>
              <a:t> – 64%</a:t>
            </a:r>
          </a:p>
          <a:p>
            <a:r>
              <a:rPr lang="hu-HU" sz="1600" dirty="0" smtClean="0">
                <a:solidFill>
                  <a:schemeClr val="tx1"/>
                </a:solidFill>
                <a:latin typeface="Arial" pitchFamily="34" charset="0"/>
              </a:rPr>
              <a:t>1 </a:t>
            </a:r>
            <a:r>
              <a:rPr lang="hu-HU" sz="1600" dirty="0" err="1" smtClean="0">
                <a:solidFill>
                  <a:schemeClr val="tx1"/>
                </a:solidFill>
                <a:latin typeface="Arial" pitchFamily="34" charset="0"/>
              </a:rPr>
              <a:t>to</a:t>
            </a:r>
            <a:r>
              <a:rPr lang="hu-HU" sz="1600" dirty="0" smtClean="0">
                <a:solidFill>
                  <a:schemeClr val="tx1"/>
                </a:solidFill>
                <a:latin typeface="Arial" pitchFamily="34" charset="0"/>
              </a:rPr>
              <a:t> 2 </a:t>
            </a:r>
            <a:r>
              <a:rPr lang="hu-HU" sz="1600" dirty="0" err="1" smtClean="0">
                <a:solidFill>
                  <a:schemeClr val="tx1"/>
                </a:solidFill>
                <a:latin typeface="Arial" pitchFamily="34" charset="0"/>
              </a:rPr>
              <a:t>rights</a:t>
            </a:r>
            <a:r>
              <a:rPr lang="hu-HU" sz="1600" dirty="0" smtClean="0">
                <a:solidFill>
                  <a:schemeClr val="tx1"/>
                </a:solidFill>
                <a:latin typeface="Arial" pitchFamily="34" charset="0"/>
              </a:rPr>
              <a:t> – 46%</a:t>
            </a:r>
            <a:endParaRPr lang="en-US" sz="1600" dirty="0">
              <a:solidFill>
                <a:schemeClr val="tx1"/>
              </a:solidFill>
              <a:latin typeface="Arial" pitchFamily="34" charset="0"/>
            </a:endParaRPr>
          </a:p>
        </p:txBody>
      </p:sp>
      <p:sp>
        <p:nvSpPr>
          <p:cNvPr id="18" name="Eingekerbter Richtungspfeil 15"/>
          <p:cNvSpPr/>
          <p:nvPr>
            <p:custDataLst>
              <p:tags r:id="rId7"/>
            </p:custDataLst>
          </p:nvPr>
        </p:nvSpPr>
        <p:spPr bwMode="gray">
          <a:xfrm>
            <a:off x="323575" y="1124780"/>
            <a:ext cx="2880000" cy="1656130"/>
          </a:xfrm>
          <a:custGeom>
            <a:avLst/>
            <a:gdLst>
              <a:gd name="connsiteX0" fmla="*/ 0 w 2160000"/>
              <a:gd name="connsiteY0" fmla="*/ 0 h 720000"/>
              <a:gd name="connsiteX1" fmla="*/ 2016014 w 2160000"/>
              <a:gd name="connsiteY1" fmla="*/ 0 h 720000"/>
              <a:gd name="connsiteX2" fmla="*/ 2160000 w 2160000"/>
              <a:gd name="connsiteY2" fmla="*/ 360000 h 720000"/>
              <a:gd name="connsiteX3" fmla="*/ 2016014 w 2160000"/>
              <a:gd name="connsiteY3" fmla="*/ 720000 h 720000"/>
              <a:gd name="connsiteX4" fmla="*/ 0 w 2160000"/>
              <a:gd name="connsiteY4" fmla="*/ 720000 h 720000"/>
              <a:gd name="connsiteX5" fmla="*/ 143986 w 2160000"/>
              <a:gd name="connsiteY5" fmla="*/ 360000 h 720000"/>
              <a:gd name="connsiteX6" fmla="*/ 0 w 2160000"/>
              <a:gd name="connsiteY6" fmla="*/ 0 h 720000"/>
              <a:gd name="connsiteX0" fmla="*/ 0 w 2160000"/>
              <a:gd name="connsiteY0" fmla="*/ 0 h 720000"/>
              <a:gd name="connsiteX1" fmla="*/ 2016014 w 2160000"/>
              <a:gd name="connsiteY1" fmla="*/ 0 h 720000"/>
              <a:gd name="connsiteX2" fmla="*/ 2160000 w 2160000"/>
              <a:gd name="connsiteY2" fmla="*/ 360000 h 720000"/>
              <a:gd name="connsiteX3" fmla="*/ 2016014 w 2160000"/>
              <a:gd name="connsiteY3" fmla="*/ 720000 h 720000"/>
              <a:gd name="connsiteX4" fmla="*/ 0 w 2160000"/>
              <a:gd name="connsiteY4" fmla="*/ 720000 h 720000"/>
              <a:gd name="connsiteX5" fmla="*/ 0 w 2160000"/>
              <a:gd name="connsiteY5" fmla="*/ 0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00" h="720000">
                <a:moveTo>
                  <a:pt x="0" y="0"/>
                </a:moveTo>
                <a:lnTo>
                  <a:pt x="2016014" y="0"/>
                </a:lnTo>
                <a:lnTo>
                  <a:pt x="2160000" y="360000"/>
                </a:lnTo>
                <a:lnTo>
                  <a:pt x="2016014" y="720000"/>
                </a:lnTo>
                <a:lnTo>
                  <a:pt x="0" y="720000"/>
                </a:lnTo>
                <a:lnTo>
                  <a:pt x="0" y="0"/>
                </a:lnTo>
                <a:close/>
              </a:path>
            </a:pathLst>
          </a:custGeom>
          <a:solidFill>
            <a:schemeClr val="accent2"/>
          </a:solidFill>
          <a:ln w="95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r>
              <a:rPr lang="hu-HU" sz="1600" dirty="0" smtClean="0">
                <a:solidFill>
                  <a:schemeClr val="bg1"/>
                </a:solidFill>
                <a:latin typeface="Arial" pitchFamily="34" charset="0"/>
              </a:rPr>
              <a:t>Public </a:t>
            </a:r>
            <a:r>
              <a:rPr lang="hu-HU" sz="1600" dirty="0" err="1" smtClean="0">
                <a:solidFill>
                  <a:schemeClr val="bg1"/>
                </a:solidFill>
                <a:latin typeface="Arial" pitchFamily="34" charset="0"/>
              </a:rPr>
              <a:t>security</a:t>
            </a:r>
            <a:endParaRPr lang="en-US" sz="1600" dirty="0">
              <a:solidFill>
                <a:schemeClr val="bg1"/>
              </a:solidFill>
              <a:latin typeface="Arial" pitchFamily="34" charset="0"/>
            </a:endParaRPr>
          </a:p>
        </p:txBody>
      </p:sp>
      <p:sp>
        <p:nvSpPr>
          <p:cNvPr id="20" name="Eingekerbter Richtungspfeil 26"/>
          <p:cNvSpPr/>
          <p:nvPr>
            <p:custDataLst>
              <p:tags r:id="rId8"/>
            </p:custDataLst>
          </p:nvPr>
        </p:nvSpPr>
        <p:spPr bwMode="gray">
          <a:xfrm>
            <a:off x="3132240" y="1124850"/>
            <a:ext cx="5688350" cy="1656060"/>
          </a:xfrm>
          <a:custGeom>
            <a:avLst/>
            <a:gdLst>
              <a:gd name="connsiteX0" fmla="*/ 0 w 5833045"/>
              <a:gd name="connsiteY0" fmla="*/ 0 h 1224000"/>
              <a:gd name="connsiteX1" fmla="*/ 5588269 w 5833045"/>
              <a:gd name="connsiteY1" fmla="*/ 0 h 1224000"/>
              <a:gd name="connsiteX2" fmla="*/ 5833045 w 5833045"/>
              <a:gd name="connsiteY2" fmla="*/ 612000 h 1224000"/>
              <a:gd name="connsiteX3" fmla="*/ 5588269 w 5833045"/>
              <a:gd name="connsiteY3" fmla="*/ 1224000 h 1224000"/>
              <a:gd name="connsiteX4" fmla="*/ 0 w 5833045"/>
              <a:gd name="connsiteY4" fmla="*/ 1224000 h 1224000"/>
              <a:gd name="connsiteX5" fmla="*/ 244776 w 5833045"/>
              <a:gd name="connsiteY5" fmla="*/ 612000 h 1224000"/>
              <a:gd name="connsiteX6" fmla="*/ 0 w 5833045"/>
              <a:gd name="connsiteY6" fmla="*/ 0 h 1224000"/>
              <a:gd name="connsiteX0" fmla="*/ 0 w 5588269"/>
              <a:gd name="connsiteY0" fmla="*/ 0 h 1224000"/>
              <a:gd name="connsiteX1" fmla="*/ 5588269 w 5588269"/>
              <a:gd name="connsiteY1" fmla="*/ 0 h 1224000"/>
              <a:gd name="connsiteX2" fmla="*/ 5588269 w 5588269"/>
              <a:gd name="connsiteY2" fmla="*/ 1224000 h 1224000"/>
              <a:gd name="connsiteX3" fmla="*/ 0 w 5588269"/>
              <a:gd name="connsiteY3" fmla="*/ 1224000 h 1224000"/>
              <a:gd name="connsiteX4" fmla="*/ 244776 w 5588269"/>
              <a:gd name="connsiteY4" fmla="*/ 612000 h 1224000"/>
              <a:gd name="connsiteX5" fmla="*/ 0 w 5588269"/>
              <a:gd name="connsiteY5" fmla="*/ 0 h 1224000"/>
              <a:gd name="connsiteX0" fmla="*/ 0 w 5588269"/>
              <a:gd name="connsiteY0" fmla="*/ 0 h 1224000"/>
              <a:gd name="connsiteX1" fmla="*/ 5588269 w 5588269"/>
              <a:gd name="connsiteY1" fmla="*/ 0 h 1224000"/>
              <a:gd name="connsiteX2" fmla="*/ 5588269 w 5588269"/>
              <a:gd name="connsiteY2" fmla="*/ 1224000 h 1224000"/>
              <a:gd name="connsiteX3" fmla="*/ 0 w 5588269"/>
              <a:gd name="connsiteY3" fmla="*/ 1224000 h 1224000"/>
              <a:gd name="connsiteX4" fmla="*/ 221083 w 5588269"/>
              <a:gd name="connsiteY4" fmla="*/ 612000 h 1224000"/>
              <a:gd name="connsiteX5" fmla="*/ 0 w 5588269"/>
              <a:gd name="connsiteY5" fmla="*/ 0 h 12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88269" h="1224000">
                <a:moveTo>
                  <a:pt x="0" y="0"/>
                </a:moveTo>
                <a:lnTo>
                  <a:pt x="5588269" y="0"/>
                </a:lnTo>
                <a:lnTo>
                  <a:pt x="5588269" y="1224000"/>
                </a:lnTo>
                <a:lnTo>
                  <a:pt x="0" y="1224000"/>
                </a:lnTo>
                <a:lnTo>
                  <a:pt x="221083" y="612000"/>
                </a:lnTo>
                <a:lnTo>
                  <a:pt x="0" y="0"/>
                </a:lnTo>
                <a:close/>
              </a:path>
            </a:pathLst>
          </a:custGeom>
          <a:solidFill>
            <a:schemeClr val="bg1"/>
          </a:solidFill>
          <a:ln w="95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45720" numCol="1" spcCol="0" rtlCol="0" fromWordArt="0" anchor="ctr" anchorCtr="0" forceAA="0" compatLnSpc="1">
            <a:prstTxWarp prst="textNoShape">
              <a:avLst/>
            </a:prstTxWarp>
            <a:noAutofit/>
          </a:bodyPr>
          <a:lstStyle/>
          <a:p>
            <a:r>
              <a:rPr lang="hu-HU" sz="1600" dirty="0" err="1" smtClean="0">
                <a:solidFill>
                  <a:schemeClr val="tx1"/>
                </a:solidFill>
                <a:latin typeface="Arial" pitchFamily="34" charset="0"/>
              </a:rPr>
              <a:t>Preference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for</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dictatorships</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taking</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into</a:t>
            </a:r>
            <a:r>
              <a:rPr lang="hu-HU" sz="1600" dirty="0" smtClean="0">
                <a:solidFill>
                  <a:schemeClr val="tx1"/>
                </a:solidFill>
                <a:latin typeface="Arial" pitchFamily="34" charset="0"/>
              </a:rPr>
              <a:t> account </a:t>
            </a:r>
            <a:r>
              <a:rPr lang="hu-HU" sz="1600" dirty="0" err="1" smtClean="0">
                <a:solidFill>
                  <a:schemeClr val="tx1"/>
                </a:solidFill>
                <a:latin typeface="Arial" pitchFamily="34" charset="0"/>
              </a:rPr>
              <a:t>responses</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given</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for</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question</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Do</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you</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feel</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safe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when</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you</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get</a:t>
            </a:r>
            <a:r>
              <a:rPr lang="hu-HU" sz="1600" dirty="0" smtClean="0">
                <a:solidFill>
                  <a:schemeClr val="tx1"/>
                </a:solidFill>
                <a:latin typeface="Arial" pitchFamily="34" charset="0"/>
              </a:rPr>
              <a:t> out </a:t>
            </a:r>
            <a:r>
              <a:rPr lang="hu-HU" sz="1600" dirty="0" err="1" smtClean="0">
                <a:solidFill>
                  <a:schemeClr val="tx1"/>
                </a:solidFill>
                <a:latin typeface="Arial" pitchFamily="34" charset="0"/>
              </a:rPr>
              <a:t>on</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the</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street</a:t>
            </a:r>
            <a:r>
              <a:rPr lang="hu-HU" sz="1600" dirty="0" smtClean="0">
                <a:solidFill>
                  <a:schemeClr val="tx1"/>
                </a:solidFill>
                <a:latin typeface="Arial" pitchFamily="34" charset="0"/>
              </a:rPr>
              <a:t>?”</a:t>
            </a:r>
          </a:p>
          <a:p>
            <a:r>
              <a:rPr lang="hu-HU" sz="1600" dirty="0" err="1" smtClean="0">
                <a:solidFill>
                  <a:schemeClr val="tx1"/>
                </a:solidFill>
                <a:latin typeface="Arial" pitchFamily="34" charset="0"/>
              </a:rPr>
              <a:t>definitely</a:t>
            </a:r>
            <a:r>
              <a:rPr lang="hu-HU" sz="1600" dirty="0" smtClean="0">
                <a:solidFill>
                  <a:schemeClr val="tx1"/>
                </a:solidFill>
                <a:latin typeface="Arial" pitchFamily="34" charset="0"/>
              </a:rPr>
              <a:t> – 9% 		</a:t>
            </a:r>
            <a:r>
              <a:rPr lang="hu-HU" sz="1600" dirty="0" err="1" smtClean="0">
                <a:solidFill>
                  <a:schemeClr val="tx1"/>
                </a:solidFill>
                <a:latin typeface="Arial" pitchFamily="34" charset="0"/>
              </a:rPr>
              <a:t>somewhat</a:t>
            </a:r>
            <a:r>
              <a:rPr lang="hu-HU" sz="1600" dirty="0" smtClean="0">
                <a:solidFill>
                  <a:schemeClr val="tx1"/>
                </a:solidFill>
                <a:latin typeface="Arial" pitchFamily="34" charset="0"/>
              </a:rPr>
              <a:t> – 20%</a:t>
            </a:r>
          </a:p>
          <a:p>
            <a:r>
              <a:rPr lang="hu-HU" sz="1600" dirty="0" err="1" smtClean="0">
                <a:solidFill>
                  <a:schemeClr val="tx1"/>
                </a:solidFill>
                <a:latin typeface="Arial" pitchFamily="34" charset="0"/>
              </a:rPr>
              <a:t>not</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much</a:t>
            </a:r>
            <a:r>
              <a:rPr lang="hu-HU" sz="1600" dirty="0" smtClean="0">
                <a:solidFill>
                  <a:schemeClr val="tx1"/>
                </a:solidFill>
                <a:latin typeface="Arial" pitchFamily="34" charset="0"/>
              </a:rPr>
              <a:t> – 26% 		</a:t>
            </a:r>
            <a:r>
              <a:rPr lang="hu-HU" sz="1600" dirty="0" err="1" smtClean="0">
                <a:solidFill>
                  <a:schemeClr val="tx1"/>
                </a:solidFill>
                <a:latin typeface="Arial" pitchFamily="34" charset="0"/>
              </a:rPr>
              <a:t>definitely</a:t>
            </a:r>
            <a:r>
              <a:rPr lang="hu-HU" sz="1600" dirty="0" smtClean="0">
                <a:solidFill>
                  <a:schemeClr val="tx1"/>
                </a:solidFill>
                <a:latin typeface="Arial" pitchFamily="34" charset="0"/>
              </a:rPr>
              <a:t> </a:t>
            </a:r>
            <a:r>
              <a:rPr lang="hu-HU" sz="1600" dirty="0" err="1" smtClean="0">
                <a:solidFill>
                  <a:schemeClr val="tx1"/>
                </a:solidFill>
                <a:latin typeface="Arial" pitchFamily="34" charset="0"/>
              </a:rPr>
              <a:t>not</a:t>
            </a:r>
            <a:r>
              <a:rPr lang="hu-HU" sz="1600" dirty="0" smtClean="0">
                <a:solidFill>
                  <a:schemeClr val="tx1"/>
                </a:solidFill>
                <a:latin typeface="Arial" pitchFamily="34" charset="0"/>
              </a:rPr>
              <a:t> – 27%</a:t>
            </a:r>
            <a:endParaRPr lang="en-US" sz="1600" dirty="0"/>
          </a:p>
        </p:txBody>
      </p:sp>
      <p:sp>
        <p:nvSpPr>
          <p:cNvPr id="3" name="Titel 2"/>
          <p:cNvSpPr>
            <a:spLocks noGrp="1"/>
          </p:cNvSpPr>
          <p:nvPr>
            <p:ph type="title"/>
            <p:custDataLst>
              <p:tags r:id="rId9"/>
            </p:custDataLst>
          </p:nvPr>
        </p:nvSpPr>
        <p:spPr bwMode="gray"/>
        <p:txBody>
          <a:bodyPr/>
          <a:lstStyle/>
          <a:p>
            <a:r>
              <a:rPr lang="hu-HU" dirty="0" err="1" smtClean="0"/>
              <a:t>Other</a:t>
            </a:r>
            <a:r>
              <a:rPr lang="hu-HU" dirty="0" smtClean="0"/>
              <a:t> </a:t>
            </a:r>
            <a:r>
              <a:rPr lang="hu-HU" dirty="0" err="1" smtClean="0"/>
              <a:t>Factors</a:t>
            </a:r>
            <a:r>
              <a:rPr lang="hu-HU" dirty="0" smtClean="0"/>
              <a:t> </a:t>
            </a:r>
            <a:r>
              <a:rPr lang="hu-HU" dirty="0" err="1" smtClean="0"/>
              <a:t>influencing</a:t>
            </a:r>
            <a:r>
              <a:rPr lang="hu-HU" dirty="0" smtClean="0"/>
              <a:t> </a:t>
            </a:r>
            <a:r>
              <a:rPr lang="hu-HU" dirty="0" err="1" smtClean="0"/>
              <a:t>Support</a:t>
            </a:r>
            <a:r>
              <a:rPr lang="hu-HU" dirty="0" smtClean="0"/>
              <a:t> of </a:t>
            </a:r>
            <a:r>
              <a:rPr lang="hu-HU" dirty="0" err="1" smtClean="0"/>
              <a:t>Democracy</a:t>
            </a:r>
            <a:endParaRPr lang="en-US" dirty="0"/>
          </a:p>
        </p:txBody>
      </p:sp>
      <p:sp>
        <p:nvSpPr>
          <p:cNvPr id="14" name="Rectangle 8"/>
          <p:cNvSpPr>
            <a:spLocks noChangeArrowheads="1"/>
          </p:cNvSpPr>
          <p:nvPr>
            <p:custDataLst>
              <p:tags r:id="rId10"/>
            </p:custDataLst>
          </p:nvPr>
        </p:nvSpPr>
        <p:spPr bwMode="gray">
          <a:xfrm>
            <a:off x="323410" y="1124680"/>
            <a:ext cx="288000" cy="288000"/>
          </a:xfrm>
          <a:prstGeom prst="rect">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US" sz="1600" dirty="0">
                <a:solidFill>
                  <a:schemeClr val="bg1"/>
                </a:solidFill>
                <a:latin typeface="Arial" pitchFamily="34" charset="0"/>
              </a:rPr>
              <a:t>1</a:t>
            </a:r>
          </a:p>
        </p:txBody>
      </p:sp>
      <p:sp>
        <p:nvSpPr>
          <p:cNvPr id="15" name="Rectangle 8"/>
          <p:cNvSpPr>
            <a:spLocks noChangeArrowheads="1"/>
          </p:cNvSpPr>
          <p:nvPr>
            <p:custDataLst>
              <p:tags r:id="rId11"/>
            </p:custDataLst>
          </p:nvPr>
        </p:nvSpPr>
        <p:spPr bwMode="gray">
          <a:xfrm>
            <a:off x="323450" y="2924930"/>
            <a:ext cx="288000" cy="288000"/>
          </a:xfrm>
          <a:prstGeom prst="rect">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US" sz="1600" dirty="0" smtClean="0">
                <a:solidFill>
                  <a:schemeClr val="bg1"/>
                </a:solidFill>
                <a:latin typeface="Arial" pitchFamily="34" charset="0"/>
              </a:rPr>
              <a:t>2</a:t>
            </a:r>
            <a:endParaRPr lang="en-US" sz="1600" dirty="0">
              <a:solidFill>
                <a:schemeClr val="bg1"/>
              </a:solidFill>
              <a:latin typeface="Arial" pitchFamily="34" charset="0"/>
            </a:endParaRPr>
          </a:p>
        </p:txBody>
      </p:sp>
      <p:sp>
        <p:nvSpPr>
          <p:cNvPr id="19" name="Rectangle 8"/>
          <p:cNvSpPr>
            <a:spLocks noChangeArrowheads="1"/>
          </p:cNvSpPr>
          <p:nvPr>
            <p:custDataLst>
              <p:tags r:id="rId12"/>
            </p:custDataLst>
          </p:nvPr>
        </p:nvSpPr>
        <p:spPr bwMode="gray">
          <a:xfrm>
            <a:off x="323490" y="4725180"/>
            <a:ext cx="288000" cy="288000"/>
          </a:xfrm>
          <a:prstGeom prst="rect">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US" sz="1600" dirty="0" smtClean="0">
                <a:solidFill>
                  <a:schemeClr val="bg1"/>
                </a:solidFill>
                <a:latin typeface="Arial" pitchFamily="34" charset="0"/>
              </a:rPr>
              <a:t>3</a:t>
            </a:r>
            <a:endParaRPr lang="en-US" sz="1600" dirty="0">
              <a:solidFill>
                <a:schemeClr val="bg1"/>
              </a:solidFill>
              <a:latin typeface="Arial" pitchFamily="34" charset="0"/>
            </a:endParaRPr>
          </a:p>
        </p:txBody>
      </p:sp>
    </p:spTree>
    <p:extLst>
      <p:ext uri="{BB962C8B-B14F-4D97-AF65-F5344CB8AC3E}">
        <p14:creationId xmlns:p14="http://schemas.microsoft.com/office/powerpoint/2010/main" val="2670942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77938" y="1403350"/>
            <a:ext cx="6405562" cy="4594225"/>
            <a:chOff x="955" y="866"/>
            <a:chExt cx="4035" cy="2894"/>
          </a:xfrm>
          <a:gradFill flip="none" rotWithShape="1">
            <a:gsLst>
              <a:gs pos="4000">
                <a:schemeClr val="accent2"/>
              </a:gs>
              <a:gs pos="100000">
                <a:schemeClr val="accent2">
                  <a:tint val="23500"/>
                  <a:satMod val="160000"/>
                </a:schemeClr>
              </a:gs>
            </a:gsLst>
            <a:path path="circle">
              <a:fillToRect l="50000" t="50000" r="50000" b="50000"/>
            </a:path>
            <a:tileRect/>
          </a:gradFill>
        </p:grpSpPr>
        <p:sp>
          <p:nvSpPr>
            <p:cNvPr id="188432" name="Freeform 3"/>
            <p:cNvSpPr>
              <a:spLocks/>
            </p:cNvSpPr>
            <p:nvPr/>
          </p:nvSpPr>
          <p:spPr bwMode="auto">
            <a:xfrm>
              <a:off x="2885" y="1614"/>
              <a:ext cx="51" cy="114"/>
            </a:xfrm>
            <a:custGeom>
              <a:avLst/>
              <a:gdLst>
                <a:gd name="T0" fmla="*/ 5 w 21"/>
                <a:gd name="T1" fmla="*/ 48 h 48"/>
                <a:gd name="T2" fmla="*/ 5 w 21"/>
                <a:gd name="T3" fmla="*/ 48 h 48"/>
                <a:gd name="T4" fmla="*/ 5 w 21"/>
                <a:gd name="T5" fmla="*/ 45 h 48"/>
                <a:gd name="T6" fmla="*/ 12 w 21"/>
                <a:gd name="T7" fmla="*/ 29 h 48"/>
                <a:gd name="T8" fmla="*/ 14 w 21"/>
                <a:gd name="T9" fmla="*/ 29 h 48"/>
                <a:gd name="T10" fmla="*/ 14 w 21"/>
                <a:gd name="T11" fmla="*/ 26 h 48"/>
                <a:gd name="T12" fmla="*/ 14 w 21"/>
                <a:gd name="T13" fmla="*/ 26 h 48"/>
                <a:gd name="T14" fmla="*/ 14 w 21"/>
                <a:gd name="T15" fmla="*/ 26 h 48"/>
                <a:gd name="T16" fmla="*/ 17 w 21"/>
                <a:gd name="T17" fmla="*/ 12 h 48"/>
                <a:gd name="T18" fmla="*/ 17 w 21"/>
                <a:gd name="T19" fmla="*/ 12 h 48"/>
                <a:gd name="T20" fmla="*/ 21 w 21"/>
                <a:gd name="T21" fmla="*/ 8 h 48"/>
                <a:gd name="T22" fmla="*/ 17 w 21"/>
                <a:gd name="T23" fmla="*/ 0 h 48"/>
                <a:gd name="T24" fmla="*/ 19 w 21"/>
                <a:gd name="T25" fmla="*/ 3 h 48"/>
                <a:gd name="T26" fmla="*/ 17 w 21"/>
                <a:gd name="T27" fmla="*/ 3 h 48"/>
                <a:gd name="T28" fmla="*/ 12 w 21"/>
                <a:gd name="T29" fmla="*/ 5 h 48"/>
                <a:gd name="T30" fmla="*/ 0 w 21"/>
                <a:gd name="T31" fmla="*/ 19 h 48"/>
                <a:gd name="T32" fmla="*/ 0 w 21"/>
                <a:gd name="T33" fmla="*/ 36 h 48"/>
                <a:gd name="T34" fmla="*/ 2 w 21"/>
                <a:gd name="T35" fmla="*/ 41 h 48"/>
                <a:gd name="T36" fmla="*/ 5 w 21"/>
                <a:gd name="T37" fmla="*/ 41 h 48"/>
                <a:gd name="T38" fmla="*/ 5 w 21"/>
                <a:gd name="T39" fmla="*/ 48 h 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
                <a:gd name="T61" fmla="*/ 0 h 48"/>
                <a:gd name="T62" fmla="*/ 21 w 21"/>
                <a:gd name="T63" fmla="*/ 48 h 4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 h="48">
                  <a:moveTo>
                    <a:pt x="5" y="48"/>
                  </a:moveTo>
                  <a:lnTo>
                    <a:pt x="5" y="48"/>
                  </a:lnTo>
                  <a:lnTo>
                    <a:pt x="5" y="45"/>
                  </a:lnTo>
                  <a:lnTo>
                    <a:pt x="12" y="29"/>
                  </a:lnTo>
                  <a:lnTo>
                    <a:pt x="14" y="29"/>
                  </a:lnTo>
                  <a:lnTo>
                    <a:pt x="14" y="26"/>
                  </a:lnTo>
                  <a:lnTo>
                    <a:pt x="17" y="12"/>
                  </a:lnTo>
                  <a:lnTo>
                    <a:pt x="21" y="8"/>
                  </a:lnTo>
                  <a:lnTo>
                    <a:pt x="17" y="0"/>
                  </a:lnTo>
                  <a:lnTo>
                    <a:pt x="19" y="3"/>
                  </a:lnTo>
                  <a:lnTo>
                    <a:pt x="17" y="3"/>
                  </a:lnTo>
                  <a:lnTo>
                    <a:pt x="12" y="5"/>
                  </a:lnTo>
                  <a:lnTo>
                    <a:pt x="0" y="19"/>
                  </a:lnTo>
                  <a:lnTo>
                    <a:pt x="0" y="36"/>
                  </a:lnTo>
                  <a:lnTo>
                    <a:pt x="2" y="41"/>
                  </a:lnTo>
                  <a:lnTo>
                    <a:pt x="5" y="41"/>
                  </a:lnTo>
                  <a:lnTo>
                    <a:pt x="5" y="48"/>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3" name="Freeform 4"/>
            <p:cNvSpPr>
              <a:spLocks/>
            </p:cNvSpPr>
            <p:nvPr/>
          </p:nvSpPr>
          <p:spPr bwMode="auto">
            <a:xfrm>
              <a:off x="2885" y="1614"/>
              <a:ext cx="51" cy="114"/>
            </a:xfrm>
            <a:custGeom>
              <a:avLst/>
              <a:gdLst>
                <a:gd name="T0" fmla="*/ 5 w 21"/>
                <a:gd name="T1" fmla="*/ 48 h 48"/>
                <a:gd name="T2" fmla="*/ 5 w 21"/>
                <a:gd name="T3" fmla="*/ 48 h 48"/>
                <a:gd name="T4" fmla="*/ 5 w 21"/>
                <a:gd name="T5" fmla="*/ 45 h 48"/>
                <a:gd name="T6" fmla="*/ 12 w 21"/>
                <a:gd name="T7" fmla="*/ 29 h 48"/>
                <a:gd name="T8" fmla="*/ 14 w 21"/>
                <a:gd name="T9" fmla="*/ 29 h 48"/>
                <a:gd name="T10" fmla="*/ 14 w 21"/>
                <a:gd name="T11" fmla="*/ 26 h 48"/>
                <a:gd name="T12" fmla="*/ 14 w 21"/>
                <a:gd name="T13" fmla="*/ 26 h 48"/>
                <a:gd name="T14" fmla="*/ 14 w 21"/>
                <a:gd name="T15" fmla="*/ 26 h 48"/>
                <a:gd name="T16" fmla="*/ 17 w 21"/>
                <a:gd name="T17" fmla="*/ 12 h 48"/>
                <a:gd name="T18" fmla="*/ 17 w 21"/>
                <a:gd name="T19" fmla="*/ 12 h 48"/>
                <a:gd name="T20" fmla="*/ 21 w 21"/>
                <a:gd name="T21" fmla="*/ 8 h 48"/>
                <a:gd name="T22" fmla="*/ 17 w 21"/>
                <a:gd name="T23" fmla="*/ 0 h 48"/>
                <a:gd name="T24" fmla="*/ 19 w 21"/>
                <a:gd name="T25" fmla="*/ 3 h 48"/>
                <a:gd name="T26" fmla="*/ 17 w 21"/>
                <a:gd name="T27" fmla="*/ 3 h 48"/>
                <a:gd name="T28" fmla="*/ 12 w 21"/>
                <a:gd name="T29" fmla="*/ 5 h 48"/>
                <a:gd name="T30" fmla="*/ 0 w 21"/>
                <a:gd name="T31" fmla="*/ 19 h 48"/>
                <a:gd name="T32" fmla="*/ 0 w 21"/>
                <a:gd name="T33" fmla="*/ 36 h 48"/>
                <a:gd name="T34" fmla="*/ 2 w 21"/>
                <a:gd name="T35" fmla="*/ 41 h 48"/>
                <a:gd name="T36" fmla="*/ 5 w 21"/>
                <a:gd name="T37" fmla="*/ 41 h 48"/>
                <a:gd name="T38" fmla="*/ 5 w 21"/>
                <a:gd name="T39" fmla="*/ 48 h 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
                <a:gd name="T61" fmla="*/ 0 h 48"/>
                <a:gd name="T62" fmla="*/ 21 w 21"/>
                <a:gd name="T63" fmla="*/ 48 h 4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 h="48">
                  <a:moveTo>
                    <a:pt x="5" y="48"/>
                  </a:moveTo>
                  <a:lnTo>
                    <a:pt x="5" y="48"/>
                  </a:lnTo>
                  <a:lnTo>
                    <a:pt x="5" y="45"/>
                  </a:lnTo>
                  <a:lnTo>
                    <a:pt x="12" y="29"/>
                  </a:lnTo>
                  <a:lnTo>
                    <a:pt x="14" y="29"/>
                  </a:lnTo>
                  <a:lnTo>
                    <a:pt x="14" y="26"/>
                  </a:lnTo>
                  <a:lnTo>
                    <a:pt x="17" y="12"/>
                  </a:lnTo>
                  <a:lnTo>
                    <a:pt x="21" y="8"/>
                  </a:lnTo>
                  <a:lnTo>
                    <a:pt x="17" y="0"/>
                  </a:lnTo>
                  <a:lnTo>
                    <a:pt x="19" y="3"/>
                  </a:lnTo>
                  <a:lnTo>
                    <a:pt x="17" y="3"/>
                  </a:lnTo>
                  <a:lnTo>
                    <a:pt x="12" y="5"/>
                  </a:lnTo>
                  <a:lnTo>
                    <a:pt x="0" y="19"/>
                  </a:lnTo>
                  <a:lnTo>
                    <a:pt x="0" y="36"/>
                  </a:lnTo>
                  <a:lnTo>
                    <a:pt x="2" y="41"/>
                  </a:lnTo>
                  <a:lnTo>
                    <a:pt x="5" y="41"/>
                  </a:lnTo>
                  <a:lnTo>
                    <a:pt x="5" y="48"/>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4" name="Freeform 5"/>
            <p:cNvSpPr>
              <a:spLocks/>
            </p:cNvSpPr>
            <p:nvPr/>
          </p:nvSpPr>
          <p:spPr bwMode="auto">
            <a:xfrm>
              <a:off x="3040" y="1501"/>
              <a:ext cx="37" cy="46"/>
            </a:xfrm>
            <a:custGeom>
              <a:avLst/>
              <a:gdLst>
                <a:gd name="T0" fmla="*/ 7 w 16"/>
                <a:gd name="T1" fmla="*/ 19 h 19"/>
                <a:gd name="T2" fmla="*/ 7 w 16"/>
                <a:gd name="T3" fmla="*/ 19 h 19"/>
                <a:gd name="T4" fmla="*/ 0 w 16"/>
                <a:gd name="T5" fmla="*/ 10 h 19"/>
                <a:gd name="T6" fmla="*/ 7 w 16"/>
                <a:gd name="T7" fmla="*/ 0 h 19"/>
                <a:gd name="T8" fmla="*/ 14 w 16"/>
                <a:gd name="T9" fmla="*/ 5 h 19"/>
                <a:gd name="T10" fmla="*/ 16 w 16"/>
                <a:gd name="T11" fmla="*/ 7 h 19"/>
                <a:gd name="T12" fmla="*/ 14 w 16"/>
                <a:gd name="T13" fmla="*/ 19 h 19"/>
                <a:gd name="T14" fmla="*/ 12 w 16"/>
                <a:gd name="T15" fmla="*/ 19 h 19"/>
                <a:gd name="T16" fmla="*/ 7 w 16"/>
                <a:gd name="T17" fmla="*/ 19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9"/>
                <a:gd name="T29" fmla="*/ 16 w 16"/>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9">
                  <a:moveTo>
                    <a:pt x="7" y="19"/>
                  </a:moveTo>
                  <a:lnTo>
                    <a:pt x="7" y="19"/>
                  </a:lnTo>
                  <a:lnTo>
                    <a:pt x="0" y="10"/>
                  </a:lnTo>
                  <a:lnTo>
                    <a:pt x="7" y="0"/>
                  </a:lnTo>
                  <a:lnTo>
                    <a:pt x="14" y="5"/>
                  </a:lnTo>
                  <a:lnTo>
                    <a:pt x="16" y="7"/>
                  </a:lnTo>
                  <a:lnTo>
                    <a:pt x="14" y="19"/>
                  </a:lnTo>
                  <a:lnTo>
                    <a:pt x="12" y="19"/>
                  </a:lnTo>
                  <a:lnTo>
                    <a:pt x="7" y="1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5" name="Freeform 6"/>
            <p:cNvSpPr>
              <a:spLocks/>
            </p:cNvSpPr>
            <p:nvPr/>
          </p:nvSpPr>
          <p:spPr bwMode="auto">
            <a:xfrm>
              <a:off x="3040" y="1501"/>
              <a:ext cx="37" cy="46"/>
            </a:xfrm>
            <a:custGeom>
              <a:avLst/>
              <a:gdLst>
                <a:gd name="T0" fmla="*/ 7 w 16"/>
                <a:gd name="T1" fmla="*/ 19 h 19"/>
                <a:gd name="T2" fmla="*/ 7 w 16"/>
                <a:gd name="T3" fmla="*/ 19 h 19"/>
                <a:gd name="T4" fmla="*/ 0 w 16"/>
                <a:gd name="T5" fmla="*/ 10 h 19"/>
                <a:gd name="T6" fmla="*/ 7 w 16"/>
                <a:gd name="T7" fmla="*/ 0 h 19"/>
                <a:gd name="T8" fmla="*/ 14 w 16"/>
                <a:gd name="T9" fmla="*/ 5 h 19"/>
                <a:gd name="T10" fmla="*/ 16 w 16"/>
                <a:gd name="T11" fmla="*/ 7 h 19"/>
                <a:gd name="T12" fmla="*/ 14 w 16"/>
                <a:gd name="T13" fmla="*/ 19 h 19"/>
                <a:gd name="T14" fmla="*/ 12 w 16"/>
                <a:gd name="T15" fmla="*/ 19 h 19"/>
                <a:gd name="T16" fmla="*/ 7 w 16"/>
                <a:gd name="T17" fmla="*/ 19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9"/>
                <a:gd name="T29" fmla="*/ 16 w 16"/>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9">
                  <a:moveTo>
                    <a:pt x="7" y="19"/>
                  </a:moveTo>
                  <a:lnTo>
                    <a:pt x="7" y="19"/>
                  </a:lnTo>
                  <a:lnTo>
                    <a:pt x="0" y="10"/>
                  </a:lnTo>
                  <a:lnTo>
                    <a:pt x="7" y="0"/>
                  </a:lnTo>
                  <a:lnTo>
                    <a:pt x="14" y="5"/>
                  </a:lnTo>
                  <a:lnTo>
                    <a:pt x="16" y="7"/>
                  </a:lnTo>
                  <a:lnTo>
                    <a:pt x="14" y="19"/>
                  </a:lnTo>
                  <a:lnTo>
                    <a:pt x="12" y="19"/>
                  </a:lnTo>
                  <a:lnTo>
                    <a:pt x="7" y="19"/>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6" name="Freeform 7"/>
            <p:cNvSpPr>
              <a:spLocks/>
            </p:cNvSpPr>
            <p:nvPr/>
          </p:nvSpPr>
          <p:spPr bwMode="auto">
            <a:xfrm>
              <a:off x="3040" y="1563"/>
              <a:ext cx="61" cy="85"/>
            </a:xfrm>
            <a:custGeom>
              <a:avLst/>
              <a:gdLst>
                <a:gd name="T0" fmla="*/ 12 w 26"/>
                <a:gd name="T1" fmla="*/ 0 h 36"/>
                <a:gd name="T2" fmla="*/ 12 w 26"/>
                <a:gd name="T3" fmla="*/ 0 h 36"/>
                <a:gd name="T4" fmla="*/ 21 w 26"/>
                <a:gd name="T5" fmla="*/ 0 h 36"/>
                <a:gd name="T6" fmla="*/ 26 w 26"/>
                <a:gd name="T7" fmla="*/ 5 h 36"/>
                <a:gd name="T8" fmla="*/ 26 w 26"/>
                <a:gd name="T9" fmla="*/ 7 h 36"/>
                <a:gd name="T10" fmla="*/ 14 w 26"/>
                <a:gd name="T11" fmla="*/ 19 h 36"/>
                <a:gd name="T12" fmla="*/ 12 w 26"/>
                <a:gd name="T13" fmla="*/ 31 h 36"/>
                <a:gd name="T14" fmla="*/ 9 w 26"/>
                <a:gd name="T15" fmla="*/ 36 h 36"/>
                <a:gd name="T16" fmla="*/ 4 w 26"/>
                <a:gd name="T17" fmla="*/ 31 h 36"/>
                <a:gd name="T18" fmla="*/ 4 w 26"/>
                <a:gd name="T19" fmla="*/ 19 h 36"/>
                <a:gd name="T20" fmla="*/ 0 w 26"/>
                <a:gd name="T21" fmla="*/ 12 h 36"/>
                <a:gd name="T22" fmla="*/ 0 w 26"/>
                <a:gd name="T23" fmla="*/ 7 h 36"/>
                <a:gd name="T24" fmla="*/ 12 w 26"/>
                <a:gd name="T25" fmla="*/ 0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36"/>
                <a:gd name="T41" fmla="*/ 26 w 26"/>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36">
                  <a:moveTo>
                    <a:pt x="12" y="0"/>
                  </a:moveTo>
                  <a:lnTo>
                    <a:pt x="12" y="0"/>
                  </a:lnTo>
                  <a:lnTo>
                    <a:pt x="21" y="0"/>
                  </a:lnTo>
                  <a:lnTo>
                    <a:pt x="26" y="5"/>
                  </a:lnTo>
                  <a:lnTo>
                    <a:pt x="26" y="7"/>
                  </a:lnTo>
                  <a:lnTo>
                    <a:pt x="14" y="19"/>
                  </a:lnTo>
                  <a:lnTo>
                    <a:pt x="12" y="31"/>
                  </a:lnTo>
                  <a:lnTo>
                    <a:pt x="9" y="36"/>
                  </a:lnTo>
                  <a:lnTo>
                    <a:pt x="4" y="31"/>
                  </a:lnTo>
                  <a:lnTo>
                    <a:pt x="4" y="19"/>
                  </a:lnTo>
                  <a:lnTo>
                    <a:pt x="0" y="12"/>
                  </a:lnTo>
                  <a:lnTo>
                    <a:pt x="0" y="7"/>
                  </a:lnTo>
                  <a:lnTo>
                    <a:pt x="12"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7" name="Freeform 8"/>
            <p:cNvSpPr>
              <a:spLocks/>
            </p:cNvSpPr>
            <p:nvPr/>
          </p:nvSpPr>
          <p:spPr bwMode="auto">
            <a:xfrm>
              <a:off x="3040" y="1563"/>
              <a:ext cx="61" cy="85"/>
            </a:xfrm>
            <a:custGeom>
              <a:avLst/>
              <a:gdLst>
                <a:gd name="T0" fmla="*/ 12 w 26"/>
                <a:gd name="T1" fmla="*/ 0 h 36"/>
                <a:gd name="T2" fmla="*/ 12 w 26"/>
                <a:gd name="T3" fmla="*/ 0 h 36"/>
                <a:gd name="T4" fmla="*/ 21 w 26"/>
                <a:gd name="T5" fmla="*/ 0 h 36"/>
                <a:gd name="T6" fmla="*/ 26 w 26"/>
                <a:gd name="T7" fmla="*/ 5 h 36"/>
                <a:gd name="T8" fmla="*/ 26 w 26"/>
                <a:gd name="T9" fmla="*/ 7 h 36"/>
                <a:gd name="T10" fmla="*/ 14 w 26"/>
                <a:gd name="T11" fmla="*/ 19 h 36"/>
                <a:gd name="T12" fmla="*/ 12 w 26"/>
                <a:gd name="T13" fmla="*/ 31 h 36"/>
                <a:gd name="T14" fmla="*/ 9 w 26"/>
                <a:gd name="T15" fmla="*/ 36 h 36"/>
                <a:gd name="T16" fmla="*/ 4 w 26"/>
                <a:gd name="T17" fmla="*/ 31 h 36"/>
                <a:gd name="T18" fmla="*/ 4 w 26"/>
                <a:gd name="T19" fmla="*/ 19 h 36"/>
                <a:gd name="T20" fmla="*/ 0 w 26"/>
                <a:gd name="T21" fmla="*/ 12 h 36"/>
                <a:gd name="T22" fmla="*/ 0 w 26"/>
                <a:gd name="T23" fmla="*/ 7 h 36"/>
                <a:gd name="T24" fmla="*/ 12 w 26"/>
                <a:gd name="T25" fmla="*/ 0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36"/>
                <a:gd name="T41" fmla="*/ 26 w 26"/>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36">
                  <a:moveTo>
                    <a:pt x="12" y="0"/>
                  </a:moveTo>
                  <a:lnTo>
                    <a:pt x="12" y="0"/>
                  </a:lnTo>
                  <a:lnTo>
                    <a:pt x="21" y="0"/>
                  </a:lnTo>
                  <a:lnTo>
                    <a:pt x="26" y="5"/>
                  </a:lnTo>
                  <a:lnTo>
                    <a:pt x="26" y="7"/>
                  </a:lnTo>
                  <a:lnTo>
                    <a:pt x="14" y="19"/>
                  </a:lnTo>
                  <a:lnTo>
                    <a:pt x="12" y="31"/>
                  </a:lnTo>
                  <a:lnTo>
                    <a:pt x="9" y="36"/>
                  </a:lnTo>
                  <a:lnTo>
                    <a:pt x="4" y="31"/>
                  </a:lnTo>
                  <a:lnTo>
                    <a:pt x="4" y="19"/>
                  </a:lnTo>
                  <a:lnTo>
                    <a:pt x="0" y="12"/>
                  </a:lnTo>
                  <a:lnTo>
                    <a:pt x="0" y="7"/>
                  </a:lnTo>
                  <a:lnTo>
                    <a:pt x="12" y="0"/>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8" name="Freeform 9"/>
            <p:cNvSpPr>
              <a:spLocks/>
            </p:cNvSpPr>
            <p:nvPr/>
          </p:nvSpPr>
          <p:spPr bwMode="auto">
            <a:xfrm>
              <a:off x="2976" y="1865"/>
              <a:ext cx="206" cy="107"/>
            </a:xfrm>
            <a:custGeom>
              <a:avLst/>
              <a:gdLst>
                <a:gd name="T0" fmla="*/ 35 w 85"/>
                <a:gd name="T1" fmla="*/ 3 h 45"/>
                <a:gd name="T2" fmla="*/ 35 w 85"/>
                <a:gd name="T3" fmla="*/ 3 h 45"/>
                <a:gd name="T4" fmla="*/ 38 w 85"/>
                <a:gd name="T5" fmla="*/ 17 h 45"/>
                <a:gd name="T6" fmla="*/ 30 w 85"/>
                <a:gd name="T7" fmla="*/ 22 h 45"/>
                <a:gd name="T8" fmla="*/ 23 w 85"/>
                <a:gd name="T9" fmla="*/ 19 h 45"/>
                <a:gd name="T10" fmla="*/ 28 w 85"/>
                <a:gd name="T11" fmla="*/ 3 h 45"/>
                <a:gd name="T12" fmla="*/ 26 w 85"/>
                <a:gd name="T13" fmla="*/ 0 h 45"/>
                <a:gd name="T14" fmla="*/ 23 w 85"/>
                <a:gd name="T15" fmla="*/ 3 h 45"/>
                <a:gd name="T16" fmla="*/ 21 w 85"/>
                <a:gd name="T17" fmla="*/ 15 h 45"/>
                <a:gd name="T18" fmla="*/ 19 w 85"/>
                <a:gd name="T19" fmla="*/ 15 h 45"/>
                <a:gd name="T20" fmla="*/ 16 w 85"/>
                <a:gd name="T21" fmla="*/ 15 h 45"/>
                <a:gd name="T22" fmla="*/ 12 w 85"/>
                <a:gd name="T23" fmla="*/ 22 h 45"/>
                <a:gd name="T24" fmla="*/ 14 w 85"/>
                <a:gd name="T25" fmla="*/ 22 h 45"/>
                <a:gd name="T26" fmla="*/ 16 w 85"/>
                <a:gd name="T27" fmla="*/ 24 h 45"/>
                <a:gd name="T28" fmla="*/ 19 w 85"/>
                <a:gd name="T29" fmla="*/ 26 h 45"/>
                <a:gd name="T30" fmla="*/ 12 w 85"/>
                <a:gd name="T31" fmla="*/ 29 h 45"/>
                <a:gd name="T32" fmla="*/ 9 w 85"/>
                <a:gd name="T33" fmla="*/ 29 h 45"/>
                <a:gd name="T34" fmla="*/ 0 w 85"/>
                <a:gd name="T35" fmla="*/ 41 h 45"/>
                <a:gd name="T36" fmla="*/ 52 w 85"/>
                <a:gd name="T37" fmla="*/ 45 h 45"/>
                <a:gd name="T38" fmla="*/ 85 w 85"/>
                <a:gd name="T39" fmla="*/ 33 h 45"/>
                <a:gd name="T40" fmla="*/ 85 w 85"/>
                <a:gd name="T41" fmla="*/ 33 h 45"/>
                <a:gd name="T42" fmla="*/ 75 w 85"/>
                <a:gd name="T43" fmla="*/ 10 h 45"/>
                <a:gd name="T44" fmla="*/ 73 w 85"/>
                <a:gd name="T45" fmla="*/ 7 h 45"/>
                <a:gd name="T46" fmla="*/ 35 w 85"/>
                <a:gd name="T47" fmla="*/ 3 h 4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5"/>
                <a:gd name="T73" fmla="*/ 0 h 45"/>
                <a:gd name="T74" fmla="*/ 85 w 85"/>
                <a:gd name="T75" fmla="*/ 45 h 4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5" h="45">
                  <a:moveTo>
                    <a:pt x="35" y="3"/>
                  </a:moveTo>
                  <a:lnTo>
                    <a:pt x="35" y="3"/>
                  </a:lnTo>
                  <a:lnTo>
                    <a:pt x="38" y="17"/>
                  </a:lnTo>
                  <a:lnTo>
                    <a:pt x="30" y="22"/>
                  </a:lnTo>
                  <a:lnTo>
                    <a:pt x="23" y="19"/>
                  </a:lnTo>
                  <a:lnTo>
                    <a:pt x="28" y="3"/>
                  </a:lnTo>
                  <a:lnTo>
                    <a:pt x="26" y="0"/>
                  </a:lnTo>
                  <a:lnTo>
                    <a:pt x="23" y="3"/>
                  </a:lnTo>
                  <a:lnTo>
                    <a:pt x="21" y="15"/>
                  </a:lnTo>
                  <a:lnTo>
                    <a:pt x="19" y="15"/>
                  </a:lnTo>
                  <a:lnTo>
                    <a:pt x="16" y="15"/>
                  </a:lnTo>
                  <a:lnTo>
                    <a:pt x="12" y="22"/>
                  </a:lnTo>
                  <a:lnTo>
                    <a:pt x="14" y="22"/>
                  </a:lnTo>
                  <a:lnTo>
                    <a:pt x="16" y="24"/>
                  </a:lnTo>
                  <a:lnTo>
                    <a:pt x="19" y="26"/>
                  </a:lnTo>
                  <a:lnTo>
                    <a:pt x="12" y="29"/>
                  </a:lnTo>
                  <a:lnTo>
                    <a:pt x="9" y="29"/>
                  </a:lnTo>
                  <a:lnTo>
                    <a:pt x="0" y="41"/>
                  </a:lnTo>
                  <a:lnTo>
                    <a:pt x="52" y="45"/>
                  </a:lnTo>
                  <a:lnTo>
                    <a:pt x="85" y="33"/>
                  </a:lnTo>
                  <a:lnTo>
                    <a:pt x="75" y="10"/>
                  </a:lnTo>
                  <a:lnTo>
                    <a:pt x="73" y="7"/>
                  </a:lnTo>
                  <a:lnTo>
                    <a:pt x="35" y="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39" name="Freeform 10"/>
            <p:cNvSpPr>
              <a:spLocks/>
            </p:cNvSpPr>
            <p:nvPr/>
          </p:nvSpPr>
          <p:spPr bwMode="auto">
            <a:xfrm>
              <a:off x="2976" y="1865"/>
              <a:ext cx="206" cy="107"/>
            </a:xfrm>
            <a:custGeom>
              <a:avLst/>
              <a:gdLst>
                <a:gd name="T0" fmla="*/ 35 w 85"/>
                <a:gd name="T1" fmla="*/ 3 h 45"/>
                <a:gd name="T2" fmla="*/ 35 w 85"/>
                <a:gd name="T3" fmla="*/ 3 h 45"/>
                <a:gd name="T4" fmla="*/ 38 w 85"/>
                <a:gd name="T5" fmla="*/ 17 h 45"/>
                <a:gd name="T6" fmla="*/ 30 w 85"/>
                <a:gd name="T7" fmla="*/ 22 h 45"/>
                <a:gd name="T8" fmla="*/ 23 w 85"/>
                <a:gd name="T9" fmla="*/ 19 h 45"/>
                <a:gd name="T10" fmla="*/ 28 w 85"/>
                <a:gd name="T11" fmla="*/ 3 h 45"/>
                <a:gd name="T12" fmla="*/ 26 w 85"/>
                <a:gd name="T13" fmla="*/ 0 h 45"/>
                <a:gd name="T14" fmla="*/ 23 w 85"/>
                <a:gd name="T15" fmla="*/ 3 h 45"/>
                <a:gd name="T16" fmla="*/ 21 w 85"/>
                <a:gd name="T17" fmla="*/ 15 h 45"/>
                <a:gd name="T18" fmla="*/ 19 w 85"/>
                <a:gd name="T19" fmla="*/ 15 h 45"/>
                <a:gd name="T20" fmla="*/ 16 w 85"/>
                <a:gd name="T21" fmla="*/ 15 h 45"/>
                <a:gd name="T22" fmla="*/ 12 w 85"/>
                <a:gd name="T23" fmla="*/ 22 h 45"/>
                <a:gd name="T24" fmla="*/ 14 w 85"/>
                <a:gd name="T25" fmla="*/ 22 h 45"/>
                <a:gd name="T26" fmla="*/ 16 w 85"/>
                <a:gd name="T27" fmla="*/ 24 h 45"/>
                <a:gd name="T28" fmla="*/ 19 w 85"/>
                <a:gd name="T29" fmla="*/ 26 h 45"/>
                <a:gd name="T30" fmla="*/ 12 w 85"/>
                <a:gd name="T31" fmla="*/ 29 h 45"/>
                <a:gd name="T32" fmla="*/ 9 w 85"/>
                <a:gd name="T33" fmla="*/ 29 h 45"/>
                <a:gd name="T34" fmla="*/ 0 w 85"/>
                <a:gd name="T35" fmla="*/ 41 h 45"/>
                <a:gd name="T36" fmla="*/ 52 w 85"/>
                <a:gd name="T37" fmla="*/ 45 h 45"/>
                <a:gd name="T38" fmla="*/ 85 w 85"/>
                <a:gd name="T39" fmla="*/ 33 h 45"/>
                <a:gd name="T40" fmla="*/ 85 w 85"/>
                <a:gd name="T41" fmla="*/ 33 h 45"/>
                <a:gd name="T42" fmla="*/ 75 w 85"/>
                <a:gd name="T43" fmla="*/ 10 h 45"/>
                <a:gd name="T44" fmla="*/ 73 w 85"/>
                <a:gd name="T45" fmla="*/ 7 h 45"/>
                <a:gd name="T46" fmla="*/ 35 w 85"/>
                <a:gd name="T47" fmla="*/ 3 h 4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5"/>
                <a:gd name="T73" fmla="*/ 0 h 45"/>
                <a:gd name="T74" fmla="*/ 85 w 85"/>
                <a:gd name="T75" fmla="*/ 45 h 4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5" h="45">
                  <a:moveTo>
                    <a:pt x="35" y="3"/>
                  </a:moveTo>
                  <a:lnTo>
                    <a:pt x="35" y="3"/>
                  </a:lnTo>
                  <a:lnTo>
                    <a:pt x="38" y="17"/>
                  </a:lnTo>
                  <a:lnTo>
                    <a:pt x="30" y="22"/>
                  </a:lnTo>
                  <a:lnTo>
                    <a:pt x="23" y="19"/>
                  </a:lnTo>
                  <a:lnTo>
                    <a:pt x="28" y="3"/>
                  </a:lnTo>
                  <a:lnTo>
                    <a:pt x="26" y="0"/>
                  </a:lnTo>
                  <a:lnTo>
                    <a:pt x="23" y="3"/>
                  </a:lnTo>
                  <a:lnTo>
                    <a:pt x="21" y="15"/>
                  </a:lnTo>
                  <a:lnTo>
                    <a:pt x="19" y="15"/>
                  </a:lnTo>
                  <a:lnTo>
                    <a:pt x="16" y="15"/>
                  </a:lnTo>
                  <a:lnTo>
                    <a:pt x="12" y="22"/>
                  </a:lnTo>
                  <a:lnTo>
                    <a:pt x="14" y="22"/>
                  </a:lnTo>
                  <a:lnTo>
                    <a:pt x="16" y="24"/>
                  </a:lnTo>
                  <a:lnTo>
                    <a:pt x="19" y="26"/>
                  </a:lnTo>
                  <a:lnTo>
                    <a:pt x="12" y="29"/>
                  </a:lnTo>
                  <a:lnTo>
                    <a:pt x="9" y="29"/>
                  </a:lnTo>
                  <a:lnTo>
                    <a:pt x="0" y="41"/>
                  </a:lnTo>
                  <a:lnTo>
                    <a:pt x="52" y="45"/>
                  </a:lnTo>
                  <a:lnTo>
                    <a:pt x="85" y="33"/>
                  </a:lnTo>
                  <a:lnTo>
                    <a:pt x="75" y="10"/>
                  </a:lnTo>
                  <a:lnTo>
                    <a:pt x="73" y="7"/>
                  </a:lnTo>
                  <a:lnTo>
                    <a:pt x="35" y="3"/>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0" name="Freeform 11"/>
            <p:cNvSpPr>
              <a:spLocks/>
            </p:cNvSpPr>
            <p:nvPr/>
          </p:nvSpPr>
          <p:spPr bwMode="auto">
            <a:xfrm>
              <a:off x="2008" y="2303"/>
              <a:ext cx="211" cy="187"/>
            </a:xfrm>
            <a:custGeom>
              <a:avLst/>
              <a:gdLst>
                <a:gd name="T0" fmla="*/ 62 w 88"/>
                <a:gd name="T1" fmla="*/ 5 h 78"/>
                <a:gd name="T2" fmla="*/ 62 w 88"/>
                <a:gd name="T3" fmla="*/ 5 h 78"/>
                <a:gd name="T4" fmla="*/ 52 w 88"/>
                <a:gd name="T5" fmla="*/ 0 h 78"/>
                <a:gd name="T6" fmla="*/ 31 w 88"/>
                <a:gd name="T7" fmla="*/ 7 h 78"/>
                <a:gd name="T8" fmla="*/ 24 w 88"/>
                <a:gd name="T9" fmla="*/ 5 h 78"/>
                <a:gd name="T10" fmla="*/ 21 w 88"/>
                <a:gd name="T11" fmla="*/ 3 h 78"/>
                <a:gd name="T12" fmla="*/ 5 w 88"/>
                <a:gd name="T13" fmla="*/ 7 h 78"/>
                <a:gd name="T14" fmla="*/ 0 w 88"/>
                <a:gd name="T15" fmla="*/ 12 h 78"/>
                <a:gd name="T16" fmla="*/ 0 w 88"/>
                <a:gd name="T17" fmla="*/ 14 h 78"/>
                <a:gd name="T18" fmla="*/ 2 w 88"/>
                <a:gd name="T19" fmla="*/ 24 h 78"/>
                <a:gd name="T20" fmla="*/ 7 w 88"/>
                <a:gd name="T21" fmla="*/ 26 h 78"/>
                <a:gd name="T22" fmla="*/ 12 w 88"/>
                <a:gd name="T23" fmla="*/ 26 h 78"/>
                <a:gd name="T24" fmla="*/ 14 w 88"/>
                <a:gd name="T25" fmla="*/ 33 h 78"/>
                <a:gd name="T26" fmla="*/ 33 w 88"/>
                <a:gd name="T27" fmla="*/ 45 h 78"/>
                <a:gd name="T28" fmla="*/ 36 w 88"/>
                <a:gd name="T29" fmla="*/ 59 h 78"/>
                <a:gd name="T30" fmla="*/ 38 w 88"/>
                <a:gd name="T31" fmla="*/ 59 h 78"/>
                <a:gd name="T32" fmla="*/ 40 w 88"/>
                <a:gd name="T33" fmla="*/ 62 h 78"/>
                <a:gd name="T34" fmla="*/ 45 w 88"/>
                <a:gd name="T35" fmla="*/ 62 h 78"/>
                <a:gd name="T36" fmla="*/ 50 w 88"/>
                <a:gd name="T37" fmla="*/ 57 h 78"/>
                <a:gd name="T38" fmla="*/ 52 w 88"/>
                <a:gd name="T39" fmla="*/ 59 h 78"/>
                <a:gd name="T40" fmla="*/ 54 w 88"/>
                <a:gd name="T41" fmla="*/ 62 h 78"/>
                <a:gd name="T42" fmla="*/ 54 w 88"/>
                <a:gd name="T43" fmla="*/ 66 h 78"/>
                <a:gd name="T44" fmla="*/ 57 w 88"/>
                <a:gd name="T45" fmla="*/ 69 h 78"/>
                <a:gd name="T46" fmla="*/ 54 w 88"/>
                <a:gd name="T47" fmla="*/ 69 h 78"/>
                <a:gd name="T48" fmla="*/ 54 w 88"/>
                <a:gd name="T49" fmla="*/ 71 h 78"/>
                <a:gd name="T50" fmla="*/ 71 w 88"/>
                <a:gd name="T51" fmla="*/ 78 h 78"/>
                <a:gd name="T52" fmla="*/ 73 w 88"/>
                <a:gd name="T53" fmla="*/ 78 h 78"/>
                <a:gd name="T54" fmla="*/ 73 w 88"/>
                <a:gd name="T55" fmla="*/ 62 h 78"/>
                <a:gd name="T56" fmla="*/ 76 w 88"/>
                <a:gd name="T57" fmla="*/ 59 h 78"/>
                <a:gd name="T58" fmla="*/ 83 w 88"/>
                <a:gd name="T59" fmla="*/ 52 h 78"/>
                <a:gd name="T60" fmla="*/ 88 w 88"/>
                <a:gd name="T61" fmla="*/ 48 h 78"/>
                <a:gd name="T62" fmla="*/ 85 w 88"/>
                <a:gd name="T63" fmla="*/ 33 h 78"/>
                <a:gd name="T64" fmla="*/ 83 w 88"/>
                <a:gd name="T65" fmla="*/ 31 h 78"/>
                <a:gd name="T66" fmla="*/ 78 w 88"/>
                <a:gd name="T67" fmla="*/ 31 h 78"/>
                <a:gd name="T68" fmla="*/ 73 w 88"/>
                <a:gd name="T69" fmla="*/ 26 h 78"/>
                <a:gd name="T70" fmla="*/ 73 w 88"/>
                <a:gd name="T71" fmla="*/ 14 h 78"/>
                <a:gd name="T72" fmla="*/ 62 w 88"/>
                <a:gd name="T73" fmla="*/ 5 h 78"/>
                <a:gd name="T74" fmla="*/ 62 w 88"/>
                <a:gd name="T75" fmla="*/ 5 h 78"/>
                <a:gd name="T76" fmla="*/ 62 w 88"/>
                <a:gd name="T77" fmla="*/ 5 h 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8"/>
                <a:gd name="T118" fmla="*/ 0 h 78"/>
                <a:gd name="T119" fmla="*/ 88 w 88"/>
                <a:gd name="T120" fmla="*/ 78 h 7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8" h="78">
                  <a:moveTo>
                    <a:pt x="62" y="5"/>
                  </a:moveTo>
                  <a:lnTo>
                    <a:pt x="62" y="5"/>
                  </a:lnTo>
                  <a:lnTo>
                    <a:pt x="52" y="0"/>
                  </a:lnTo>
                  <a:lnTo>
                    <a:pt x="31" y="7"/>
                  </a:lnTo>
                  <a:lnTo>
                    <a:pt x="24" y="5"/>
                  </a:lnTo>
                  <a:lnTo>
                    <a:pt x="21" y="3"/>
                  </a:lnTo>
                  <a:lnTo>
                    <a:pt x="5" y="7"/>
                  </a:lnTo>
                  <a:lnTo>
                    <a:pt x="0" y="12"/>
                  </a:lnTo>
                  <a:lnTo>
                    <a:pt x="0" y="14"/>
                  </a:lnTo>
                  <a:lnTo>
                    <a:pt x="2" y="24"/>
                  </a:lnTo>
                  <a:lnTo>
                    <a:pt x="7" y="26"/>
                  </a:lnTo>
                  <a:lnTo>
                    <a:pt x="12" y="26"/>
                  </a:lnTo>
                  <a:lnTo>
                    <a:pt x="14" y="33"/>
                  </a:lnTo>
                  <a:lnTo>
                    <a:pt x="33" y="45"/>
                  </a:lnTo>
                  <a:lnTo>
                    <a:pt x="36" y="59"/>
                  </a:lnTo>
                  <a:lnTo>
                    <a:pt x="38" y="59"/>
                  </a:lnTo>
                  <a:lnTo>
                    <a:pt x="40" y="62"/>
                  </a:lnTo>
                  <a:lnTo>
                    <a:pt x="45" y="62"/>
                  </a:lnTo>
                  <a:lnTo>
                    <a:pt x="50" y="57"/>
                  </a:lnTo>
                  <a:lnTo>
                    <a:pt x="52" y="59"/>
                  </a:lnTo>
                  <a:lnTo>
                    <a:pt x="54" y="62"/>
                  </a:lnTo>
                  <a:lnTo>
                    <a:pt x="54" y="66"/>
                  </a:lnTo>
                  <a:lnTo>
                    <a:pt x="57" y="69"/>
                  </a:lnTo>
                  <a:lnTo>
                    <a:pt x="54" y="69"/>
                  </a:lnTo>
                  <a:lnTo>
                    <a:pt x="54" y="71"/>
                  </a:lnTo>
                  <a:lnTo>
                    <a:pt x="71" y="78"/>
                  </a:lnTo>
                  <a:lnTo>
                    <a:pt x="73" y="78"/>
                  </a:lnTo>
                  <a:lnTo>
                    <a:pt x="73" y="62"/>
                  </a:lnTo>
                  <a:lnTo>
                    <a:pt x="76" y="59"/>
                  </a:lnTo>
                  <a:lnTo>
                    <a:pt x="83" y="52"/>
                  </a:lnTo>
                  <a:lnTo>
                    <a:pt x="88" y="48"/>
                  </a:lnTo>
                  <a:lnTo>
                    <a:pt x="85" y="33"/>
                  </a:lnTo>
                  <a:lnTo>
                    <a:pt x="83" y="31"/>
                  </a:lnTo>
                  <a:lnTo>
                    <a:pt x="78" y="31"/>
                  </a:lnTo>
                  <a:lnTo>
                    <a:pt x="73" y="26"/>
                  </a:lnTo>
                  <a:lnTo>
                    <a:pt x="73" y="14"/>
                  </a:lnTo>
                  <a:lnTo>
                    <a:pt x="62" y="5"/>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1" name="Freeform 12"/>
            <p:cNvSpPr>
              <a:spLocks/>
            </p:cNvSpPr>
            <p:nvPr/>
          </p:nvSpPr>
          <p:spPr bwMode="auto">
            <a:xfrm>
              <a:off x="1837" y="3161"/>
              <a:ext cx="24" cy="24"/>
            </a:xfrm>
            <a:custGeom>
              <a:avLst/>
              <a:gdLst>
                <a:gd name="T0" fmla="*/ 0 w 10"/>
                <a:gd name="T1" fmla="*/ 0 h 10"/>
                <a:gd name="T2" fmla="*/ 0 w 10"/>
                <a:gd name="T3" fmla="*/ 0 h 10"/>
                <a:gd name="T4" fmla="*/ 5 w 10"/>
                <a:gd name="T5" fmla="*/ 10 h 10"/>
                <a:gd name="T6" fmla="*/ 7 w 10"/>
                <a:gd name="T7" fmla="*/ 10 h 10"/>
                <a:gd name="T8" fmla="*/ 7 w 10"/>
                <a:gd name="T9" fmla="*/ 10 h 10"/>
                <a:gd name="T10" fmla="*/ 10 w 10"/>
                <a:gd name="T11" fmla="*/ 7 h 10"/>
                <a:gd name="T12" fmla="*/ 10 w 10"/>
                <a:gd name="T13" fmla="*/ 5 h 10"/>
                <a:gd name="T14" fmla="*/ 0 w 10"/>
                <a:gd name="T15" fmla="*/ 0 h 10"/>
                <a:gd name="T16" fmla="*/ 0 w 10"/>
                <a:gd name="T17" fmla="*/ 0 h 10"/>
                <a:gd name="T18" fmla="*/ 0 w 10"/>
                <a:gd name="T19" fmla="*/ 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10"/>
                <a:gd name="T32" fmla="*/ 10 w 10"/>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10">
                  <a:moveTo>
                    <a:pt x="0" y="0"/>
                  </a:moveTo>
                  <a:lnTo>
                    <a:pt x="0" y="0"/>
                  </a:lnTo>
                  <a:lnTo>
                    <a:pt x="5" y="10"/>
                  </a:lnTo>
                  <a:lnTo>
                    <a:pt x="7" y="10"/>
                  </a:lnTo>
                  <a:lnTo>
                    <a:pt x="10" y="7"/>
                  </a:lnTo>
                  <a:lnTo>
                    <a:pt x="10" y="5"/>
                  </a:lnTo>
                  <a:lnTo>
                    <a:pt x="0" y="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42" name="Freeform 13"/>
            <p:cNvSpPr>
              <a:spLocks/>
            </p:cNvSpPr>
            <p:nvPr/>
          </p:nvSpPr>
          <p:spPr bwMode="auto">
            <a:xfrm>
              <a:off x="1837" y="3161"/>
              <a:ext cx="24" cy="24"/>
            </a:xfrm>
            <a:custGeom>
              <a:avLst/>
              <a:gdLst>
                <a:gd name="T0" fmla="*/ 0 w 10"/>
                <a:gd name="T1" fmla="*/ 0 h 10"/>
                <a:gd name="T2" fmla="*/ 0 w 10"/>
                <a:gd name="T3" fmla="*/ 0 h 10"/>
                <a:gd name="T4" fmla="*/ 5 w 10"/>
                <a:gd name="T5" fmla="*/ 10 h 10"/>
                <a:gd name="T6" fmla="*/ 7 w 10"/>
                <a:gd name="T7" fmla="*/ 10 h 10"/>
                <a:gd name="T8" fmla="*/ 7 w 10"/>
                <a:gd name="T9" fmla="*/ 10 h 10"/>
                <a:gd name="T10" fmla="*/ 10 w 10"/>
                <a:gd name="T11" fmla="*/ 7 h 10"/>
                <a:gd name="T12" fmla="*/ 10 w 10"/>
                <a:gd name="T13" fmla="*/ 5 h 10"/>
                <a:gd name="T14" fmla="*/ 0 w 10"/>
                <a:gd name="T15" fmla="*/ 0 h 10"/>
                <a:gd name="T16" fmla="*/ 0 w 10"/>
                <a:gd name="T17" fmla="*/ 0 h 10"/>
                <a:gd name="T18" fmla="*/ 0 w 10"/>
                <a:gd name="T19" fmla="*/ 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10"/>
                <a:gd name="T32" fmla="*/ 10 w 10"/>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10">
                  <a:moveTo>
                    <a:pt x="0" y="0"/>
                  </a:moveTo>
                  <a:lnTo>
                    <a:pt x="0" y="0"/>
                  </a:lnTo>
                  <a:lnTo>
                    <a:pt x="5" y="10"/>
                  </a:lnTo>
                  <a:lnTo>
                    <a:pt x="7" y="10"/>
                  </a:lnTo>
                  <a:lnTo>
                    <a:pt x="10" y="7"/>
                  </a:lnTo>
                  <a:lnTo>
                    <a:pt x="10" y="5"/>
                  </a:lnTo>
                  <a:lnTo>
                    <a:pt x="0"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3" name="Freeform 14"/>
            <p:cNvSpPr>
              <a:spLocks/>
            </p:cNvSpPr>
            <p:nvPr/>
          </p:nvSpPr>
          <p:spPr bwMode="auto">
            <a:xfrm>
              <a:off x="1837" y="3161"/>
              <a:ext cx="24" cy="24"/>
            </a:xfrm>
            <a:custGeom>
              <a:avLst/>
              <a:gdLst>
                <a:gd name="T0" fmla="*/ 0 w 10"/>
                <a:gd name="T1" fmla="*/ 0 h 10"/>
                <a:gd name="T2" fmla="*/ 0 w 10"/>
                <a:gd name="T3" fmla="*/ 0 h 10"/>
                <a:gd name="T4" fmla="*/ 5 w 10"/>
                <a:gd name="T5" fmla="*/ 10 h 10"/>
                <a:gd name="T6" fmla="*/ 7 w 10"/>
                <a:gd name="T7" fmla="*/ 10 h 10"/>
                <a:gd name="T8" fmla="*/ 7 w 10"/>
                <a:gd name="T9" fmla="*/ 10 h 10"/>
                <a:gd name="T10" fmla="*/ 10 w 10"/>
                <a:gd name="T11" fmla="*/ 7 h 10"/>
                <a:gd name="T12" fmla="*/ 10 w 10"/>
                <a:gd name="T13" fmla="*/ 5 h 10"/>
                <a:gd name="T14" fmla="*/ 0 w 10"/>
                <a:gd name="T15" fmla="*/ 0 h 10"/>
                <a:gd name="T16" fmla="*/ 0 w 10"/>
                <a:gd name="T17" fmla="*/ 0 h 10"/>
                <a:gd name="T18" fmla="*/ 0 w 10"/>
                <a:gd name="T19" fmla="*/ 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10"/>
                <a:gd name="T32" fmla="*/ 10 w 10"/>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10">
                  <a:moveTo>
                    <a:pt x="0" y="0"/>
                  </a:moveTo>
                  <a:lnTo>
                    <a:pt x="0" y="0"/>
                  </a:lnTo>
                  <a:lnTo>
                    <a:pt x="5" y="10"/>
                  </a:lnTo>
                  <a:lnTo>
                    <a:pt x="7" y="10"/>
                  </a:lnTo>
                  <a:lnTo>
                    <a:pt x="10" y="7"/>
                  </a:lnTo>
                  <a:lnTo>
                    <a:pt x="10" y="5"/>
                  </a:lnTo>
                  <a:lnTo>
                    <a:pt x="0" y="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44" name="Freeform 15"/>
            <p:cNvSpPr>
              <a:spLocks/>
            </p:cNvSpPr>
            <p:nvPr/>
          </p:nvSpPr>
          <p:spPr bwMode="auto">
            <a:xfrm>
              <a:off x="1837" y="3161"/>
              <a:ext cx="24" cy="24"/>
            </a:xfrm>
            <a:custGeom>
              <a:avLst/>
              <a:gdLst>
                <a:gd name="T0" fmla="*/ 0 w 10"/>
                <a:gd name="T1" fmla="*/ 0 h 10"/>
                <a:gd name="T2" fmla="*/ 0 w 10"/>
                <a:gd name="T3" fmla="*/ 0 h 10"/>
                <a:gd name="T4" fmla="*/ 5 w 10"/>
                <a:gd name="T5" fmla="*/ 10 h 10"/>
                <a:gd name="T6" fmla="*/ 7 w 10"/>
                <a:gd name="T7" fmla="*/ 10 h 10"/>
                <a:gd name="T8" fmla="*/ 7 w 10"/>
                <a:gd name="T9" fmla="*/ 10 h 10"/>
                <a:gd name="T10" fmla="*/ 10 w 10"/>
                <a:gd name="T11" fmla="*/ 7 h 10"/>
                <a:gd name="T12" fmla="*/ 10 w 10"/>
                <a:gd name="T13" fmla="*/ 5 h 10"/>
                <a:gd name="T14" fmla="*/ 0 w 10"/>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0"/>
                <a:gd name="T26" fmla="*/ 10 w 10"/>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0">
                  <a:moveTo>
                    <a:pt x="0" y="0"/>
                  </a:moveTo>
                  <a:lnTo>
                    <a:pt x="0" y="0"/>
                  </a:lnTo>
                  <a:lnTo>
                    <a:pt x="5" y="10"/>
                  </a:lnTo>
                  <a:lnTo>
                    <a:pt x="7" y="10"/>
                  </a:lnTo>
                  <a:lnTo>
                    <a:pt x="10" y="7"/>
                  </a:lnTo>
                  <a:lnTo>
                    <a:pt x="10" y="5"/>
                  </a:lnTo>
                  <a:lnTo>
                    <a:pt x="0"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5" name="Freeform 16"/>
            <p:cNvSpPr>
              <a:spLocks/>
            </p:cNvSpPr>
            <p:nvPr/>
          </p:nvSpPr>
          <p:spPr bwMode="auto">
            <a:xfrm>
              <a:off x="1837" y="3161"/>
              <a:ext cx="24" cy="24"/>
            </a:xfrm>
            <a:custGeom>
              <a:avLst/>
              <a:gdLst>
                <a:gd name="T0" fmla="*/ 0 w 10"/>
                <a:gd name="T1" fmla="*/ 0 h 10"/>
                <a:gd name="T2" fmla="*/ 0 w 10"/>
                <a:gd name="T3" fmla="*/ 0 h 10"/>
                <a:gd name="T4" fmla="*/ 5 w 10"/>
                <a:gd name="T5" fmla="*/ 10 h 10"/>
                <a:gd name="T6" fmla="*/ 7 w 10"/>
                <a:gd name="T7" fmla="*/ 10 h 10"/>
                <a:gd name="T8" fmla="*/ 7 w 10"/>
                <a:gd name="T9" fmla="*/ 10 h 10"/>
                <a:gd name="T10" fmla="*/ 10 w 10"/>
                <a:gd name="T11" fmla="*/ 7 h 10"/>
                <a:gd name="T12" fmla="*/ 10 w 10"/>
                <a:gd name="T13" fmla="*/ 5 h 10"/>
                <a:gd name="T14" fmla="*/ 0 w 10"/>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0"/>
                <a:gd name="T26" fmla="*/ 10 w 10"/>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0">
                  <a:moveTo>
                    <a:pt x="0" y="0"/>
                  </a:moveTo>
                  <a:lnTo>
                    <a:pt x="0" y="0"/>
                  </a:lnTo>
                  <a:lnTo>
                    <a:pt x="5" y="10"/>
                  </a:lnTo>
                  <a:lnTo>
                    <a:pt x="7" y="10"/>
                  </a:lnTo>
                  <a:lnTo>
                    <a:pt x="10" y="7"/>
                  </a:lnTo>
                  <a:lnTo>
                    <a:pt x="10" y="5"/>
                  </a:lnTo>
                  <a:lnTo>
                    <a:pt x="0" y="0"/>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6" name="Freeform 17"/>
            <p:cNvSpPr>
              <a:spLocks/>
            </p:cNvSpPr>
            <p:nvPr/>
          </p:nvSpPr>
          <p:spPr bwMode="auto">
            <a:xfrm>
              <a:off x="955" y="3095"/>
              <a:ext cx="307" cy="488"/>
            </a:xfrm>
            <a:custGeom>
              <a:avLst/>
              <a:gdLst>
                <a:gd name="T0" fmla="*/ 52 w 128"/>
                <a:gd name="T1" fmla="*/ 4 h 203"/>
                <a:gd name="T2" fmla="*/ 52 w 128"/>
                <a:gd name="T3" fmla="*/ 4 h 203"/>
                <a:gd name="T4" fmla="*/ 0 w 128"/>
                <a:gd name="T5" fmla="*/ 123 h 203"/>
                <a:gd name="T6" fmla="*/ 5 w 128"/>
                <a:gd name="T7" fmla="*/ 127 h 203"/>
                <a:gd name="T8" fmla="*/ 7 w 128"/>
                <a:gd name="T9" fmla="*/ 134 h 203"/>
                <a:gd name="T10" fmla="*/ 7 w 128"/>
                <a:gd name="T11" fmla="*/ 137 h 203"/>
                <a:gd name="T12" fmla="*/ 21 w 128"/>
                <a:gd name="T13" fmla="*/ 137 h 203"/>
                <a:gd name="T14" fmla="*/ 19 w 128"/>
                <a:gd name="T15" fmla="*/ 139 h 203"/>
                <a:gd name="T16" fmla="*/ 17 w 128"/>
                <a:gd name="T17" fmla="*/ 141 h 203"/>
                <a:gd name="T18" fmla="*/ 0 w 128"/>
                <a:gd name="T19" fmla="*/ 191 h 203"/>
                <a:gd name="T20" fmla="*/ 0 w 128"/>
                <a:gd name="T21" fmla="*/ 193 h 203"/>
                <a:gd name="T22" fmla="*/ 47 w 128"/>
                <a:gd name="T23" fmla="*/ 203 h 203"/>
                <a:gd name="T24" fmla="*/ 50 w 128"/>
                <a:gd name="T25" fmla="*/ 201 h 203"/>
                <a:gd name="T26" fmla="*/ 52 w 128"/>
                <a:gd name="T27" fmla="*/ 198 h 203"/>
                <a:gd name="T28" fmla="*/ 52 w 128"/>
                <a:gd name="T29" fmla="*/ 186 h 203"/>
                <a:gd name="T30" fmla="*/ 71 w 128"/>
                <a:gd name="T31" fmla="*/ 172 h 203"/>
                <a:gd name="T32" fmla="*/ 73 w 128"/>
                <a:gd name="T33" fmla="*/ 165 h 203"/>
                <a:gd name="T34" fmla="*/ 69 w 128"/>
                <a:gd name="T35" fmla="*/ 144 h 203"/>
                <a:gd name="T36" fmla="*/ 80 w 128"/>
                <a:gd name="T37" fmla="*/ 130 h 203"/>
                <a:gd name="T38" fmla="*/ 76 w 128"/>
                <a:gd name="T39" fmla="*/ 106 h 203"/>
                <a:gd name="T40" fmla="*/ 76 w 128"/>
                <a:gd name="T41" fmla="*/ 101 h 203"/>
                <a:gd name="T42" fmla="*/ 87 w 128"/>
                <a:gd name="T43" fmla="*/ 101 h 203"/>
                <a:gd name="T44" fmla="*/ 95 w 128"/>
                <a:gd name="T45" fmla="*/ 97 h 203"/>
                <a:gd name="T46" fmla="*/ 95 w 128"/>
                <a:gd name="T47" fmla="*/ 87 h 203"/>
                <a:gd name="T48" fmla="*/ 95 w 128"/>
                <a:gd name="T49" fmla="*/ 85 h 203"/>
                <a:gd name="T50" fmla="*/ 111 w 128"/>
                <a:gd name="T51" fmla="*/ 47 h 203"/>
                <a:gd name="T52" fmla="*/ 128 w 128"/>
                <a:gd name="T53" fmla="*/ 33 h 203"/>
                <a:gd name="T54" fmla="*/ 128 w 128"/>
                <a:gd name="T55" fmla="*/ 30 h 203"/>
                <a:gd name="T56" fmla="*/ 123 w 128"/>
                <a:gd name="T57" fmla="*/ 19 h 203"/>
                <a:gd name="T58" fmla="*/ 78 w 128"/>
                <a:gd name="T59" fmla="*/ 9 h 203"/>
                <a:gd name="T60" fmla="*/ 76 w 128"/>
                <a:gd name="T61" fmla="*/ 7 h 203"/>
                <a:gd name="T62" fmla="*/ 76 w 128"/>
                <a:gd name="T63" fmla="*/ 0 h 203"/>
                <a:gd name="T64" fmla="*/ 52 w 128"/>
                <a:gd name="T65" fmla="*/ 4 h 203"/>
                <a:gd name="T66" fmla="*/ 52 w 128"/>
                <a:gd name="T67" fmla="*/ 4 h 203"/>
                <a:gd name="T68" fmla="*/ 52 w 128"/>
                <a:gd name="T69" fmla="*/ 4 h 2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8"/>
                <a:gd name="T106" fmla="*/ 0 h 203"/>
                <a:gd name="T107" fmla="*/ 128 w 128"/>
                <a:gd name="T108" fmla="*/ 203 h 2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8" h="203">
                  <a:moveTo>
                    <a:pt x="52" y="4"/>
                  </a:moveTo>
                  <a:lnTo>
                    <a:pt x="52" y="4"/>
                  </a:lnTo>
                  <a:lnTo>
                    <a:pt x="0" y="123"/>
                  </a:lnTo>
                  <a:lnTo>
                    <a:pt x="5" y="127"/>
                  </a:lnTo>
                  <a:lnTo>
                    <a:pt x="7" y="134"/>
                  </a:lnTo>
                  <a:lnTo>
                    <a:pt x="7" y="137"/>
                  </a:lnTo>
                  <a:lnTo>
                    <a:pt x="21" y="137"/>
                  </a:lnTo>
                  <a:lnTo>
                    <a:pt x="19" y="139"/>
                  </a:lnTo>
                  <a:lnTo>
                    <a:pt x="17" y="141"/>
                  </a:lnTo>
                  <a:lnTo>
                    <a:pt x="0" y="191"/>
                  </a:lnTo>
                  <a:lnTo>
                    <a:pt x="0" y="193"/>
                  </a:lnTo>
                  <a:lnTo>
                    <a:pt x="47" y="203"/>
                  </a:lnTo>
                  <a:lnTo>
                    <a:pt x="50" y="201"/>
                  </a:lnTo>
                  <a:lnTo>
                    <a:pt x="52" y="198"/>
                  </a:lnTo>
                  <a:lnTo>
                    <a:pt x="52" y="186"/>
                  </a:lnTo>
                  <a:lnTo>
                    <a:pt x="71" y="172"/>
                  </a:lnTo>
                  <a:lnTo>
                    <a:pt x="73" y="165"/>
                  </a:lnTo>
                  <a:lnTo>
                    <a:pt x="69" y="144"/>
                  </a:lnTo>
                  <a:lnTo>
                    <a:pt x="80" y="130"/>
                  </a:lnTo>
                  <a:lnTo>
                    <a:pt x="76" y="106"/>
                  </a:lnTo>
                  <a:lnTo>
                    <a:pt x="76" y="101"/>
                  </a:lnTo>
                  <a:lnTo>
                    <a:pt x="87" y="101"/>
                  </a:lnTo>
                  <a:lnTo>
                    <a:pt x="95" y="97"/>
                  </a:lnTo>
                  <a:lnTo>
                    <a:pt x="95" y="87"/>
                  </a:lnTo>
                  <a:lnTo>
                    <a:pt x="95" y="85"/>
                  </a:lnTo>
                  <a:lnTo>
                    <a:pt x="111" y="47"/>
                  </a:lnTo>
                  <a:lnTo>
                    <a:pt x="128" y="33"/>
                  </a:lnTo>
                  <a:lnTo>
                    <a:pt x="128" y="30"/>
                  </a:lnTo>
                  <a:lnTo>
                    <a:pt x="123" y="19"/>
                  </a:lnTo>
                  <a:lnTo>
                    <a:pt x="78" y="9"/>
                  </a:lnTo>
                  <a:lnTo>
                    <a:pt x="76" y="7"/>
                  </a:lnTo>
                  <a:lnTo>
                    <a:pt x="76" y="0"/>
                  </a:lnTo>
                  <a:lnTo>
                    <a:pt x="52" y="4"/>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7" name="Freeform 18"/>
            <p:cNvSpPr>
              <a:spLocks/>
            </p:cNvSpPr>
            <p:nvPr/>
          </p:nvSpPr>
          <p:spPr bwMode="auto">
            <a:xfrm>
              <a:off x="1505" y="2327"/>
              <a:ext cx="829" cy="869"/>
            </a:xfrm>
            <a:custGeom>
              <a:avLst/>
              <a:gdLst>
                <a:gd name="T0" fmla="*/ 7 w 343"/>
                <a:gd name="T1" fmla="*/ 78 h 361"/>
                <a:gd name="T2" fmla="*/ 31 w 343"/>
                <a:gd name="T3" fmla="*/ 73 h 361"/>
                <a:gd name="T4" fmla="*/ 36 w 343"/>
                <a:gd name="T5" fmla="*/ 73 h 361"/>
                <a:gd name="T6" fmla="*/ 57 w 343"/>
                <a:gd name="T7" fmla="*/ 87 h 361"/>
                <a:gd name="T8" fmla="*/ 71 w 343"/>
                <a:gd name="T9" fmla="*/ 87 h 361"/>
                <a:gd name="T10" fmla="*/ 85 w 343"/>
                <a:gd name="T11" fmla="*/ 90 h 361"/>
                <a:gd name="T12" fmla="*/ 88 w 343"/>
                <a:gd name="T13" fmla="*/ 87 h 361"/>
                <a:gd name="T14" fmla="*/ 85 w 343"/>
                <a:gd name="T15" fmla="*/ 49 h 361"/>
                <a:gd name="T16" fmla="*/ 99 w 343"/>
                <a:gd name="T17" fmla="*/ 49 h 361"/>
                <a:gd name="T18" fmla="*/ 102 w 343"/>
                <a:gd name="T19" fmla="*/ 59 h 361"/>
                <a:gd name="T20" fmla="*/ 147 w 343"/>
                <a:gd name="T21" fmla="*/ 61 h 361"/>
                <a:gd name="T22" fmla="*/ 135 w 343"/>
                <a:gd name="T23" fmla="*/ 56 h 361"/>
                <a:gd name="T24" fmla="*/ 177 w 343"/>
                <a:gd name="T25" fmla="*/ 28 h 361"/>
                <a:gd name="T26" fmla="*/ 187 w 343"/>
                <a:gd name="T27" fmla="*/ 4 h 361"/>
                <a:gd name="T28" fmla="*/ 208 w 343"/>
                <a:gd name="T29" fmla="*/ 0 h 361"/>
                <a:gd name="T30" fmla="*/ 208 w 343"/>
                <a:gd name="T31" fmla="*/ 0 h 361"/>
                <a:gd name="T32" fmla="*/ 208 w 343"/>
                <a:gd name="T33" fmla="*/ 12 h 361"/>
                <a:gd name="T34" fmla="*/ 218 w 343"/>
                <a:gd name="T35" fmla="*/ 16 h 361"/>
                <a:gd name="T36" fmla="*/ 222 w 343"/>
                <a:gd name="T37" fmla="*/ 23 h 361"/>
                <a:gd name="T38" fmla="*/ 248 w 343"/>
                <a:gd name="T39" fmla="*/ 49 h 361"/>
                <a:gd name="T40" fmla="*/ 255 w 343"/>
                <a:gd name="T41" fmla="*/ 47 h 361"/>
                <a:gd name="T42" fmla="*/ 265 w 343"/>
                <a:gd name="T43" fmla="*/ 56 h 361"/>
                <a:gd name="T44" fmla="*/ 262 w 343"/>
                <a:gd name="T45" fmla="*/ 61 h 361"/>
                <a:gd name="T46" fmla="*/ 307 w 343"/>
                <a:gd name="T47" fmla="*/ 85 h 361"/>
                <a:gd name="T48" fmla="*/ 343 w 343"/>
                <a:gd name="T49" fmla="*/ 97 h 361"/>
                <a:gd name="T50" fmla="*/ 322 w 343"/>
                <a:gd name="T51" fmla="*/ 156 h 361"/>
                <a:gd name="T52" fmla="*/ 312 w 343"/>
                <a:gd name="T53" fmla="*/ 156 h 361"/>
                <a:gd name="T54" fmla="*/ 312 w 343"/>
                <a:gd name="T55" fmla="*/ 160 h 361"/>
                <a:gd name="T56" fmla="*/ 284 w 343"/>
                <a:gd name="T57" fmla="*/ 210 h 361"/>
                <a:gd name="T58" fmla="*/ 293 w 343"/>
                <a:gd name="T59" fmla="*/ 201 h 361"/>
                <a:gd name="T60" fmla="*/ 305 w 343"/>
                <a:gd name="T61" fmla="*/ 215 h 361"/>
                <a:gd name="T62" fmla="*/ 310 w 343"/>
                <a:gd name="T63" fmla="*/ 222 h 361"/>
                <a:gd name="T64" fmla="*/ 305 w 343"/>
                <a:gd name="T65" fmla="*/ 224 h 361"/>
                <a:gd name="T66" fmla="*/ 305 w 343"/>
                <a:gd name="T67" fmla="*/ 250 h 361"/>
                <a:gd name="T68" fmla="*/ 307 w 343"/>
                <a:gd name="T69" fmla="*/ 269 h 361"/>
                <a:gd name="T70" fmla="*/ 310 w 343"/>
                <a:gd name="T71" fmla="*/ 290 h 361"/>
                <a:gd name="T72" fmla="*/ 324 w 343"/>
                <a:gd name="T73" fmla="*/ 309 h 361"/>
                <a:gd name="T74" fmla="*/ 298 w 343"/>
                <a:gd name="T75" fmla="*/ 331 h 361"/>
                <a:gd name="T76" fmla="*/ 274 w 343"/>
                <a:gd name="T77" fmla="*/ 338 h 361"/>
                <a:gd name="T78" fmla="*/ 246 w 343"/>
                <a:gd name="T79" fmla="*/ 326 h 361"/>
                <a:gd name="T80" fmla="*/ 222 w 343"/>
                <a:gd name="T81" fmla="*/ 316 h 361"/>
                <a:gd name="T82" fmla="*/ 189 w 343"/>
                <a:gd name="T83" fmla="*/ 342 h 361"/>
                <a:gd name="T84" fmla="*/ 192 w 343"/>
                <a:gd name="T85" fmla="*/ 361 h 361"/>
                <a:gd name="T86" fmla="*/ 144 w 343"/>
                <a:gd name="T87" fmla="*/ 349 h 361"/>
                <a:gd name="T88" fmla="*/ 125 w 343"/>
                <a:gd name="T89" fmla="*/ 340 h 361"/>
                <a:gd name="T90" fmla="*/ 45 w 343"/>
                <a:gd name="T91" fmla="*/ 305 h 361"/>
                <a:gd name="T92" fmla="*/ 52 w 343"/>
                <a:gd name="T93" fmla="*/ 305 h 361"/>
                <a:gd name="T94" fmla="*/ 71 w 343"/>
                <a:gd name="T95" fmla="*/ 262 h 361"/>
                <a:gd name="T96" fmla="*/ 69 w 343"/>
                <a:gd name="T97" fmla="*/ 260 h 361"/>
                <a:gd name="T98" fmla="*/ 76 w 343"/>
                <a:gd name="T99" fmla="*/ 227 h 361"/>
                <a:gd name="T100" fmla="*/ 81 w 343"/>
                <a:gd name="T101" fmla="*/ 196 h 361"/>
                <a:gd name="T102" fmla="*/ 83 w 343"/>
                <a:gd name="T103" fmla="*/ 184 h 361"/>
                <a:gd name="T104" fmla="*/ 64 w 343"/>
                <a:gd name="T105" fmla="*/ 163 h 361"/>
                <a:gd name="T106" fmla="*/ 71 w 343"/>
                <a:gd name="T107" fmla="*/ 146 h 361"/>
                <a:gd name="T108" fmla="*/ 55 w 343"/>
                <a:gd name="T109" fmla="*/ 132 h 361"/>
                <a:gd name="T110" fmla="*/ 45 w 343"/>
                <a:gd name="T111" fmla="*/ 132 h 361"/>
                <a:gd name="T112" fmla="*/ 43 w 343"/>
                <a:gd name="T113" fmla="*/ 125 h 361"/>
                <a:gd name="T114" fmla="*/ 14 w 343"/>
                <a:gd name="T115" fmla="*/ 111 h 361"/>
                <a:gd name="T116" fmla="*/ 0 w 343"/>
                <a:gd name="T117" fmla="*/ 80 h 3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3"/>
                <a:gd name="T178" fmla="*/ 0 h 361"/>
                <a:gd name="T179" fmla="*/ 343 w 343"/>
                <a:gd name="T180" fmla="*/ 361 h 3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3" h="361">
                  <a:moveTo>
                    <a:pt x="0" y="80"/>
                  </a:moveTo>
                  <a:lnTo>
                    <a:pt x="7" y="78"/>
                  </a:lnTo>
                  <a:lnTo>
                    <a:pt x="29" y="75"/>
                  </a:lnTo>
                  <a:lnTo>
                    <a:pt x="31" y="73"/>
                  </a:lnTo>
                  <a:lnTo>
                    <a:pt x="33" y="73"/>
                  </a:lnTo>
                  <a:lnTo>
                    <a:pt x="36" y="73"/>
                  </a:lnTo>
                  <a:lnTo>
                    <a:pt x="45" y="75"/>
                  </a:lnTo>
                  <a:lnTo>
                    <a:pt x="57" y="87"/>
                  </a:lnTo>
                  <a:lnTo>
                    <a:pt x="66" y="85"/>
                  </a:lnTo>
                  <a:lnTo>
                    <a:pt x="71" y="87"/>
                  </a:lnTo>
                  <a:lnTo>
                    <a:pt x="78" y="85"/>
                  </a:lnTo>
                  <a:lnTo>
                    <a:pt x="85" y="90"/>
                  </a:lnTo>
                  <a:lnTo>
                    <a:pt x="88" y="90"/>
                  </a:lnTo>
                  <a:lnTo>
                    <a:pt x="88" y="87"/>
                  </a:lnTo>
                  <a:lnTo>
                    <a:pt x="85" y="49"/>
                  </a:lnTo>
                  <a:lnTo>
                    <a:pt x="99" y="49"/>
                  </a:lnTo>
                  <a:lnTo>
                    <a:pt x="99" y="54"/>
                  </a:lnTo>
                  <a:lnTo>
                    <a:pt x="102" y="59"/>
                  </a:lnTo>
                  <a:lnTo>
                    <a:pt x="130" y="66"/>
                  </a:lnTo>
                  <a:lnTo>
                    <a:pt x="147" y="61"/>
                  </a:lnTo>
                  <a:lnTo>
                    <a:pt x="137" y="59"/>
                  </a:lnTo>
                  <a:lnTo>
                    <a:pt x="135" y="56"/>
                  </a:lnTo>
                  <a:lnTo>
                    <a:pt x="175" y="35"/>
                  </a:lnTo>
                  <a:lnTo>
                    <a:pt x="177" y="28"/>
                  </a:lnTo>
                  <a:lnTo>
                    <a:pt x="182" y="7"/>
                  </a:lnTo>
                  <a:lnTo>
                    <a:pt x="187" y="4"/>
                  </a:lnTo>
                  <a:lnTo>
                    <a:pt x="206" y="2"/>
                  </a:lnTo>
                  <a:lnTo>
                    <a:pt x="208" y="0"/>
                  </a:lnTo>
                  <a:lnTo>
                    <a:pt x="208" y="12"/>
                  </a:lnTo>
                  <a:lnTo>
                    <a:pt x="215" y="16"/>
                  </a:lnTo>
                  <a:lnTo>
                    <a:pt x="218" y="16"/>
                  </a:lnTo>
                  <a:lnTo>
                    <a:pt x="220" y="16"/>
                  </a:lnTo>
                  <a:lnTo>
                    <a:pt x="222" y="23"/>
                  </a:lnTo>
                  <a:lnTo>
                    <a:pt x="239" y="35"/>
                  </a:lnTo>
                  <a:lnTo>
                    <a:pt x="248" y="49"/>
                  </a:lnTo>
                  <a:lnTo>
                    <a:pt x="253" y="49"/>
                  </a:lnTo>
                  <a:lnTo>
                    <a:pt x="255" y="47"/>
                  </a:lnTo>
                  <a:lnTo>
                    <a:pt x="262" y="52"/>
                  </a:lnTo>
                  <a:lnTo>
                    <a:pt x="265" y="56"/>
                  </a:lnTo>
                  <a:lnTo>
                    <a:pt x="262" y="59"/>
                  </a:lnTo>
                  <a:lnTo>
                    <a:pt x="262" y="61"/>
                  </a:lnTo>
                  <a:lnTo>
                    <a:pt x="296" y="71"/>
                  </a:lnTo>
                  <a:lnTo>
                    <a:pt x="307" y="85"/>
                  </a:lnTo>
                  <a:lnTo>
                    <a:pt x="340" y="94"/>
                  </a:lnTo>
                  <a:lnTo>
                    <a:pt x="343" y="97"/>
                  </a:lnTo>
                  <a:lnTo>
                    <a:pt x="326" y="153"/>
                  </a:lnTo>
                  <a:lnTo>
                    <a:pt x="322" y="156"/>
                  </a:lnTo>
                  <a:lnTo>
                    <a:pt x="312" y="153"/>
                  </a:lnTo>
                  <a:lnTo>
                    <a:pt x="312" y="156"/>
                  </a:lnTo>
                  <a:lnTo>
                    <a:pt x="310" y="158"/>
                  </a:lnTo>
                  <a:lnTo>
                    <a:pt x="312" y="160"/>
                  </a:lnTo>
                  <a:lnTo>
                    <a:pt x="284" y="193"/>
                  </a:lnTo>
                  <a:lnTo>
                    <a:pt x="284" y="210"/>
                  </a:lnTo>
                  <a:lnTo>
                    <a:pt x="293" y="201"/>
                  </a:lnTo>
                  <a:lnTo>
                    <a:pt x="303" y="201"/>
                  </a:lnTo>
                  <a:lnTo>
                    <a:pt x="305" y="215"/>
                  </a:lnTo>
                  <a:lnTo>
                    <a:pt x="310" y="219"/>
                  </a:lnTo>
                  <a:lnTo>
                    <a:pt x="310" y="222"/>
                  </a:lnTo>
                  <a:lnTo>
                    <a:pt x="307" y="222"/>
                  </a:lnTo>
                  <a:lnTo>
                    <a:pt x="305" y="224"/>
                  </a:lnTo>
                  <a:lnTo>
                    <a:pt x="312" y="248"/>
                  </a:lnTo>
                  <a:lnTo>
                    <a:pt x="305" y="250"/>
                  </a:lnTo>
                  <a:lnTo>
                    <a:pt x="300" y="260"/>
                  </a:lnTo>
                  <a:lnTo>
                    <a:pt x="307" y="269"/>
                  </a:lnTo>
                  <a:lnTo>
                    <a:pt x="307" y="271"/>
                  </a:lnTo>
                  <a:lnTo>
                    <a:pt x="310" y="290"/>
                  </a:lnTo>
                  <a:lnTo>
                    <a:pt x="326" y="295"/>
                  </a:lnTo>
                  <a:lnTo>
                    <a:pt x="324" y="309"/>
                  </a:lnTo>
                  <a:lnTo>
                    <a:pt x="298" y="328"/>
                  </a:lnTo>
                  <a:lnTo>
                    <a:pt x="298" y="331"/>
                  </a:lnTo>
                  <a:lnTo>
                    <a:pt x="296" y="333"/>
                  </a:lnTo>
                  <a:lnTo>
                    <a:pt x="274" y="338"/>
                  </a:lnTo>
                  <a:lnTo>
                    <a:pt x="251" y="323"/>
                  </a:lnTo>
                  <a:lnTo>
                    <a:pt x="246" y="326"/>
                  </a:lnTo>
                  <a:lnTo>
                    <a:pt x="239" y="326"/>
                  </a:lnTo>
                  <a:lnTo>
                    <a:pt x="222" y="316"/>
                  </a:lnTo>
                  <a:lnTo>
                    <a:pt x="192" y="333"/>
                  </a:lnTo>
                  <a:lnTo>
                    <a:pt x="189" y="342"/>
                  </a:lnTo>
                  <a:lnTo>
                    <a:pt x="192" y="345"/>
                  </a:lnTo>
                  <a:lnTo>
                    <a:pt x="192" y="361"/>
                  </a:lnTo>
                  <a:lnTo>
                    <a:pt x="154" y="359"/>
                  </a:lnTo>
                  <a:lnTo>
                    <a:pt x="144" y="349"/>
                  </a:lnTo>
                  <a:lnTo>
                    <a:pt x="137" y="347"/>
                  </a:lnTo>
                  <a:lnTo>
                    <a:pt x="125" y="340"/>
                  </a:lnTo>
                  <a:lnTo>
                    <a:pt x="111" y="342"/>
                  </a:lnTo>
                  <a:lnTo>
                    <a:pt x="45" y="305"/>
                  </a:lnTo>
                  <a:lnTo>
                    <a:pt x="45" y="302"/>
                  </a:lnTo>
                  <a:lnTo>
                    <a:pt x="52" y="305"/>
                  </a:lnTo>
                  <a:lnTo>
                    <a:pt x="55" y="302"/>
                  </a:lnTo>
                  <a:lnTo>
                    <a:pt x="71" y="262"/>
                  </a:lnTo>
                  <a:lnTo>
                    <a:pt x="69" y="260"/>
                  </a:lnTo>
                  <a:lnTo>
                    <a:pt x="73" y="241"/>
                  </a:lnTo>
                  <a:lnTo>
                    <a:pt x="76" y="227"/>
                  </a:lnTo>
                  <a:lnTo>
                    <a:pt x="81" y="208"/>
                  </a:lnTo>
                  <a:lnTo>
                    <a:pt x="81" y="196"/>
                  </a:lnTo>
                  <a:lnTo>
                    <a:pt x="83" y="189"/>
                  </a:lnTo>
                  <a:lnTo>
                    <a:pt x="83" y="184"/>
                  </a:lnTo>
                  <a:lnTo>
                    <a:pt x="73" y="182"/>
                  </a:lnTo>
                  <a:lnTo>
                    <a:pt x="64" y="163"/>
                  </a:lnTo>
                  <a:lnTo>
                    <a:pt x="62" y="146"/>
                  </a:lnTo>
                  <a:lnTo>
                    <a:pt x="71" y="146"/>
                  </a:lnTo>
                  <a:lnTo>
                    <a:pt x="55" y="139"/>
                  </a:lnTo>
                  <a:lnTo>
                    <a:pt x="55" y="132"/>
                  </a:lnTo>
                  <a:lnTo>
                    <a:pt x="50" y="130"/>
                  </a:lnTo>
                  <a:lnTo>
                    <a:pt x="45" y="132"/>
                  </a:lnTo>
                  <a:lnTo>
                    <a:pt x="47" y="127"/>
                  </a:lnTo>
                  <a:lnTo>
                    <a:pt x="43" y="125"/>
                  </a:lnTo>
                  <a:lnTo>
                    <a:pt x="36" y="127"/>
                  </a:lnTo>
                  <a:lnTo>
                    <a:pt x="14" y="111"/>
                  </a:lnTo>
                  <a:lnTo>
                    <a:pt x="7" y="106"/>
                  </a:lnTo>
                  <a:lnTo>
                    <a:pt x="0" y="8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8" name="Freeform 19"/>
            <p:cNvSpPr>
              <a:spLocks/>
            </p:cNvSpPr>
            <p:nvPr/>
          </p:nvSpPr>
          <p:spPr bwMode="auto">
            <a:xfrm>
              <a:off x="2366" y="3151"/>
              <a:ext cx="65" cy="158"/>
            </a:xfrm>
            <a:custGeom>
              <a:avLst/>
              <a:gdLst>
                <a:gd name="T0" fmla="*/ 24 w 26"/>
                <a:gd name="T1" fmla="*/ 0 h 66"/>
                <a:gd name="T2" fmla="*/ 24 w 26"/>
                <a:gd name="T3" fmla="*/ 0 h 66"/>
                <a:gd name="T4" fmla="*/ 26 w 26"/>
                <a:gd name="T5" fmla="*/ 3 h 66"/>
                <a:gd name="T6" fmla="*/ 19 w 26"/>
                <a:gd name="T7" fmla="*/ 66 h 66"/>
                <a:gd name="T8" fmla="*/ 9 w 26"/>
                <a:gd name="T9" fmla="*/ 59 h 66"/>
                <a:gd name="T10" fmla="*/ 7 w 26"/>
                <a:gd name="T11" fmla="*/ 52 h 66"/>
                <a:gd name="T12" fmla="*/ 5 w 26"/>
                <a:gd name="T13" fmla="*/ 50 h 66"/>
                <a:gd name="T14" fmla="*/ 0 w 26"/>
                <a:gd name="T15" fmla="*/ 26 h 66"/>
                <a:gd name="T16" fmla="*/ 2 w 26"/>
                <a:gd name="T17" fmla="*/ 19 h 66"/>
                <a:gd name="T18" fmla="*/ 19 w 26"/>
                <a:gd name="T19" fmla="*/ 10 h 66"/>
                <a:gd name="T20" fmla="*/ 24 w 26"/>
                <a:gd name="T21" fmla="*/ 0 h 66"/>
                <a:gd name="T22" fmla="*/ 24 w 26"/>
                <a:gd name="T23" fmla="*/ 0 h 66"/>
                <a:gd name="T24" fmla="*/ 24 w 26"/>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66"/>
                <a:gd name="T41" fmla="*/ 26 w 26"/>
                <a:gd name="T42" fmla="*/ 66 h 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66">
                  <a:moveTo>
                    <a:pt x="24" y="0"/>
                  </a:moveTo>
                  <a:lnTo>
                    <a:pt x="24" y="0"/>
                  </a:lnTo>
                  <a:lnTo>
                    <a:pt x="26" y="3"/>
                  </a:lnTo>
                  <a:lnTo>
                    <a:pt x="19" y="66"/>
                  </a:lnTo>
                  <a:lnTo>
                    <a:pt x="9" y="59"/>
                  </a:lnTo>
                  <a:lnTo>
                    <a:pt x="7" y="52"/>
                  </a:lnTo>
                  <a:lnTo>
                    <a:pt x="5" y="50"/>
                  </a:lnTo>
                  <a:lnTo>
                    <a:pt x="0" y="26"/>
                  </a:lnTo>
                  <a:lnTo>
                    <a:pt x="2" y="19"/>
                  </a:lnTo>
                  <a:lnTo>
                    <a:pt x="19" y="10"/>
                  </a:lnTo>
                  <a:lnTo>
                    <a:pt x="24"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49" name="Freeform 20"/>
            <p:cNvSpPr>
              <a:spLocks/>
            </p:cNvSpPr>
            <p:nvPr/>
          </p:nvSpPr>
          <p:spPr bwMode="auto">
            <a:xfrm>
              <a:off x="2179" y="2434"/>
              <a:ext cx="46" cy="64"/>
            </a:xfrm>
            <a:custGeom>
              <a:avLst/>
              <a:gdLst>
                <a:gd name="T0" fmla="*/ 9 w 19"/>
                <a:gd name="T1" fmla="*/ 26 h 26"/>
                <a:gd name="T2" fmla="*/ 9 w 19"/>
                <a:gd name="T3" fmla="*/ 26 h 26"/>
                <a:gd name="T4" fmla="*/ 12 w 19"/>
                <a:gd name="T5" fmla="*/ 26 h 26"/>
                <a:gd name="T6" fmla="*/ 19 w 19"/>
                <a:gd name="T7" fmla="*/ 21 h 26"/>
                <a:gd name="T8" fmla="*/ 19 w 19"/>
                <a:gd name="T9" fmla="*/ 19 h 26"/>
                <a:gd name="T10" fmla="*/ 17 w 19"/>
                <a:gd name="T11" fmla="*/ 9 h 26"/>
                <a:gd name="T12" fmla="*/ 14 w 19"/>
                <a:gd name="T13" fmla="*/ 9 h 26"/>
                <a:gd name="T14" fmla="*/ 14 w 19"/>
                <a:gd name="T15" fmla="*/ 0 h 26"/>
                <a:gd name="T16" fmla="*/ 9 w 19"/>
                <a:gd name="T17" fmla="*/ 0 h 26"/>
                <a:gd name="T18" fmla="*/ 0 w 19"/>
                <a:gd name="T19" fmla="*/ 7 h 26"/>
                <a:gd name="T20" fmla="*/ 2 w 19"/>
                <a:gd name="T21" fmla="*/ 21 h 26"/>
                <a:gd name="T22" fmla="*/ 5 w 19"/>
                <a:gd name="T23" fmla="*/ 23 h 26"/>
                <a:gd name="T24" fmla="*/ 9 w 19"/>
                <a:gd name="T25" fmla="*/ 26 h 26"/>
                <a:gd name="T26" fmla="*/ 9 w 19"/>
                <a:gd name="T27" fmla="*/ 26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6"/>
                <a:gd name="T44" fmla="*/ 19 w 19"/>
                <a:gd name="T45" fmla="*/ 26 h 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6">
                  <a:moveTo>
                    <a:pt x="9" y="26"/>
                  </a:moveTo>
                  <a:lnTo>
                    <a:pt x="9" y="26"/>
                  </a:lnTo>
                  <a:lnTo>
                    <a:pt x="12" y="26"/>
                  </a:lnTo>
                  <a:lnTo>
                    <a:pt x="19" y="21"/>
                  </a:lnTo>
                  <a:lnTo>
                    <a:pt x="19" y="19"/>
                  </a:lnTo>
                  <a:lnTo>
                    <a:pt x="17" y="9"/>
                  </a:lnTo>
                  <a:lnTo>
                    <a:pt x="14" y="9"/>
                  </a:lnTo>
                  <a:lnTo>
                    <a:pt x="14" y="0"/>
                  </a:lnTo>
                  <a:lnTo>
                    <a:pt x="9" y="0"/>
                  </a:lnTo>
                  <a:lnTo>
                    <a:pt x="0" y="7"/>
                  </a:lnTo>
                  <a:lnTo>
                    <a:pt x="2" y="21"/>
                  </a:lnTo>
                  <a:lnTo>
                    <a:pt x="5" y="23"/>
                  </a:lnTo>
                  <a:lnTo>
                    <a:pt x="9" y="2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0" name="Freeform 21"/>
            <p:cNvSpPr>
              <a:spLocks/>
            </p:cNvSpPr>
            <p:nvPr/>
          </p:nvSpPr>
          <p:spPr bwMode="auto">
            <a:xfrm>
              <a:off x="2059" y="2111"/>
              <a:ext cx="225" cy="267"/>
            </a:xfrm>
            <a:custGeom>
              <a:avLst/>
              <a:gdLst>
                <a:gd name="T0" fmla="*/ 41 w 93"/>
                <a:gd name="T1" fmla="*/ 24 h 111"/>
                <a:gd name="T2" fmla="*/ 41 w 93"/>
                <a:gd name="T3" fmla="*/ 24 h 111"/>
                <a:gd name="T4" fmla="*/ 45 w 93"/>
                <a:gd name="T5" fmla="*/ 26 h 111"/>
                <a:gd name="T6" fmla="*/ 45 w 93"/>
                <a:gd name="T7" fmla="*/ 28 h 111"/>
                <a:gd name="T8" fmla="*/ 43 w 93"/>
                <a:gd name="T9" fmla="*/ 28 h 111"/>
                <a:gd name="T10" fmla="*/ 41 w 93"/>
                <a:gd name="T11" fmla="*/ 33 h 111"/>
                <a:gd name="T12" fmla="*/ 41 w 93"/>
                <a:gd name="T13" fmla="*/ 38 h 111"/>
                <a:gd name="T14" fmla="*/ 45 w 93"/>
                <a:gd name="T15" fmla="*/ 45 h 111"/>
                <a:gd name="T16" fmla="*/ 50 w 93"/>
                <a:gd name="T17" fmla="*/ 47 h 111"/>
                <a:gd name="T18" fmla="*/ 52 w 93"/>
                <a:gd name="T19" fmla="*/ 45 h 111"/>
                <a:gd name="T20" fmla="*/ 52 w 93"/>
                <a:gd name="T21" fmla="*/ 43 h 111"/>
                <a:gd name="T22" fmla="*/ 48 w 93"/>
                <a:gd name="T23" fmla="*/ 38 h 111"/>
                <a:gd name="T24" fmla="*/ 48 w 93"/>
                <a:gd name="T25" fmla="*/ 38 h 111"/>
                <a:gd name="T26" fmla="*/ 50 w 93"/>
                <a:gd name="T27" fmla="*/ 35 h 111"/>
                <a:gd name="T28" fmla="*/ 50 w 93"/>
                <a:gd name="T29" fmla="*/ 35 h 111"/>
                <a:gd name="T30" fmla="*/ 57 w 93"/>
                <a:gd name="T31" fmla="*/ 24 h 111"/>
                <a:gd name="T32" fmla="*/ 57 w 93"/>
                <a:gd name="T33" fmla="*/ 21 h 111"/>
                <a:gd name="T34" fmla="*/ 55 w 93"/>
                <a:gd name="T35" fmla="*/ 21 h 111"/>
                <a:gd name="T36" fmla="*/ 52 w 93"/>
                <a:gd name="T37" fmla="*/ 21 h 111"/>
                <a:gd name="T38" fmla="*/ 52 w 93"/>
                <a:gd name="T39" fmla="*/ 21 h 111"/>
                <a:gd name="T40" fmla="*/ 52 w 93"/>
                <a:gd name="T41" fmla="*/ 9 h 111"/>
                <a:gd name="T42" fmla="*/ 69 w 93"/>
                <a:gd name="T43" fmla="*/ 5 h 111"/>
                <a:gd name="T44" fmla="*/ 69 w 93"/>
                <a:gd name="T45" fmla="*/ 5 h 111"/>
                <a:gd name="T46" fmla="*/ 83 w 93"/>
                <a:gd name="T47" fmla="*/ 0 h 111"/>
                <a:gd name="T48" fmla="*/ 90 w 93"/>
                <a:gd name="T49" fmla="*/ 5 h 111"/>
                <a:gd name="T50" fmla="*/ 93 w 93"/>
                <a:gd name="T51" fmla="*/ 7 h 111"/>
                <a:gd name="T52" fmla="*/ 88 w 93"/>
                <a:gd name="T53" fmla="*/ 26 h 111"/>
                <a:gd name="T54" fmla="*/ 81 w 93"/>
                <a:gd name="T55" fmla="*/ 33 h 111"/>
                <a:gd name="T56" fmla="*/ 90 w 93"/>
                <a:gd name="T57" fmla="*/ 43 h 111"/>
                <a:gd name="T58" fmla="*/ 81 w 93"/>
                <a:gd name="T59" fmla="*/ 57 h 111"/>
                <a:gd name="T60" fmla="*/ 78 w 93"/>
                <a:gd name="T61" fmla="*/ 61 h 111"/>
                <a:gd name="T62" fmla="*/ 78 w 93"/>
                <a:gd name="T63" fmla="*/ 64 h 111"/>
                <a:gd name="T64" fmla="*/ 74 w 93"/>
                <a:gd name="T65" fmla="*/ 66 h 111"/>
                <a:gd name="T66" fmla="*/ 64 w 93"/>
                <a:gd name="T67" fmla="*/ 61 h 111"/>
                <a:gd name="T68" fmla="*/ 62 w 93"/>
                <a:gd name="T69" fmla="*/ 109 h 111"/>
                <a:gd name="T70" fmla="*/ 62 w 93"/>
                <a:gd name="T71" fmla="*/ 111 h 111"/>
                <a:gd name="T72" fmla="*/ 55 w 93"/>
                <a:gd name="T73" fmla="*/ 109 h 111"/>
                <a:gd name="T74" fmla="*/ 52 w 93"/>
                <a:gd name="T75" fmla="*/ 90 h 111"/>
                <a:gd name="T76" fmla="*/ 33 w 93"/>
                <a:gd name="T77" fmla="*/ 80 h 111"/>
                <a:gd name="T78" fmla="*/ 7 w 93"/>
                <a:gd name="T79" fmla="*/ 87 h 111"/>
                <a:gd name="T80" fmla="*/ 0 w 93"/>
                <a:gd name="T81" fmla="*/ 83 h 111"/>
                <a:gd name="T82" fmla="*/ 3 w 93"/>
                <a:gd name="T83" fmla="*/ 83 h 111"/>
                <a:gd name="T84" fmla="*/ 10 w 93"/>
                <a:gd name="T85" fmla="*/ 85 h 111"/>
                <a:gd name="T86" fmla="*/ 22 w 93"/>
                <a:gd name="T87" fmla="*/ 83 h 111"/>
                <a:gd name="T88" fmla="*/ 17 w 93"/>
                <a:gd name="T89" fmla="*/ 80 h 111"/>
                <a:gd name="T90" fmla="*/ 10 w 93"/>
                <a:gd name="T91" fmla="*/ 80 h 111"/>
                <a:gd name="T92" fmla="*/ 12 w 93"/>
                <a:gd name="T93" fmla="*/ 76 h 111"/>
                <a:gd name="T94" fmla="*/ 31 w 93"/>
                <a:gd name="T95" fmla="*/ 71 h 111"/>
                <a:gd name="T96" fmla="*/ 31 w 93"/>
                <a:gd name="T97" fmla="*/ 71 h 111"/>
                <a:gd name="T98" fmla="*/ 22 w 93"/>
                <a:gd name="T99" fmla="*/ 68 h 111"/>
                <a:gd name="T100" fmla="*/ 19 w 93"/>
                <a:gd name="T101" fmla="*/ 64 h 111"/>
                <a:gd name="T102" fmla="*/ 19 w 93"/>
                <a:gd name="T103" fmla="*/ 59 h 111"/>
                <a:gd name="T104" fmla="*/ 41 w 93"/>
                <a:gd name="T105" fmla="*/ 24 h 111"/>
                <a:gd name="T106" fmla="*/ 41 w 93"/>
                <a:gd name="T107" fmla="*/ 24 h 111"/>
                <a:gd name="T108" fmla="*/ 41 w 93"/>
                <a:gd name="T109" fmla="*/ 24 h 11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3"/>
                <a:gd name="T166" fmla="*/ 0 h 111"/>
                <a:gd name="T167" fmla="*/ 93 w 93"/>
                <a:gd name="T168" fmla="*/ 111 h 11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3" h="111">
                  <a:moveTo>
                    <a:pt x="41" y="24"/>
                  </a:moveTo>
                  <a:lnTo>
                    <a:pt x="41" y="24"/>
                  </a:lnTo>
                  <a:lnTo>
                    <a:pt x="45" y="26"/>
                  </a:lnTo>
                  <a:lnTo>
                    <a:pt x="45" y="28"/>
                  </a:lnTo>
                  <a:lnTo>
                    <a:pt x="43" y="28"/>
                  </a:lnTo>
                  <a:lnTo>
                    <a:pt x="41" y="33"/>
                  </a:lnTo>
                  <a:lnTo>
                    <a:pt x="41" y="38"/>
                  </a:lnTo>
                  <a:lnTo>
                    <a:pt x="45" y="45"/>
                  </a:lnTo>
                  <a:lnTo>
                    <a:pt x="50" y="47"/>
                  </a:lnTo>
                  <a:lnTo>
                    <a:pt x="52" y="45"/>
                  </a:lnTo>
                  <a:lnTo>
                    <a:pt x="52" y="43"/>
                  </a:lnTo>
                  <a:lnTo>
                    <a:pt x="48" y="38"/>
                  </a:lnTo>
                  <a:lnTo>
                    <a:pt x="50" y="35"/>
                  </a:lnTo>
                  <a:lnTo>
                    <a:pt x="57" y="24"/>
                  </a:lnTo>
                  <a:lnTo>
                    <a:pt x="57" y="21"/>
                  </a:lnTo>
                  <a:lnTo>
                    <a:pt x="55" y="21"/>
                  </a:lnTo>
                  <a:lnTo>
                    <a:pt x="52" y="21"/>
                  </a:lnTo>
                  <a:lnTo>
                    <a:pt x="52" y="9"/>
                  </a:lnTo>
                  <a:lnTo>
                    <a:pt x="69" y="5"/>
                  </a:lnTo>
                  <a:lnTo>
                    <a:pt x="83" y="0"/>
                  </a:lnTo>
                  <a:lnTo>
                    <a:pt x="90" y="5"/>
                  </a:lnTo>
                  <a:lnTo>
                    <a:pt x="93" y="7"/>
                  </a:lnTo>
                  <a:lnTo>
                    <a:pt x="88" y="26"/>
                  </a:lnTo>
                  <a:lnTo>
                    <a:pt x="81" y="33"/>
                  </a:lnTo>
                  <a:lnTo>
                    <a:pt x="90" y="43"/>
                  </a:lnTo>
                  <a:lnTo>
                    <a:pt x="81" y="57"/>
                  </a:lnTo>
                  <a:lnTo>
                    <a:pt x="78" y="61"/>
                  </a:lnTo>
                  <a:lnTo>
                    <a:pt x="78" y="64"/>
                  </a:lnTo>
                  <a:lnTo>
                    <a:pt x="74" y="66"/>
                  </a:lnTo>
                  <a:lnTo>
                    <a:pt x="64" y="61"/>
                  </a:lnTo>
                  <a:lnTo>
                    <a:pt x="62" y="109"/>
                  </a:lnTo>
                  <a:lnTo>
                    <a:pt x="62" y="111"/>
                  </a:lnTo>
                  <a:lnTo>
                    <a:pt x="55" y="109"/>
                  </a:lnTo>
                  <a:lnTo>
                    <a:pt x="52" y="90"/>
                  </a:lnTo>
                  <a:lnTo>
                    <a:pt x="33" y="80"/>
                  </a:lnTo>
                  <a:lnTo>
                    <a:pt x="7" y="87"/>
                  </a:lnTo>
                  <a:lnTo>
                    <a:pt x="0" y="83"/>
                  </a:lnTo>
                  <a:lnTo>
                    <a:pt x="3" y="83"/>
                  </a:lnTo>
                  <a:lnTo>
                    <a:pt x="10" y="85"/>
                  </a:lnTo>
                  <a:lnTo>
                    <a:pt x="22" y="83"/>
                  </a:lnTo>
                  <a:lnTo>
                    <a:pt x="17" y="80"/>
                  </a:lnTo>
                  <a:lnTo>
                    <a:pt x="10" y="80"/>
                  </a:lnTo>
                  <a:lnTo>
                    <a:pt x="12" y="76"/>
                  </a:lnTo>
                  <a:lnTo>
                    <a:pt x="31" y="71"/>
                  </a:lnTo>
                  <a:lnTo>
                    <a:pt x="22" y="68"/>
                  </a:lnTo>
                  <a:lnTo>
                    <a:pt x="19" y="64"/>
                  </a:lnTo>
                  <a:lnTo>
                    <a:pt x="19" y="59"/>
                  </a:lnTo>
                  <a:lnTo>
                    <a:pt x="41" y="24"/>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1" name="Freeform 22"/>
            <p:cNvSpPr>
              <a:spLocks/>
            </p:cNvSpPr>
            <p:nvPr/>
          </p:nvSpPr>
          <p:spPr bwMode="auto">
            <a:xfrm>
              <a:off x="2201" y="1967"/>
              <a:ext cx="564" cy="745"/>
            </a:xfrm>
            <a:custGeom>
              <a:avLst/>
              <a:gdLst>
                <a:gd name="T0" fmla="*/ 100 w 234"/>
                <a:gd name="T1" fmla="*/ 16 h 309"/>
                <a:gd name="T2" fmla="*/ 104 w 234"/>
                <a:gd name="T3" fmla="*/ 16 h 309"/>
                <a:gd name="T4" fmla="*/ 107 w 234"/>
                <a:gd name="T5" fmla="*/ 21 h 309"/>
                <a:gd name="T6" fmla="*/ 114 w 234"/>
                <a:gd name="T7" fmla="*/ 19 h 309"/>
                <a:gd name="T8" fmla="*/ 128 w 234"/>
                <a:gd name="T9" fmla="*/ 21 h 309"/>
                <a:gd name="T10" fmla="*/ 121 w 234"/>
                <a:gd name="T11" fmla="*/ 33 h 309"/>
                <a:gd name="T12" fmla="*/ 121 w 234"/>
                <a:gd name="T13" fmla="*/ 38 h 309"/>
                <a:gd name="T14" fmla="*/ 123 w 234"/>
                <a:gd name="T15" fmla="*/ 40 h 309"/>
                <a:gd name="T16" fmla="*/ 135 w 234"/>
                <a:gd name="T17" fmla="*/ 38 h 309"/>
                <a:gd name="T18" fmla="*/ 142 w 234"/>
                <a:gd name="T19" fmla="*/ 31 h 309"/>
                <a:gd name="T20" fmla="*/ 152 w 234"/>
                <a:gd name="T21" fmla="*/ 28 h 309"/>
                <a:gd name="T22" fmla="*/ 168 w 234"/>
                <a:gd name="T23" fmla="*/ 14 h 309"/>
                <a:gd name="T24" fmla="*/ 171 w 234"/>
                <a:gd name="T25" fmla="*/ 16 h 309"/>
                <a:gd name="T26" fmla="*/ 182 w 234"/>
                <a:gd name="T27" fmla="*/ 26 h 309"/>
                <a:gd name="T28" fmla="*/ 194 w 234"/>
                <a:gd name="T29" fmla="*/ 38 h 309"/>
                <a:gd name="T30" fmla="*/ 211 w 234"/>
                <a:gd name="T31" fmla="*/ 57 h 309"/>
                <a:gd name="T32" fmla="*/ 218 w 234"/>
                <a:gd name="T33" fmla="*/ 90 h 309"/>
                <a:gd name="T34" fmla="*/ 234 w 234"/>
                <a:gd name="T35" fmla="*/ 161 h 309"/>
                <a:gd name="T36" fmla="*/ 215 w 234"/>
                <a:gd name="T37" fmla="*/ 149 h 309"/>
                <a:gd name="T38" fmla="*/ 168 w 234"/>
                <a:gd name="T39" fmla="*/ 184 h 309"/>
                <a:gd name="T40" fmla="*/ 166 w 234"/>
                <a:gd name="T41" fmla="*/ 194 h 309"/>
                <a:gd name="T42" fmla="*/ 156 w 234"/>
                <a:gd name="T43" fmla="*/ 189 h 309"/>
                <a:gd name="T44" fmla="*/ 168 w 234"/>
                <a:gd name="T45" fmla="*/ 201 h 309"/>
                <a:gd name="T46" fmla="*/ 215 w 234"/>
                <a:gd name="T47" fmla="*/ 246 h 309"/>
                <a:gd name="T48" fmla="*/ 201 w 234"/>
                <a:gd name="T49" fmla="*/ 257 h 309"/>
                <a:gd name="T50" fmla="*/ 187 w 234"/>
                <a:gd name="T51" fmla="*/ 272 h 309"/>
                <a:gd name="T52" fmla="*/ 192 w 234"/>
                <a:gd name="T53" fmla="*/ 298 h 309"/>
                <a:gd name="T54" fmla="*/ 187 w 234"/>
                <a:gd name="T55" fmla="*/ 298 h 309"/>
                <a:gd name="T56" fmla="*/ 140 w 234"/>
                <a:gd name="T57" fmla="*/ 307 h 309"/>
                <a:gd name="T58" fmla="*/ 123 w 234"/>
                <a:gd name="T59" fmla="*/ 302 h 309"/>
                <a:gd name="T60" fmla="*/ 114 w 234"/>
                <a:gd name="T61" fmla="*/ 309 h 309"/>
                <a:gd name="T62" fmla="*/ 41 w 234"/>
                <a:gd name="T63" fmla="*/ 302 h 309"/>
                <a:gd name="T64" fmla="*/ 55 w 234"/>
                <a:gd name="T65" fmla="*/ 246 h 309"/>
                <a:gd name="T66" fmla="*/ 19 w 234"/>
                <a:gd name="T67" fmla="*/ 231 h 309"/>
                <a:gd name="T68" fmla="*/ 10 w 234"/>
                <a:gd name="T69" fmla="*/ 215 h 309"/>
                <a:gd name="T70" fmla="*/ 8 w 234"/>
                <a:gd name="T71" fmla="*/ 196 h 309"/>
                <a:gd name="T72" fmla="*/ 10 w 234"/>
                <a:gd name="T73" fmla="*/ 184 h 309"/>
                <a:gd name="T74" fmla="*/ 5 w 234"/>
                <a:gd name="T75" fmla="*/ 146 h 309"/>
                <a:gd name="T76" fmla="*/ 8 w 234"/>
                <a:gd name="T77" fmla="*/ 120 h 309"/>
                <a:gd name="T78" fmla="*/ 22 w 234"/>
                <a:gd name="T79" fmla="*/ 120 h 309"/>
                <a:gd name="T80" fmla="*/ 31 w 234"/>
                <a:gd name="T81" fmla="*/ 104 h 309"/>
                <a:gd name="T82" fmla="*/ 24 w 234"/>
                <a:gd name="T83" fmla="*/ 90 h 309"/>
                <a:gd name="T84" fmla="*/ 36 w 234"/>
                <a:gd name="T85" fmla="*/ 66 h 309"/>
                <a:gd name="T86" fmla="*/ 43 w 234"/>
                <a:gd name="T87" fmla="*/ 71 h 309"/>
                <a:gd name="T88" fmla="*/ 36 w 234"/>
                <a:gd name="T89" fmla="*/ 61 h 309"/>
                <a:gd name="T90" fmla="*/ 34 w 234"/>
                <a:gd name="T91" fmla="*/ 54 h 309"/>
                <a:gd name="T92" fmla="*/ 55 w 234"/>
                <a:gd name="T93" fmla="*/ 45 h 309"/>
                <a:gd name="T94" fmla="*/ 60 w 234"/>
                <a:gd name="T95" fmla="*/ 57 h 309"/>
                <a:gd name="T96" fmla="*/ 64 w 234"/>
                <a:gd name="T97" fmla="*/ 52 h 309"/>
                <a:gd name="T98" fmla="*/ 69 w 234"/>
                <a:gd name="T99" fmla="*/ 50 h 309"/>
                <a:gd name="T100" fmla="*/ 74 w 234"/>
                <a:gd name="T101" fmla="*/ 42 h 309"/>
                <a:gd name="T102" fmla="*/ 83 w 234"/>
                <a:gd name="T103" fmla="*/ 40 h 309"/>
                <a:gd name="T104" fmla="*/ 76 w 234"/>
                <a:gd name="T105" fmla="*/ 35 h 309"/>
                <a:gd name="T106" fmla="*/ 74 w 234"/>
                <a:gd name="T107" fmla="*/ 24 h 309"/>
                <a:gd name="T108" fmla="*/ 69 w 234"/>
                <a:gd name="T109" fmla="*/ 24 h 309"/>
                <a:gd name="T110" fmla="*/ 78 w 234"/>
                <a:gd name="T111" fmla="*/ 12 h 309"/>
                <a:gd name="T112" fmla="*/ 74 w 234"/>
                <a:gd name="T113" fmla="*/ 0 h 309"/>
                <a:gd name="T114" fmla="*/ 102 w 234"/>
                <a:gd name="T115" fmla="*/ 5 h 30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4"/>
                <a:gd name="T175" fmla="*/ 0 h 309"/>
                <a:gd name="T176" fmla="*/ 234 w 234"/>
                <a:gd name="T177" fmla="*/ 309 h 30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4" h="309">
                  <a:moveTo>
                    <a:pt x="102" y="9"/>
                  </a:moveTo>
                  <a:lnTo>
                    <a:pt x="100" y="16"/>
                  </a:lnTo>
                  <a:lnTo>
                    <a:pt x="104" y="16"/>
                  </a:lnTo>
                  <a:lnTo>
                    <a:pt x="104" y="21"/>
                  </a:lnTo>
                  <a:lnTo>
                    <a:pt x="107" y="21"/>
                  </a:lnTo>
                  <a:lnTo>
                    <a:pt x="109" y="16"/>
                  </a:lnTo>
                  <a:lnTo>
                    <a:pt x="114" y="19"/>
                  </a:lnTo>
                  <a:lnTo>
                    <a:pt x="116" y="24"/>
                  </a:lnTo>
                  <a:lnTo>
                    <a:pt x="128" y="21"/>
                  </a:lnTo>
                  <a:lnTo>
                    <a:pt x="128" y="24"/>
                  </a:lnTo>
                  <a:lnTo>
                    <a:pt x="121" y="33"/>
                  </a:lnTo>
                  <a:lnTo>
                    <a:pt x="121" y="38"/>
                  </a:lnTo>
                  <a:lnTo>
                    <a:pt x="123" y="40"/>
                  </a:lnTo>
                  <a:lnTo>
                    <a:pt x="128" y="38"/>
                  </a:lnTo>
                  <a:lnTo>
                    <a:pt x="135" y="38"/>
                  </a:lnTo>
                  <a:lnTo>
                    <a:pt x="137" y="35"/>
                  </a:lnTo>
                  <a:lnTo>
                    <a:pt x="142" y="31"/>
                  </a:lnTo>
                  <a:lnTo>
                    <a:pt x="152" y="26"/>
                  </a:lnTo>
                  <a:lnTo>
                    <a:pt x="152" y="28"/>
                  </a:lnTo>
                  <a:lnTo>
                    <a:pt x="163" y="14"/>
                  </a:lnTo>
                  <a:lnTo>
                    <a:pt x="168" y="14"/>
                  </a:lnTo>
                  <a:lnTo>
                    <a:pt x="171" y="16"/>
                  </a:lnTo>
                  <a:lnTo>
                    <a:pt x="173" y="16"/>
                  </a:lnTo>
                  <a:lnTo>
                    <a:pt x="182" y="26"/>
                  </a:lnTo>
                  <a:lnTo>
                    <a:pt x="189" y="28"/>
                  </a:lnTo>
                  <a:lnTo>
                    <a:pt x="194" y="38"/>
                  </a:lnTo>
                  <a:lnTo>
                    <a:pt x="204" y="42"/>
                  </a:lnTo>
                  <a:lnTo>
                    <a:pt x="211" y="57"/>
                  </a:lnTo>
                  <a:lnTo>
                    <a:pt x="208" y="78"/>
                  </a:lnTo>
                  <a:lnTo>
                    <a:pt x="218" y="90"/>
                  </a:lnTo>
                  <a:lnTo>
                    <a:pt x="227" y="135"/>
                  </a:lnTo>
                  <a:lnTo>
                    <a:pt x="234" y="161"/>
                  </a:lnTo>
                  <a:lnTo>
                    <a:pt x="230" y="161"/>
                  </a:lnTo>
                  <a:lnTo>
                    <a:pt x="215" y="149"/>
                  </a:lnTo>
                  <a:lnTo>
                    <a:pt x="213" y="161"/>
                  </a:lnTo>
                  <a:lnTo>
                    <a:pt x="168" y="184"/>
                  </a:lnTo>
                  <a:lnTo>
                    <a:pt x="168" y="191"/>
                  </a:lnTo>
                  <a:lnTo>
                    <a:pt x="166" y="194"/>
                  </a:lnTo>
                  <a:lnTo>
                    <a:pt x="159" y="187"/>
                  </a:lnTo>
                  <a:lnTo>
                    <a:pt x="156" y="189"/>
                  </a:lnTo>
                  <a:lnTo>
                    <a:pt x="161" y="196"/>
                  </a:lnTo>
                  <a:lnTo>
                    <a:pt x="168" y="201"/>
                  </a:lnTo>
                  <a:lnTo>
                    <a:pt x="171" y="215"/>
                  </a:lnTo>
                  <a:lnTo>
                    <a:pt x="215" y="246"/>
                  </a:lnTo>
                  <a:lnTo>
                    <a:pt x="206" y="255"/>
                  </a:lnTo>
                  <a:lnTo>
                    <a:pt x="201" y="257"/>
                  </a:lnTo>
                  <a:lnTo>
                    <a:pt x="199" y="265"/>
                  </a:lnTo>
                  <a:lnTo>
                    <a:pt x="187" y="272"/>
                  </a:lnTo>
                  <a:lnTo>
                    <a:pt x="185" y="281"/>
                  </a:lnTo>
                  <a:lnTo>
                    <a:pt x="192" y="298"/>
                  </a:lnTo>
                  <a:lnTo>
                    <a:pt x="189" y="298"/>
                  </a:lnTo>
                  <a:lnTo>
                    <a:pt x="187" y="298"/>
                  </a:lnTo>
                  <a:lnTo>
                    <a:pt x="185" y="295"/>
                  </a:lnTo>
                  <a:lnTo>
                    <a:pt x="140" y="307"/>
                  </a:lnTo>
                  <a:lnTo>
                    <a:pt x="128" y="302"/>
                  </a:lnTo>
                  <a:lnTo>
                    <a:pt x="123" y="302"/>
                  </a:lnTo>
                  <a:lnTo>
                    <a:pt x="116" y="309"/>
                  </a:lnTo>
                  <a:lnTo>
                    <a:pt x="114" y="309"/>
                  </a:lnTo>
                  <a:lnTo>
                    <a:pt x="104" y="302"/>
                  </a:lnTo>
                  <a:lnTo>
                    <a:pt x="41" y="302"/>
                  </a:lnTo>
                  <a:lnTo>
                    <a:pt x="38" y="295"/>
                  </a:lnTo>
                  <a:lnTo>
                    <a:pt x="55" y="246"/>
                  </a:lnTo>
                  <a:lnTo>
                    <a:pt x="52" y="243"/>
                  </a:lnTo>
                  <a:lnTo>
                    <a:pt x="19" y="231"/>
                  </a:lnTo>
                  <a:lnTo>
                    <a:pt x="8" y="220"/>
                  </a:lnTo>
                  <a:lnTo>
                    <a:pt x="10" y="215"/>
                  </a:lnTo>
                  <a:lnTo>
                    <a:pt x="5" y="201"/>
                  </a:lnTo>
                  <a:lnTo>
                    <a:pt x="8" y="196"/>
                  </a:lnTo>
                  <a:lnTo>
                    <a:pt x="3" y="194"/>
                  </a:lnTo>
                  <a:lnTo>
                    <a:pt x="10" y="184"/>
                  </a:lnTo>
                  <a:lnTo>
                    <a:pt x="0" y="158"/>
                  </a:lnTo>
                  <a:lnTo>
                    <a:pt x="5" y="146"/>
                  </a:lnTo>
                  <a:lnTo>
                    <a:pt x="5" y="120"/>
                  </a:lnTo>
                  <a:lnTo>
                    <a:pt x="8" y="120"/>
                  </a:lnTo>
                  <a:lnTo>
                    <a:pt x="17" y="123"/>
                  </a:lnTo>
                  <a:lnTo>
                    <a:pt x="22" y="120"/>
                  </a:lnTo>
                  <a:lnTo>
                    <a:pt x="22" y="113"/>
                  </a:lnTo>
                  <a:lnTo>
                    <a:pt x="31" y="104"/>
                  </a:lnTo>
                  <a:lnTo>
                    <a:pt x="22" y="94"/>
                  </a:lnTo>
                  <a:lnTo>
                    <a:pt x="24" y="90"/>
                  </a:lnTo>
                  <a:lnTo>
                    <a:pt x="29" y="87"/>
                  </a:lnTo>
                  <a:lnTo>
                    <a:pt x="36" y="66"/>
                  </a:lnTo>
                  <a:lnTo>
                    <a:pt x="41" y="66"/>
                  </a:lnTo>
                  <a:lnTo>
                    <a:pt x="43" y="71"/>
                  </a:lnTo>
                  <a:lnTo>
                    <a:pt x="41" y="64"/>
                  </a:lnTo>
                  <a:lnTo>
                    <a:pt x="36" y="61"/>
                  </a:lnTo>
                  <a:lnTo>
                    <a:pt x="34" y="61"/>
                  </a:lnTo>
                  <a:lnTo>
                    <a:pt x="34" y="54"/>
                  </a:lnTo>
                  <a:lnTo>
                    <a:pt x="38" y="50"/>
                  </a:lnTo>
                  <a:lnTo>
                    <a:pt x="55" y="45"/>
                  </a:lnTo>
                  <a:lnTo>
                    <a:pt x="57" y="47"/>
                  </a:lnTo>
                  <a:lnTo>
                    <a:pt x="60" y="57"/>
                  </a:lnTo>
                  <a:lnTo>
                    <a:pt x="62" y="57"/>
                  </a:lnTo>
                  <a:lnTo>
                    <a:pt x="64" y="52"/>
                  </a:lnTo>
                  <a:lnTo>
                    <a:pt x="71" y="61"/>
                  </a:lnTo>
                  <a:lnTo>
                    <a:pt x="69" y="50"/>
                  </a:lnTo>
                  <a:lnTo>
                    <a:pt x="71" y="42"/>
                  </a:lnTo>
                  <a:lnTo>
                    <a:pt x="74" y="42"/>
                  </a:lnTo>
                  <a:lnTo>
                    <a:pt x="81" y="42"/>
                  </a:lnTo>
                  <a:lnTo>
                    <a:pt x="83" y="40"/>
                  </a:lnTo>
                  <a:lnTo>
                    <a:pt x="78" y="38"/>
                  </a:lnTo>
                  <a:lnTo>
                    <a:pt x="76" y="35"/>
                  </a:lnTo>
                  <a:lnTo>
                    <a:pt x="78" y="33"/>
                  </a:lnTo>
                  <a:lnTo>
                    <a:pt x="74" y="24"/>
                  </a:lnTo>
                  <a:lnTo>
                    <a:pt x="71" y="24"/>
                  </a:lnTo>
                  <a:lnTo>
                    <a:pt x="69" y="24"/>
                  </a:lnTo>
                  <a:lnTo>
                    <a:pt x="78" y="16"/>
                  </a:lnTo>
                  <a:lnTo>
                    <a:pt x="78" y="12"/>
                  </a:lnTo>
                  <a:lnTo>
                    <a:pt x="74" y="5"/>
                  </a:lnTo>
                  <a:lnTo>
                    <a:pt x="74" y="0"/>
                  </a:lnTo>
                  <a:lnTo>
                    <a:pt x="88" y="5"/>
                  </a:lnTo>
                  <a:lnTo>
                    <a:pt x="102" y="5"/>
                  </a:lnTo>
                  <a:lnTo>
                    <a:pt x="102" y="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2" name="Freeform 23"/>
            <p:cNvSpPr>
              <a:spLocks/>
            </p:cNvSpPr>
            <p:nvPr/>
          </p:nvSpPr>
          <p:spPr bwMode="auto">
            <a:xfrm>
              <a:off x="2425" y="2536"/>
              <a:ext cx="519" cy="257"/>
            </a:xfrm>
            <a:custGeom>
              <a:avLst/>
              <a:gdLst>
                <a:gd name="T0" fmla="*/ 118 w 215"/>
                <a:gd name="T1" fmla="*/ 12 h 106"/>
                <a:gd name="T2" fmla="*/ 108 w 215"/>
                <a:gd name="T3" fmla="*/ 21 h 106"/>
                <a:gd name="T4" fmla="*/ 94 w 215"/>
                <a:gd name="T5" fmla="*/ 36 h 106"/>
                <a:gd name="T6" fmla="*/ 96 w 215"/>
                <a:gd name="T7" fmla="*/ 62 h 106"/>
                <a:gd name="T8" fmla="*/ 94 w 215"/>
                <a:gd name="T9" fmla="*/ 64 h 106"/>
                <a:gd name="T10" fmla="*/ 94 w 215"/>
                <a:gd name="T11" fmla="*/ 62 h 106"/>
                <a:gd name="T12" fmla="*/ 85 w 215"/>
                <a:gd name="T13" fmla="*/ 59 h 106"/>
                <a:gd name="T14" fmla="*/ 75 w 215"/>
                <a:gd name="T15" fmla="*/ 62 h 106"/>
                <a:gd name="T16" fmla="*/ 52 w 215"/>
                <a:gd name="T17" fmla="*/ 69 h 106"/>
                <a:gd name="T18" fmla="*/ 35 w 215"/>
                <a:gd name="T19" fmla="*/ 66 h 106"/>
                <a:gd name="T20" fmla="*/ 21 w 215"/>
                <a:gd name="T21" fmla="*/ 73 h 106"/>
                <a:gd name="T22" fmla="*/ 9 w 215"/>
                <a:gd name="T23" fmla="*/ 66 h 106"/>
                <a:gd name="T24" fmla="*/ 0 w 215"/>
                <a:gd name="T25" fmla="*/ 73 h 106"/>
                <a:gd name="T26" fmla="*/ 4 w 215"/>
                <a:gd name="T27" fmla="*/ 76 h 106"/>
                <a:gd name="T28" fmla="*/ 9 w 215"/>
                <a:gd name="T29" fmla="*/ 83 h 106"/>
                <a:gd name="T30" fmla="*/ 7 w 215"/>
                <a:gd name="T31" fmla="*/ 88 h 106"/>
                <a:gd name="T32" fmla="*/ 14 w 215"/>
                <a:gd name="T33" fmla="*/ 92 h 106"/>
                <a:gd name="T34" fmla="*/ 70 w 215"/>
                <a:gd name="T35" fmla="*/ 88 h 106"/>
                <a:gd name="T36" fmla="*/ 75 w 215"/>
                <a:gd name="T37" fmla="*/ 85 h 106"/>
                <a:gd name="T38" fmla="*/ 96 w 215"/>
                <a:gd name="T39" fmla="*/ 104 h 106"/>
                <a:gd name="T40" fmla="*/ 156 w 215"/>
                <a:gd name="T41" fmla="*/ 95 h 106"/>
                <a:gd name="T42" fmla="*/ 172 w 215"/>
                <a:gd name="T43" fmla="*/ 90 h 106"/>
                <a:gd name="T44" fmla="*/ 184 w 215"/>
                <a:gd name="T45" fmla="*/ 90 h 106"/>
                <a:gd name="T46" fmla="*/ 196 w 215"/>
                <a:gd name="T47" fmla="*/ 78 h 106"/>
                <a:gd name="T48" fmla="*/ 198 w 215"/>
                <a:gd name="T49" fmla="*/ 76 h 106"/>
                <a:gd name="T50" fmla="*/ 198 w 215"/>
                <a:gd name="T51" fmla="*/ 59 h 106"/>
                <a:gd name="T52" fmla="*/ 196 w 215"/>
                <a:gd name="T53" fmla="*/ 52 h 106"/>
                <a:gd name="T54" fmla="*/ 210 w 215"/>
                <a:gd name="T55" fmla="*/ 47 h 106"/>
                <a:gd name="T56" fmla="*/ 198 w 215"/>
                <a:gd name="T57" fmla="*/ 5 h 106"/>
                <a:gd name="T58" fmla="*/ 151 w 215"/>
                <a:gd name="T59" fmla="*/ 3 h 106"/>
                <a:gd name="T60" fmla="*/ 130 w 215"/>
                <a:gd name="T61" fmla="*/ 17 h 106"/>
                <a:gd name="T62" fmla="*/ 118 w 215"/>
                <a:gd name="T63" fmla="*/ 12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5"/>
                <a:gd name="T97" fmla="*/ 0 h 106"/>
                <a:gd name="T98" fmla="*/ 215 w 21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5" h="106">
                  <a:moveTo>
                    <a:pt x="118" y="12"/>
                  </a:moveTo>
                  <a:lnTo>
                    <a:pt x="118" y="12"/>
                  </a:lnTo>
                  <a:lnTo>
                    <a:pt x="118" y="17"/>
                  </a:lnTo>
                  <a:lnTo>
                    <a:pt x="108" y="21"/>
                  </a:lnTo>
                  <a:lnTo>
                    <a:pt x="106" y="31"/>
                  </a:lnTo>
                  <a:lnTo>
                    <a:pt x="94" y="36"/>
                  </a:lnTo>
                  <a:lnTo>
                    <a:pt x="92" y="40"/>
                  </a:lnTo>
                  <a:lnTo>
                    <a:pt x="96" y="62"/>
                  </a:lnTo>
                  <a:lnTo>
                    <a:pt x="96" y="64"/>
                  </a:lnTo>
                  <a:lnTo>
                    <a:pt x="94" y="64"/>
                  </a:lnTo>
                  <a:lnTo>
                    <a:pt x="94" y="62"/>
                  </a:lnTo>
                  <a:lnTo>
                    <a:pt x="92" y="59"/>
                  </a:lnTo>
                  <a:lnTo>
                    <a:pt x="85" y="59"/>
                  </a:lnTo>
                  <a:lnTo>
                    <a:pt x="80" y="57"/>
                  </a:lnTo>
                  <a:lnTo>
                    <a:pt x="75" y="62"/>
                  </a:lnTo>
                  <a:lnTo>
                    <a:pt x="56" y="66"/>
                  </a:lnTo>
                  <a:lnTo>
                    <a:pt x="52" y="69"/>
                  </a:lnTo>
                  <a:lnTo>
                    <a:pt x="44" y="71"/>
                  </a:lnTo>
                  <a:lnTo>
                    <a:pt x="35" y="66"/>
                  </a:lnTo>
                  <a:lnTo>
                    <a:pt x="23" y="73"/>
                  </a:lnTo>
                  <a:lnTo>
                    <a:pt x="21" y="73"/>
                  </a:lnTo>
                  <a:lnTo>
                    <a:pt x="14" y="69"/>
                  </a:lnTo>
                  <a:lnTo>
                    <a:pt x="9" y="66"/>
                  </a:lnTo>
                  <a:lnTo>
                    <a:pt x="0" y="71"/>
                  </a:lnTo>
                  <a:lnTo>
                    <a:pt x="0" y="73"/>
                  </a:lnTo>
                  <a:lnTo>
                    <a:pt x="2" y="73"/>
                  </a:lnTo>
                  <a:lnTo>
                    <a:pt x="4" y="76"/>
                  </a:lnTo>
                  <a:lnTo>
                    <a:pt x="9" y="81"/>
                  </a:lnTo>
                  <a:lnTo>
                    <a:pt x="9" y="83"/>
                  </a:lnTo>
                  <a:lnTo>
                    <a:pt x="7" y="85"/>
                  </a:lnTo>
                  <a:lnTo>
                    <a:pt x="7" y="88"/>
                  </a:lnTo>
                  <a:lnTo>
                    <a:pt x="11" y="90"/>
                  </a:lnTo>
                  <a:lnTo>
                    <a:pt x="14" y="92"/>
                  </a:lnTo>
                  <a:lnTo>
                    <a:pt x="37" y="97"/>
                  </a:lnTo>
                  <a:lnTo>
                    <a:pt x="70" y="88"/>
                  </a:lnTo>
                  <a:lnTo>
                    <a:pt x="73" y="85"/>
                  </a:lnTo>
                  <a:lnTo>
                    <a:pt x="75" y="85"/>
                  </a:lnTo>
                  <a:lnTo>
                    <a:pt x="78" y="92"/>
                  </a:lnTo>
                  <a:lnTo>
                    <a:pt x="96" y="104"/>
                  </a:lnTo>
                  <a:lnTo>
                    <a:pt x="144" y="106"/>
                  </a:lnTo>
                  <a:lnTo>
                    <a:pt x="156" y="95"/>
                  </a:lnTo>
                  <a:lnTo>
                    <a:pt x="167" y="95"/>
                  </a:lnTo>
                  <a:lnTo>
                    <a:pt x="172" y="90"/>
                  </a:lnTo>
                  <a:lnTo>
                    <a:pt x="182" y="90"/>
                  </a:lnTo>
                  <a:lnTo>
                    <a:pt x="184" y="90"/>
                  </a:lnTo>
                  <a:lnTo>
                    <a:pt x="184" y="88"/>
                  </a:lnTo>
                  <a:lnTo>
                    <a:pt x="196" y="78"/>
                  </a:lnTo>
                  <a:lnTo>
                    <a:pt x="198" y="78"/>
                  </a:lnTo>
                  <a:lnTo>
                    <a:pt x="198" y="76"/>
                  </a:lnTo>
                  <a:lnTo>
                    <a:pt x="198" y="64"/>
                  </a:lnTo>
                  <a:lnTo>
                    <a:pt x="198" y="59"/>
                  </a:lnTo>
                  <a:lnTo>
                    <a:pt x="198" y="57"/>
                  </a:lnTo>
                  <a:lnTo>
                    <a:pt x="196" y="52"/>
                  </a:lnTo>
                  <a:lnTo>
                    <a:pt x="196" y="50"/>
                  </a:lnTo>
                  <a:lnTo>
                    <a:pt x="210" y="47"/>
                  </a:lnTo>
                  <a:lnTo>
                    <a:pt x="215" y="43"/>
                  </a:lnTo>
                  <a:lnTo>
                    <a:pt x="198" y="5"/>
                  </a:lnTo>
                  <a:lnTo>
                    <a:pt x="156" y="0"/>
                  </a:lnTo>
                  <a:lnTo>
                    <a:pt x="151" y="3"/>
                  </a:lnTo>
                  <a:lnTo>
                    <a:pt x="146" y="12"/>
                  </a:lnTo>
                  <a:lnTo>
                    <a:pt x="130" y="17"/>
                  </a:lnTo>
                  <a:lnTo>
                    <a:pt x="118" y="12"/>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3" name="Freeform 24"/>
            <p:cNvSpPr>
              <a:spLocks/>
            </p:cNvSpPr>
            <p:nvPr/>
          </p:nvSpPr>
          <p:spPr bwMode="auto">
            <a:xfrm>
              <a:off x="1076" y="2942"/>
              <a:ext cx="898" cy="781"/>
            </a:xfrm>
            <a:custGeom>
              <a:avLst/>
              <a:gdLst>
                <a:gd name="T0" fmla="*/ 224 w 373"/>
                <a:gd name="T1" fmla="*/ 47 h 324"/>
                <a:gd name="T2" fmla="*/ 290 w 373"/>
                <a:gd name="T3" fmla="*/ 90 h 324"/>
                <a:gd name="T4" fmla="*/ 302 w 373"/>
                <a:gd name="T5" fmla="*/ 85 h 324"/>
                <a:gd name="T6" fmla="*/ 326 w 373"/>
                <a:gd name="T7" fmla="*/ 102 h 324"/>
                <a:gd name="T8" fmla="*/ 326 w 373"/>
                <a:gd name="T9" fmla="*/ 97 h 324"/>
                <a:gd name="T10" fmla="*/ 371 w 373"/>
                <a:gd name="T11" fmla="*/ 106 h 324"/>
                <a:gd name="T12" fmla="*/ 373 w 373"/>
                <a:gd name="T13" fmla="*/ 111 h 324"/>
                <a:gd name="T14" fmla="*/ 371 w 373"/>
                <a:gd name="T15" fmla="*/ 123 h 324"/>
                <a:gd name="T16" fmla="*/ 290 w 373"/>
                <a:gd name="T17" fmla="*/ 170 h 324"/>
                <a:gd name="T18" fmla="*/ 255 w 373"/>
                <a:gd name="T19" fmla="*/ 231 h 324"/>
                <a:gd name="T20" fmla="*/ 262 w 373"/>
                <a:gd name="T21" fmla="*/ 246 h 324"/>
                <a:gd name="T22" fmla="*/ 224 w 373"/>
                <a:gd name="T23" fmla="*/ 288 h 324"/>
                <a:gd name="T24" fmla="*/ 177 w 373"/>
                <a:gd name="T25" fmla="*/ 317 h 324"/>
                <a:gd name="T26" fmla="*/ 59 w 373"/>
                <a:gd name="T27" fmla="*/ 324 h 324"/>
                <a:gd name="T28" fmla="*/ 26 w 373"/>
                <a:gd name="T29" fmla="*/ 283 h 324"/>
                <a:gd name="T30" fmla="*/ 0 w 373"/>
                <a:gd name="T31" fmla="*/ 265 h 324"/>
                <a:gd name="T32" fmla="*/ 4 w 373"/>
                <a:gd name="T33" fmla="*/ 243 h 324"/>
                <a:gd name="T34" fmla="*/ 23 w 373"/>
                <a:gd name="T35" fmla="*/ 231 h 324"/>
                <a:gd name="T36" fmla="*/ 28 w 373"/>
                <a:gd name="T37" fmla="*/ 191 h 324"/>
                <a:gd name="T38" fmla="*/ 26 w 373"/>
                <a:gd name="T39" fmla="*/ 168 h 324"/>
                <a:gd name="T40" fmla="*/ 45 w 373"/>
                <a:gd name="T41" fmla="*/ 156 h 324"/>
                <a:gd name="T42" fmla="*/ 54 w 373"/>
                <a:gd name="T43" fmla="*/ 118 h 324"/>
                <a:gd name="T44" fmla="*/ 71 w 373"/>
                <a:gd name="T45" fmla="*/ 80 h 324"/>
                <a:gd name="T46" fmla="*/ 23 w 373"/>
                <a:gd name="T47" fmla="*/ 68 h 324"/>
                <a:gd name="T48" fmla="*/ 23 w 373"/>
                <a:gd name="T49" fmla="*/ 64 h 324"/>
                <a:gd name="T50" fmla="*/ 4 w 373"/>
                <a:gd name="T51" fmla="*/ 66 h 324"/>
                <a:gd name="T52" fmla="*/ 2 w 373"/>
                <a:gd name="T53" fmla="*/ 57 h 324"/>
                <a:gd name="T54" fmla="*/ 4 w 373"/>
                <a:gd name="T55" fmla="*/ 50 h 324"/>
                <a:gd name="T56" fmla="*/ 7 w 373"/>
                <a:gd name="T57" fmla="*/ 45 h 324"/>
                <a:gd name="T58" fmla="*/ 9 w 373"/>
                <a:gd name="T59" fmla="*/ 35 h 324"/>
                <a:gd name="T60" fmla="*/ 4 w 373"/>
                <a:gd name="T61" fmla="*/ 33 h 324"/>
                <a:gd name="T62" fmla="*/ 0 w 373"/>
                <a:gd name="T63" fmla="*/ 16 h 324"/>
                <a:gd name="T64" fmla="*/ 14 w 373"/>
                <a:gd name="T65" fmla="*/ 9 h 324"/>
                <a:gd name="T66" fmla="*/ 35 w 373"/>
                <a:gd name="T67" fmla="*/ 2 h 324"/>
                <a:gd name="T68" fmla="*/ 224 w 373"/>
                <a:gd name="T69" fmla="*/ 47 h 3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3"/>
                <a:gd name="T106" fmla="*/ 0 h 324"/>
                <a:gd name="T107" fmla="*/ 373 w 373"/>
                <a:gd name="T108" fmla="*/ 324 h 3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3" h="324">
                  <a:moveTo>
                    <a:pt x="224" y="47"/>
                  </a:moveTo>
                  <a:lnTo>
                    <a:pt x="224" y="47"/>
                  </a:lnTo>
                  <a:lnTo>
                    <a:pt x="224" y="52"/>
                  </a:lnTo>
                  <a:lnTo>
                    <a:pt x="290" y="90"/>
                  </a:lnTo>
                  <a:lnTo>
                    <a:pt x="300" y="85"/>
                  </a:lnTo>
                  <a:lnTo>
                    <a:pt x="302" y="85"/>
                  </a:lnTo>
                  <a:lnTo>
                    <a:pt x="321" y="102"/>
                  </a:lnTo>
                  <a:lnTo>
                    <a:pt x="326" y="102"/>
                  </a:lnTo>
                  <a:lnTo>
                    <a:pt x="326" y="97"/>
                  </a:lnTo>
                  <a:lnTo>
                    <a:pt x="333" y="102"/>
                  </a:lnTo>
                  <a:lnTo>
                    <a:pt x="371" y="106"/>
                  </a:lnTo>
                  <a:lnTo>
                    <a:pt x="373" y="111"/>
                  </a:lnTo>
                  <a:lnTo>
                    <a:pt x="371" y="116"/>
                  </a:lnTo>
                  <a:lnTo>
                    <a:pt x="371" y="123"/>
                  </a:lnTo>
                  <a:lnTo>
                    <a:pt x="290" y="168"/>
                  </a:lnTo>
                  <a:lnTo>
                    <a:pt x="290" y="170"/>
                  </a:lnTo>
                  <a:lnTo>
                    <a:pt x="248" y="220"/>
                  </a:lnTo>
                  <a:lnTo>
                    <a:pt x="255" y="231"/>
                  </a:lnTo>
                  <a:lnTo>
                    <a:pt x="262" y="243"/>
                  </a:lnTo>
                  <a:lnTo>
                    <a:pt x="262" y="246"/>
                  </a:lnTo>
                  <a:lnTo>
                    <a:pt x="224" y="286"/>
                  </a:lnTo>
                  <a:lnTo>
                    <a:pt x="224" y="288"/>
                  </a:lnTo>
                  <a:lnTo>
                    <a:pt x="198" y="293"/>
                  </a:lnTo>
                  <a:lnTo>
                    <a:pt x="177" y="317"/>
                  </a:lnTo>
                  <a:lnTo>
                    <a:pt x="73" y="312"/>
                  </a:lnTo>
                  <a:lnTo>
                    <a:pt x="59" y="324"/>
                  </a:lnTo>
                  <a:lnTo>
                    <a:pt x="42" y="319"/>
                  </a:lnTo>
                  <a:lnTo>
                    <a:pt x="26" y="283"/>
                  </a:lnTo>
                  <a:lnTo>
                    <a:pt x="16" y="267"/>
                  </a:lnTo>
                  <a:lnTo>
                    <a:pt x="0" y="265"/>
                  </a:lnTo>
                  <a:lnTo>
                    <a:pt x="0" y="253"/>
                  </a:lnTo>
                  <a:lnTo>
                    <a:pt x="4" y="243"/>
                  </a:lnTo>
                  <a:lnTo>
                    <a:pt x="19" y="239"/>
                  </a:lnTo>
                  <a:lnTo>
                    <a:pt x="23" y="231"/>
                  </a:lnTo>
                  <a:lnTo>
                    <a:pt x="19" y="208"/>
                  </a:lnTo>
                  <a:lnTo>
                    <a:pt x="28" y="191"/>
                  </a:lnTo>
                  <a:lnTo>
                    <a:pt x="23" y="170"/>
                  </a:lnTo>
                  <a:lnTo>
                    <a:pt x="26" y="168"/>
                  </a:lnTo>
                  <a:lnTo>
                    <a:pt x="40" y="163"/>
                  </a:lnTo>
                  <a:lnTo>
                    <a:pt x="45" y="156"/>
                  </a:lnTo>
                  <a:lnTo>
                    <a:pt x="42" y="149"/>
                  </a:lnTo>
                  <a:lnTo>
                    <a:pt x="54" y="118"/>
                  </a:lnTo>
                  <a:lnTo>
                    <a:pt x="78" y="99"/>
                  </a:lnTo>
                  <a:lnTo>
                    <a:pt x="71" y="80"/>
                  </a:lnTo>
                  <a:lnTo>
                    <a:pt x="26" y="73"/>
                  </a:lnTo>
                  <a:lnTo>
                    <a:pt x="23" y="68"/>
                  </a:lnTo>
                  <a:lnTo>
                    <a:pt x="26" y="68"/>
                  </a:lnTo>
                  <a:lnTo>
                    <a:pt x="23" y="64"/>
                  </a:lnTo>
                  <a:lnTo>
                    <a:pt x="21" y="64"/>
                  </a:lnTo>
                  <a:lnTo>
                    <a:pt x="4" y="66"/>
                  </a:lnTo>
                  <a:lnTo>
                    <a:pt x="0" y="68"/>
                  </a:lnTo>
                  <a:lnTo>
                    <a:pt x="2" y="57"/>
                  </a:lnTo>
                  <a:lnTo>
                    <a:pt x="11" y="50"/>
                  </a:lnTo>
                  <a:lnTo>
                    <a:pt x="4" y="50"/>
                  </a:lnTo>
                  <a:lnTo>
                    <a:pt x="7" y="47"/>
                  </a:lnTo>
                  <a:lnTo>
                    <a:pt x="7" y="45"/>
                  </a:lnTo>
                  <a:lnTo>
                    <a:pt x="4" y="42"/>
                  </a:lnTo>
                  <a:lnTo>
                    <a:pt x="9" y="35"/>
                  </a:lnTo>
                  <a:lnTo>
                    <a:pt x="7" y="35"/>
                  </a:lnTo>
                  <a:lnTo>
                    <a:pt x="4" y="33"/>
                  </a:lnTo>
                  <a:lnTo>
                    <a:pt x="4" y="28"/>
                  </a:lnTo>
                  <a:lnTo>
                    <a:pt x="0" y="16"/>
                  </a:lnTo>
                  <a:lnTo>
                    <a:pt x="14" y="9"/>
                  </a:lnTo>
                  <a:lnTo>
                    <a:pt x="30" y="9"/>
                  </a:lnTo>
                  <a:lnTo>
                    <a:pt x="35" y="2"/>
                  </a:lnTo>
                  <a:lnTo>
                    <a:pt x="40" y="0"/>
                  </a:lnTo>
                  <a:lnTo>
                    <a:pt x="224" y="47"/>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4" name="Freeform 25"/>
            <p:cNvSpPr>
              <a:spLocks/>
            </p:cNvSpPr>
            <p:nvPr/>
          </p:nvSpPr>
          <p:spPr bwMode="auto">
            <a:xfrm>
              <a:off x="2003" y="3431"/>
              <a:ext cx="35" cy="27"/>
            </a:xfrm>
            <a:custGeom>
              <a:avLst/>
              <a:gdLst>
                <a:gd name="T0" fmla="*/ 12 w 14"/>
                <a:gd name="T1" fmla="*/ 5 h 12"/>
                <a:gd name="T2" fmla="*/ 12 w 14"/>
                <a:gd name="T3" fmla="*/ 5 h 12"/>
                <a:gd name="T4" fmla="*/ 14 w 14"/>
                <a:gd name="T5" fmla="*/ 7 h 12"/>
                <a:gd name="T6" fmla="*/ 14 w 14"/>
                <a:gd name="T7" fmla="*/ 10 h 12"/>
                <a:gd name="T8" fmla="*/ 12 w 14"/>
                <a:gd name="T9" fmla="*/ 12 h 12"/>
                <a:gd name="T10" fmla="*/ 0 w 14"/>
                <a:gd name="T11" fmla="*/ 2 h 12"/>
                <a:gd name="T12" fmla="*/ 7 w 14"/>
                <a:gd name="T13" fmla="*/ 0 h 12"/>
                <a:gd name="T14" fmla="*/ 9 w 14"/>
                <a:gd name="T15" fmla="*/ 2 h 12"/>
                <a:gd name="T16" fmla="*/ 12 w 14"/>
                <a:gd name="T17" fmla="*/ 5 h 12"/>
                <a:gd name="T18" fmla="*/ 12 w 14"/>
                <a:gd name="T19" fmla="*/ 5 h 12"/>
                <a:gd name="T20" fmla="*/ 12 w 14"/>
                <a:gd name="T21" fmla="*/ 5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2"/>
                <a:gd name="T35" fmla="*/ 14 w 14"/>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2">
                  <a:moveTo>
                    <a:pt x="12" y="5"/>
                  </a:moveTo>
                  <a:lnTo>
                    <a:pt x="12" y="5"/>
                  </a:lnTo>
                  <a:lnTo>
                    <a:pt x="14" y="7"/>
                  </a:lnTo>
                  <a:lnTo>
                    <a:pt x="14" y="10"/>
                  </a:lnTo>
                  <a:lnTo>
                    <a:pt x="12" y="12"/>
                  </a:lnTo>
                  <a:lnTo>
                    <a:pt x="0" y="2"/>
                  </a:lnTo>
                  <a:lnTo>
                    <a:pt x="7" y="0"/>
                  </a:lnTo>
                  <a:lnTo>
                    <a:pt x="9" y="2"/>
                  </a:lnTo>
                  <a:lnTo>
                    <a:pt x="12" y="5"/>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55" name="Freeform 26"/>
            <p:cNvSpPr>
              <a:spLocks/>
            </p:cNvSpPr>
            <p:nvPr/>
          </p:nvSpPr>
          <p:spPr bwMode="auto">
            <a:xfrm>
              <a:off x="1890" y="3434"/>
              <a:ext cx="73" cy="69"/>
            </a:xfrm>
            <a:custGeom>
              <a:avLst/>
              <a:gdLst>
                <a:gd name="T0" fmla="*/ 25 w 30"/>
                <a:gd name="T1" fmla="*/ 3 h 29"/>
                <a:gd name="T2" fmla="*/ 25 w 30"/>
                <a:gd name="T3" fmla="*/ 3 h 29"/>
                <a:gd name="T4" fmla="*/ 23 w 30"/>
                <a:gd name="T5" fmla="*/ 8 h 29"/>
                <a:gd name="T6" fmla="*/ 23 w 30"/>
                <a:gd name="T7" fmla="*/ 10 h 29"/>
                <a:gd name="T8" fmla="*/ 30 w 30"/>
                <a:gd name="T9" fmla="*/ 12 h 29"/>
                <a:gd name="T10" fmla="*/ 30 w 30"/>
                <a:gd name="T11" fmla="*/ 15 h 29"/>
                <a:gd name="T12" fmla="*/ 21 w 30"/>
                <a:gd name="T13" fmla="*/ 29 h 29"/>
                <a:gd name="T14" fmla="*/ 9 w 30"/>
                <a:gd name="T15" fmla="*/ 19 h 29"/>
                <a:gd name="T16" fmla="*/ 4 w 30"/>
                <a:gd name="T17" fmla="*/ 19 h 29"/>
                <a:gd name="T18" fmla="*/ 0 w 30"/>
                <a:gd name="T19" fmla="*/ 17 h 29"/>
                <a:gd name="T20" fmla="*/ 0 w 30"/>
                <a:gd name="T21" fmla="*/ 15 h 29"/>
                <a:gd name="T22" fmla="*/ 25 w 30"/>
                <a:gd name="T23" fmla="*/ 0 h 29"/>
                <a:gd name="T24" fmla="*/ 25 w 30"/>
                <a:gd name="T25" fmla="*/ 0 h 29"/>
                <a:gd name="T26" fmla="*/ 25 w 30"/>
                <a:gd name="T27" fmla="*/ 3 h 29"/>
                <a:gd name="T28" fmla="*/ 25 w 30"/>
                <a:gd name="T29" fmla="*/ 3 h 29"/>
                <a:gd name="T30" fmla="*/ 25 w 30"/>
                <a:gd name="T31" fmla="*/ 3 h 2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
                <a:gd name="T49" fmla="*/ 0 h 29"/>
                <a:gd name="T50" fmla="*/ 30 w 30"/>
                <a:gd name="T51" fmla="*/ 29 h 2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 h="29">
                  <a:moveTo>
                    <a:pt x="25" y="3"/>
                  </a:moveTo>
                  <a:lnTo>
                    <a:pt x="25" y="3"/>
                  </a:lnTo>
                  <a:lnTo>
                    <a:pt x="23" y="8"/>
                  </a:lnTo>
                  <a:lnTo>
                    <a:pt x="23" y="10"/>
                  </a:lnTo>
                  <a:lnTo>
                    <a:pt x="30" y="12"/>
                  </a:lnTo>
                  <a:lnTo>
                    <a:pt x="30" y="15"/>
                  </a:lnTo>
                  <a:lnTo>
                    <a:pt x="21" y="29"/>
                  </a:lnTo>
                  <a:lnTo>
                    <a:pt x="9" y="19"/>
                  </a:lnTo>
                  <a:lnTo>
                    <a:pt x="4" y="19"/>
                  </a:lnTo>
                  <a:lnTo>
                    <a:pt x="0" y="17"/>
                  </a:lnTo>
                  <a:lnTo>
                    <a:pt x="0" y="15"/>
                  </a:lnTo>
                  <a:lnTo>
                    <a:pt x="25" y="0"/>
                  </a:lnTo>
                  <a:lnTo>
                    <a:pt x="25" y="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6" name="Freeform 27"/>
            <p:cNvSpPr>
              <a:spLocks/>
            </p:cNvSpPr>
            <p:nvPr/>
          </p:nvSpPr>
          <p:spPr bwMode="auto">
            <a:xfrm>
              <a:off x="2703" y="2737"/>
              <a:ext cx="246" cy="162"/>
            </a:xfrm>
            <a:custGeom>
              <a:avLst/>
              <a:gdLst>
                <a:gd name="T0" fmla="*/ 7 w 102"/>
                <a:gd name="T1" fmla="*/ 68 h 68"/>
                <a:gd name="T2" fmla="*/ 7 w 102"/>
                <a:gd name="T3" fmla="*/ 68 h 68"/>
                <a:gd name="T4" fmla="*/ 48 w 102"/>
                <a:gd name="T5" fmla="*/ 68 h 68"/>
                <a:gd name="T6" fmla="*/ 71 w 102"/>
                <a:gd name="T7" fmla="*/ 33 h 68"/>
                <a:gd name="T8" fmla="*/ 102 w 102"/>
                <a:gd name="T9" fmla="*/ 26 h 68"/>
                <a:gd name="T10" fmla="*/ 93 w 102"/>
                <a:gd name="T11" fmla="*/ 16 h 68"/>
                <a:gd name="T12" fmla="*/ 90 w 102"/>
                <a:gd name="T13" fmla="*/ 16 h 68"/>
                <a:gd name="T14" fmla="*/ 81 w 102"/>
                <a:gd name="T15" fmla="*/ 2 h 68"/>
                <a:gd name="T16" fmla="*/ 78 w 102"/>
                <a:gd name="T17" fmla="*/ 0 h 68"/>
                <a:gd name="T18" fmla="*/ 74 w 102"/>
                <a:gd name="T19" fmla="*/ 0 h 68"/>
                <a:gd name="T20" fmla="*/ 67 w 102"/>
                <a:gd name="T21" fmla="*/ 7 h 68"/>
                <a:gd name="T22" fmla="*/ 62 w 102"/>
                <a:gd name="T23" fmla="*/ 7 h 68"/>
                <a:gd name="T24" fmla="*/ 59 w 102"/>
                <a:gd name="T25" fmla="*/ 7 h 68"/>
                <a:gd name="T26" fmla="*/ 57 w 102"/>
                <a:gd name="T27" fmla="*/ 7 h 68"/>
                <a:gd name="T28" fmla="*/ 55 w 102"/>
                <a:gd name="T29" fmla="*/ 12 h 68"/>
                <a:gd name="T30" fmla="*/ 43 w 102"/>
                <a:gd name="T31" fmla="*/ 12 h 68"/>
                <a:gd name="T32" fmla="*/ 31 w 102"/>
                <a:gd name="T33" fmla="*/ 21 h 68"/>
                <a:gd name="T34" fmla="*/ 3 w 102"/>
                <a:gd name="T35" fmla="*/ 26 h 68"/>
                <a:gd name="T36" fmla="*/ 0 w 102"/>
                <a:gd name="T37" fmla="*/ 33 h 68"/>
                <a:gd name="T38" fmla="*/ 0 w 102"/>
                <a:gd name="T39" fmla="*/ 33 h 68"/>
                <a:gd name="T40" fmla="*/ 3 w 102"/>
                <a:gd name="T41" fmla="*/ 35 h 68"/>
                <a:gd name="T42" fmla="*/ 3 w 102"/>
                <a:gd name="T43" fmla="*/ 35 h 68"/>
                <a:gd name="T44" fmla="*/ 3 w 102"/>
                <a:gd name="T45" fmla="*/ 38 h 68"/>
                <a:gd name="T46" fmla="*/ 3 w 102"/>
                <a:gd name="T47" fmla="*/ 42 h 68"/>
                <a:gd name="T48" fmla="*/ 5 w 102"/>
                <a:gd name="T49" fmla="*/ 47 h 68"/>
                <a:gd name="T50" fmla="*/ 5 w 102"/>
                <a:gd name="T51" fmla="*/ 49 h 68"/>
                <a:gd name="T52" fmla="*/ 17 w 102"/>
                <a:gd name="T53" fmla="*/ 59 h 68"/>
                <a:gd name="T54" fmla="*/ 17 w 102"/>
                <a:gd name="T55" fmla="*/ 59 h 68"/>
                <a:gd name="T56" fmla="*/ 15 w 102"/>
                <a:gd name="T57" fmla="*/ 61 h 68"/>
                <a:gd name="T58" fmla="*/ 7 w 102"/>
                <a:gd name="T59" fmla="*/ 61 h 68"/>
                <a:gd name="T60" fmla="*/ 7 w 102"/>
                <a:gd name="T61" fmla="*/ 64 h 68"/>
                <a:gd name="T62" fmla="*/ 5 w 102"/>
                <a:gd name="T63" fmla="*/ 64 h 68"/>
                <a:gd name="T64" fmla="*/ 7 w 102"/>
                <a:gd name="T65" fmla="*/ 68 h 68"/>
                <a:gd name="T66" fmla="*/ 7 w 102"/>
                <a:gd name="T67" fmla="*/ 68 h 68"/>
                <a:gd name="T68" fmla="*/ 7 w 102"/>
                <a:gd name="T69" fmla="*/ 68 h 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2"/>
                <a:gd name="T106" fmla="*/ 0 h 68"/>
                <a:gd name="T107" fmla="*/ 102 w 102"/>
                <a:gd name="T108" fmla="*/ 68 h 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2" h="68">
                  <a:moveTo>
                    <a:pt x="7" y="68"/>
                  </a:moveTo>
                  <a:lnTo>
                    <a:pt x="7" y="68"/>
                  </a:lnTo>
                  <a:lnTo>
                    <a:pt x="48" y="68"/>
                  </a:lnTo>
                  <a:lnTo>
                    <a:pt x="71" y="33"/>
                  </a:lnTo>
                  <a:lnTo>
                    <a:pt x="102" y="26"/>
                  </a:lnTo>
                  <a:lnTo>
                    <a:pt x="93" y="16"/>
                  </a:lnTo>
                  <a:lnTo>
                    <a:pt x="90" y="16"/>
                  </a:lnTo>
                  <a:lnTo>
                    <a:pt x="81" y="2"/>
                  </a:lnTo>
                  <a:lnTo>
                    <a:pt x="78" y="0"/>
                  </a:lnTo>
                  <a:lnTo>
                    <a:pt x="74" y="0"/>
                  </a:lnTo>
                  <a:lnTo>
                    <a:pt x="67" y="7"/>
                  </a:lnTo>
                  <a:lnTo>
                    <a:pt x="62" y="7"/>
                  </a:lnTo>
                  <a:lnTo>
                    <a:pt x="59" y="7"/>
                  </a:lnTo>
                  <a:lnTo>
                    <a:pt x="57" y="7"/>
                  </a:lnTo>
                  <a:lnTo>
                    <a:pt x="55" y="12"/>
                  </a:lnTo>
                  <a:lnTo>
                    <a:pt x="43" y="12"/>
                  </a:lnTo>
                  <a:lnTo>
                    <a:pt x="31" y="21"/>
                  </a:lnTo>
                  <a:lnTo>
                    <a:pt x="3" y="26"/>
                  </a:lnTo>
                  <a:lnTo>
                    <a:pt x="0" y="33"/>
                  </a:lnTo>
                  <a:lnTo>
                    <a:pt x="3" y="35"/>
                  </a:lnTo>
                  <a:lnTo>
                    <a:pt x="3" y="38"/>
                  </a:lnTo>
                  <a:lnTo>
                    <a:pt x="3" y="42"/>
                  </a:lnTo>
                  <a:lnTo>
                    <a:pt x="5" y="47"/>
                  </a:lnTo>
                  <a:lnTo>
                    <a:pt x="5" y="49"/>
                  </a:lnTo>
                  <a:lnTo>
                    <a:pt x="17" y="59"/>
                  </a:lnTo>
                  <a:lnTo>
                    <a:pt x="15" y="61"/>
                  </a:lnTo>
                  <a:lnTo>
                    <a:pt x="7" y="61"/>
                  </a:lnTo>
                  <a:lnTo>
                    <a:pt x="7" y="64"/>
                  </a:lnTo>
                  <a:lnTo>
                    <a:pt x="5" y="64"/>
                  </a:lnTo>
                  <a:lnTo>
                    <a:pt x="7" y="68"/>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7" name="Freeform 28"/>
            <p:cNvSpPr>
              <a:spLocks/>
            </p:cNvSpPr>
            <p:nvPr/>
          </p:nvSpPr>
          <p:spPr bwMode="auto">
            <a:xfrm>
              <a:off x="2703" y="2737"/>
              <a:ext cx="246" cy="162"/>
            </a:xfrm>
            <a:custGeom>
              <a:avLst/>
              <a:gdLst>
                <a:gd name="T0" fmla="*/ 7 w 102"/>
                <a:gd name="T1" fmla="*/ 68 h 68"/>
                <a:gd name="T2" fmla="*/ 7 w 102"/>
                <a:gd name="T3" fmla="*/ 68 h 68"/>
                <a:gd name="T4" fmla="*/ 48 w 102"/>
                <a:gd name="T5" fmla="*/ 68 h 68"/>
                <a:gd name="T6" fmla="*/ 71 w 102"/>
                <a:gd name="T7" fmla="*/ 33 h 68"/>
                <a:gd name="T8" fmla="*/ 102 w 102"/>
                <a:gd name="T9" fmla="*/ 26 h 68"/>
                <a:gd name="T10" fmla="*/ 93 w 102"/>
                <a:gd name="T11" fmla="*/ 16 h 68"/>
                <a:gd name="T12" fmla="*/ 90 w 102"/>
                <a:gd name="T13" fmla="*/ 16 h 68"/>
                <a:gd name="T14" fmla="*/ 81 w 102"/>
                <a:gd name="T15" fmla="*/ 2 h 68"/>
                <a:gd name="T16" fmla="*/ 78 w 102"/>
                <a:gd name="T17" fmla="*/ 0 h 68"/>
                <a:gd name="T18" fmla="*/ 74 w 102"/>
                <a:gd name="T19" fmla="*/ 0 h 68"/>
                <a:gd name="T20" fmla="*/ 67 w 102"/>
                <a:gd name="T21" fmla="*/ 7 h 68"/>
                <a:gd name="T22" fmla="*/ 62 w 102"/>
                <a:gd name="T23" fmla="*/ 7 h 68"/>
                <a:gd name="T24" fmla="*/ 59 w 102"/>
                <a:gd name="T25" fmla="*/ 7 h 68"/>
                <a:gd name="T26" fmla="*/ 57 w 102"/>
                <a:gd name="T27" fmla="*/ 7 h 68"/>
                <a:gd name="T28" fmla="*/ 55 w 102"/>
                <a:gd name="T29" fmla="*/ 12 h 68"/>
                <a:gd name="T30" fmla="*/ 43 w 102"/>
                <a:gd name="T31" fmla="*/ 12 h 68"/>
                <a:gd name="T32" fmla="*/ 31 w 102"/>
                <a:gd name="T33" fmla="*/ 21 h 68"/>
                <a:gd name="T34" fmla="*/ 3 w 102"/>
                <a:gd name="T35" fmla="*/ 26 h 68"/>
                <a:gd name="T36" fmla="*/ 0 w 102"/>
                <a:gd name="T37" fmla="*/ 33 h 68"/>
                <a:gd name="T38" fmla="*/ 0 w 102"/>
                <a:gd name="T39" fmla="*/ 33 h 68"/>
                <a:gd name="T40" fmla="*/ 3 w 102"/>
                <a:gd name="T41" fmla="*/ 35 h 68"/>
                <a:gd name="T42" fmla="*/ 3 w 102"/>
                <a:gd name="T43" fmla="*/ 35 h 68"/>
                <a:gd name="T44" fmla="*/ 3 w 102"/>
                <a:gd name="T45" fmla="*/ 38 h 68"/>
                <a:gd name="T46" fmla="*/ 3 w 102"/>
                <a:gd name="T47" fmla="*/ 42 h 68"/>
                <a:gd name="T48" fmla="*/ 5 w 102"/>
                <a:gd name="T49" fmla="*/ 47 h 68"/>
                <a:gd name="T50" fmla="*/ 5 w 102"/>
                <a:gd name="T51" fmla="*/ 49 h 68"/>
                <a:gd name="T52" fmla="*/ 17 w 102"/>
                <a:gd name="T53" fmla="*/ 59 h 68"/>
                <a:gd name="T54" fmla="*/ 17 w 102"/>
                <a:gd name="T55" fmla="*/ 59 h 68"/>
                <a:gd name="T56" fmla="*/ 15 w 102"/>
                <a:gd name="T57" fmla="*/ 61 h 68"/>
                <a:gd name="T58" fmla="*/ 7 w 102"/>
                <a:gd name="T59" fmla="*/ 61 h 68"/>
                <a:gd name="T60" fmla="*/ 7 w 102"/>
                <a:gd name="T61" fmla="*/ 64 h 68"/>
                <a:gd name="T62" fmla="*/ 5 w 102"/>
                <a:gd name="T63" fmla="*/ 64 h 68"/>
                <a:gd name="T64" fmla="*/ 7 w 102"/>
                <a:gd name="T65" fmla="*/ 68 h 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2"/>
                <a:gd name="T100" fmla="*/ 0 h 68"/>
                <a:gd name="T101" fmla="*/ 102 w 102"/>
                <a:gd name="T102" fmla="*/ 68 h 6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2" h="68">
                  <a:moveTo>
                    <a:pt x="7" y="68"/>
                  </a:moveTo>
                  <a:lnTo>
                    <a:pt x="7" y="68"/>
                  </a:lnTo>
                  <a:lnTo>
                    <a:pt x="48" y="68"/>
                  </a:lnTo>
                  <a:lnTo>
                    <a:pt x="71" y="33"/>
                  </a:lnTo>
                  <a:lnTo>
                    <a:pt x="102" y="26"/>
                  </a:lnTo>
                  <a:lnTo>
                    <a:pt x="93" y="16"/>
                  </a:lnTo>
                  <a:lnTo>
                    <a:pt x="90" y="16"/>
                  </a:lnTo>
                  <a:lnTo>
                    <a:pt x="81" y="2"/>
                  </a:lnTo>
                  <a:lnTo>
                    <a:pt x="78" y="0"/>
                  </a:lnTo>
                  <a:lnTo>
                    <a:pt x="74" y="0"/>
                  </a:lnTo>
                  <a:lnTo>
                    <a:pt x="67" y="7"/>
                  </a:lnTo>
                  <a:lnTo>
                    <a:pt x="62" y="7"/>
                  </a:lnTo>
                  <a:lnTo>
                    <a:pt x="59" y="7"/>
                  </a:lnTo>
                  <a:lnTo>
                    <a:pt x="57" y="7"/>
                  </a:lnTo>
                  <a:lnTo>
                    <a:pt x="55" y="12"/>
                  </a:lnTo>
                  <a:lnTo>
                    <a:pt x="43" y="12"/>
                  </a:lnTo>
                  <a:lnTo>
                    <a:pt x="31" y="21"/>
                  </a:lnTo>
                  <a:lnTo>
                    <a:pt x="3" y="26"/>
                  </a:lnTo>
                  <a:lnTo>
                    <a:pt x="0" y="33"/>
                  </a:lnTo>
                  <a:lnTo>
                    <a:pt x="3" y="35"/>
                  </a:lnTo>
                  <a:lnTo>
                    <a:pt x="3" y="38"/>
                  </a:lnTo>
                  <a:lnTo>
                    <a:pt x="3" y="42"/>
                  </a:lnTo>
                  <a:lnTo>
                    <a:pt x="5" y="47"/>
                  </a:lnTo>
                  <a:lnTo>
                    <a:pt x="5" y="49"/>
                  </a:lnTo>
                  <a:lnTo>
                    <a:pt x="17" y="59"/>
                  </a:lnTo>
                  <a:lnTo>
                    <a:pt x="15" y="61"/>
                  </a:lnTo>
                  <a:lnTo>
                    <a:pt x="7" y="61"/>
                  </a:lnTo>
                  <a:lnTo>
                    <a:pt x="7" y="64"/>
                  </a:lnTo>
                  <a:lnTo>
                    <a:pt x="5" y="64"/>
                  </a:lnTo>
                  <a:lnTo>
                    <a:pt x="7" y="68"/>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8" name="Freeform 29"/>
            <p:cNvSpPr>
              <a:spLocks/>
            </p:cNvSpPr>
            <p:nvPr/>
          </p:nvSpPr>
          <p:spPr bwMode="auto">
            <a:xfrm>
              <a:off x="2703" y="2737"/>
              <a:ext cx="246" cy="162"/>
            </a:xfrm>
            <a:custGeom>
              <a:avLst/>
              <a:gdLst>
                <a:gd name="T0" fmla="*/ 7 w 102"/>
                <a:gd name="T1" fmla="*/ 68 h 68"/>
                <a:gd name="T2" fmla="*/ 7 w 102"/>
                <a:gd name="T3" fmla="*/ 68 h 68"/>
                <a:gd name="T4" fmla="*/ 48 w 102"/>
                <a:gd name="T5" fmla="*/ 68 h 68"/>
                <a:gd name="T6" fmla="*/ 71 w 102"/>
                <a:gd name="T7" fmla="*/ 33 h 68"/>
                <a:gd name="T8" fmla="*/ 102 w 102"/>
                <a:gd name="T9" fmla="*/ 26 h 68"/>
                <a:gd name="T10" fmla="*/ 93 w 102"/>
                <a:gd name="T11" fmla="*/ 16 h 68"/>
                <a:gd name="T12" fmla="*/ 90 w 102"/>
                <a:gd name="T13" fmla="*/ 16 h 68"/>
                <a:gd name="T14" fmla="*/ 81 w 102"/>
                <a:gd name="T15" fmla="*/ 2 h 68"/>
                <a:gd name="T16" fmla="*/ 78 w 102"/>
                <a:gd name="T17" fmla="*/ 0 h 68"/>
                <a:gd name="T18" fmla="*/ 74 w 102"/>
                <a:gd name="T19" fmla="*/ 0 h 68"/>
                <a:gd name="T20" fmla="*/ 67 w 102"/>
                <a:gd name="T21" fmla="*/ 7 h 68"/>
                <a:gd name="T22" fmla="*/ 62 w 102"/>
                <a:gd name="T23" fmla="*/ 7 h 68"/>
                <a:gd name="T24" fmla="*/ 59 w 102"/>
                <a:gd name="T25" fmla="*/ 7 h 68"/>
                <a:gd name="T26" fmla="*/ 57 w 102"/>
                <a:gd name="T27" fmla="*/ 7 h 68"/>
                <a:gd name="T28" fmla="*/ 55 w 102"/>
                <a:gd name="T29" fmla="*/ 12 h 68"/>
                <a:gd name="T30" fmla="*/ 43 w 102"/>
                <a:gd name="T31" fmla="*/ 12 h 68"/>
                <a:gd name="T32" fmla="*/ 31 w 102"/>
                <a:gd name="T33" fmla="*/ 21 h 68"/>
                <a:gd name="T34" fmla="*/ 3 w 102"/>
                <a:gd name="T35" fmla="*/ 26 h 68"/>
                <a:gd name="T36" fmla="*/ 0 w 102"/>
                <a:gd name="T37" fmla="*/ 33 h 68"/>
                <a:gd name="T38" fmla="*/ 0 w 102"/>
                <a:gd name="T39" fmla="*/ 33 h 68"/>
                <a:gd name="T40" fmla="*/ 3 w 102"/>
                <a:gd name="T41" fmla="*/ 35 h 68"/>
                <a:gd name="T42" fmla="*/ 3 w 102"/>
                <a:gd name="T43" fmla="*/ 35 h 68"/>
                <a:gd name="T44" fmla="*/ 3 w 102"/>
                <a:gd name="T45" fmla="*/ 38 h 68"/>
                <a:gd name="T46" fmla="*/ 3 w 102"/>
                <a:gd name="T47" fmla="*/ 42 h 68"/>
                <a:gd name="T48" fmla="*/ 5 w 102"/>
                <a:gd name="T49" fmla="*/ 47 h 68"/>
                <a:gd name="T50" fmla="*/ 5 w 102"/>
                <a:gd name="T51" fmla="*/ 49 h 68"/>
                <a:gd name="T52" fmla="*/ 17 w 102"/>
                <a:gd name="T53" fmla="*/ 59 h 68"/>
                <a:gd name="T54" fmla="*/ 17 w 102"/>
                <a:gd name="T55" fmla="*/ 59 h 68"/>
                <a:gd name="T56" fmla="*/ 15 w 102"/>
                <a:gd name="T57" fmla="*/ 61 h 68"/>
                <a:gd name="T58" fmla="*/ 7 w 102"/>
                <a:gd name="T59" fmla="*/ 61 h 68"/>
                <a:gd name="T60" fmla="*/ 7 w 102"/>
                <a:gd name="T61" fmla="*/ 64 h 68"/>
                <a:gd name="T62" fmla="*/ 5 w 102"/>
                <a:gd name="T63" fmla="*/ 64 h 68"/>
                <a:gd name="T64" fmla="*/ 7 w 102"/>
                <a:gd name="T65" fmla="*/ 68 h 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2"/>
                <a:gd name="T100" fmla="*/ 0 h 68"/>
                <a:gd name="T101" fmla="*/ 102 w 102"/>
                <a:gd name="T102" fmla="*/ 68 h 6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2" h="68">
                  <a:moveTo>
                    <a:pt x="7" y="68"/>
                  </a:moveTo>
                  <a:lnTo>
                    <a:pt x="7" y="68"/>
                  </a:lnTo>
                  <a:lnTo>
                    <a:pt x="48" y="68"/>
                  </a:lnTo>
                  <a:lnTo>
                    <a:pt x="71" y="33"/>
                  </a:lnTo>
                  <a:lnTo>
                    <a:pt x="102" y="26"/>
                  </a:lnTo>
                  <a:lnTo>
                    <a:pt x="93" y="16"/>
                  </a:lnTo>
                  <a:lnTo>
                    <a:pt x="90" y="16"/>
                  </a:lnTo>
                  <a:lnTo>
                    <a:pt x="81" y="2"/>
                  </a:lnTo>
                  <a:lnTo>
                    <a:pt x="78" y="0"/>
                  </a:lnTo>
                  <a:lnTo>
                    <a:pt x="74" y="0"/>
                  </a:lnTo>
                  <a:lnTo>
                    <a:pt x="67" y="7"/>
                  </a:lnTo>
                  <a:lnTo>
                    <a:pt x="62" y="7"/>
                  </a:lnTo>
                  <a:lnTo>
                    <a:pt x="59" y="7"/>
                  </a:lnTo>
                  <a:lnTo>
                    <a:pt x="57" y="7"/>
                  </a:lnTo>
                  <a:lnTo>
                    <a:pt x="55" y="12"/>
                  </a:lnTo>
                  <a:lnTo>
                    <a:pt x="43" y="12"/>
                  </a:lnTo>
                  <a:lnTo>
                    <a:pt x="31" y="21"/>
                  </a:lnTo>
                  <a:lnTo>
                    <a:pt x="3" y="26"/>
                  </a:lnTo>
                  <a:lnTo>
                    <a:pt x="0" y="33"/>
                  </a:lnTo>
                  <a:lnTo>
                    <a:pt x="3" y="35"/>
                  </a:lnTo>
                  <a:lnTo>
                    <a:pt x="3" y="38"/>
                  </a:lnTo>
                  <a:lnTo>
                    <a:pt x="3" y="42"/>
                  </a:lnTo>
                  <a:lnTo>
                    <a:pt x="5" y="47"/>
                  </a:lnTo>
                  <a:lnTo>
                    <a:pt x="5" y="49"/>
                  </a:lnTo>
                  <a:lnTo>
                    <a:pt x="17" y="59"/>
                  </a:lnTo>
                  <a:lnTo>
                    <a:pt x="15" y="61"/>
                  </a:lnTo>
                  <a:lnTo>
                    <a:pt x="7" y="61"/>
                  </a:lnTo>
                  <a:lnTo>
                    <a:pt x="7" y="64"/>
                  </a:lnTo>
                  <a:lnTo>
                    <a:pt x="5" y="64"/>
                  </a:lnTo>
                  <a:lnTo>
                    <a:pt x="7" y="68"/>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59" name="Freeform 30"/>
            <p:cNvSpPr>
              <a:spLocks/>
            </p:cNvSpPr>
            <p:nvPr/>
          </p:nvSpPr>
          <p:spPr bwMode="auto">
            <a:xfrm>
              <a:off x="2719" y="2798"/>
              <a:ext cx="434" cy="369"/>
            </a:xfrm>
            <a:custGeom>
              <a:avLst/>
              <a:gdLst>
                <a:gd name="T0" fmla="*/ 168 w 180"/>
                <a:gd name="T1" fmla="*/ 153 h 153"/>
                <a:gd name="T2" fmla="*/ 168 w 180"/>
                <a:gd name="T3" fmla="*/ 153 h 153"/>
                <a:gd name="T4" fmla="*/ 168 w 180"/>
                <a:gd name="T5" fmla="*/ 139 h 153"/>
                <a:gd name="T6" fmla="*/ 166 w 180"/>
                <a:gd name="T7" fmla="*/ 139 h 153"/>
                <a:gd name="T8" fmla="*/ 166 w 180"/>
                <a:gd name="T9" fmla="*/ 139 h 153"/>
                <a:gd name="T10" fmla="*/ 69 w 180"/>
                <a:gd name="T11" fmla="*/ 57 h 153"/>
                <a:gd name="T12" fmla="*/ 69 w 180"/>
                <a:gd name="T13" fmla="*/ 49 h 153"/>
                <a:gd name="T14" fmla="*/ 97 w 180"/>
                <a:gd name="T15" fmla="*/ 40 h 153"/>
                <a:gd name="T16" fmla="*/ 109 w 180"/>
                <a:gd name="T17" fmla="*/ 45 h 153"/>
                <a:gd name="T18" fmla="*/ 147 w 180"/>
                <a:gd name="T19" fmla="*/ 35 h 153"/>
                <a:gd name="T20" fmla="*/ 156 w 180"/>
                <a:gd name="T21" fmla="*/ 42 h 153"/>
                <a:gd name="T22" fmla="*/ 168 w 180"/>
                <a:gd name="T23" fmla="*/ 47 h 153"/>
                <a:gd name="T24" fmla="*/ 178 w 180"/>
                <a:gd name="T25" fmla="*/ 45 h 153"/>
                <a:gd name="T26" fmla="*/ 180 w 180"/>
                <a:gd name="T27" fmla="*/ 35 h 153"/>
                <a:gd name="T28" fmla="*/ 168 w 180"/>
                <a:gd name="T29" fmla="*/ 35 h 153"/>
                <a:gd name="T30" fmla="*/ 154 w 180"/>
                <a:gd name="T31" fmla="*/ 16 h 153"/>
                <a:gd name="T32" fmla="*/ 152 w 180"/>
                <a:gd name="T33" fmla="*/ 2 h 153"/>
                <a:gd name="T34" fmla="*/ 123 w 180"/>
                <a:gd name="T35" fmla="*/ 14 h 153"/>
                <a:gd name="T36" fmla="*/ 109 w 180"/>
                <a:gd name="T37" fmla="*/ 9 h 153"/>
                <a:gd name="T38" fmla="*/ 97 w 180"/>
                <a:gd name="T39" fmla="*/ 0 h 153"/>
                <a:gd name="T40" fmla="*/ 67 w 180"/>
                <a:gd name="T41" fmla="*/ 5 h 153"/>
                <a:gd name="T42" fmla="*/ 41 w 180"/>
                <a:gd name="T43" fmla="*/ 40 h 153"/>
                <a:gd name="T44" fmla="*/ 0 w 180"/>
                <a:gd name="T45" fmla="*/ 42 h 153"/>
                <a:gd name="T46" fmla="*/ 0 w 180"/>
                <a:gd name="T47" fmla="*/ 45 h 153"/>
                <a:gd name="T48" fmla="*/ 10 w 180"/>
                <a:gd name="T49" fmla="*/ 66 h 153"/>
                <a:gd name="T50" fmla="*/ 12 w 180"/>
                <a:gd name="T51" fmla="*/ 66 h 153"/>
                <a:gd name="T52" fmla="*/ 17 w 180"/>
                <a:gd name="T53" fmla="*/ 61 h 153"/>
                <a:gd name="T54" fmla="*/ 22 w 180"/>
                <a:gd name="T55" fmla="*/ 45 h 153"/>
                <a:gd name="T56" fmla="*/ 24 w 180"/>
                <a:gd name="T57" fmla="*/ 45 h 153"/>
                <a:gd name="T58" fmla="*/ 36 w 180"/>
                <a:gd name="T59" fmla="*/ 52 h 153"/>
                <a:gd name="T60" fmla="*/ 41 w 180"/>
                <a:gd name="T61" fmla="*/ 68 h 153"/>
                <a:gd name="T62" fmla="*/ 57 w 180"/>
                <a:gd name="T63" fmla="*/ 83 h 153"/>
                <a:gd name="T64" fmla="*/ 52 w 180"/>
                <a:gd name="T65" fmla="*/ 87 h 153"/>
                <a:gd name="T66" fmla="*/ 52 w 180"/>
                <a:gd name="T67" fmla="*/ 92 h 153"/>
                <a:gd name="T68" fmla="*/ 78 w 180"/>
                <a:gd name="T69" fmla="*/ 113 h 153"/>
                <a:gd name="T70" fmla="*/ 95 w 180"/>
                <a:gd name="T71" fmla="*/ 113 h 153"/>
                <a:gd name="T72" fmla="*/ 128 w 180"/>
                <a:gd name="T73" fmla="*/ 132 h 153"/>
                <a:gd name="T74" fmla="*/ 126 w 180"/>
                <a:gd name="T75" fmla="*/ 132 h 153"/>
                <a:gd name="T76" fmla="*/ 121 w 180"/>
                <a:gd name="T77" fmla="*/ 130 h 153"/>
                <a:gd name="T78" fmla="*/ 119 w 180"/>
                <a:gd name="T79" fmla="*/ 130 h 153"/>
                <a:gd name="T80" fmla="*/ 116 w 180"/>
                <a:gd name="T81" fmla="*/ 127 h 153"/>
                <a:gd name="T82" fmla="*/ 114 w 180"/>
                <a:gd name="T83" fmla="*/ 130 h 153"/>
                <a:gd name="T84" fmla="*/ 114 w 180"/>
                <a:gd name="T85" fmla="*/ 132 h 153"/>
                <a:gd name="T86" fmla="*/ 168 w 180"/>
                <a:gd name="T87" fmla="*/ 153 h 153"/>
                <a:gd name="T88" fmla="*/ 168 w 180"/>
                <a:gd name="T89" fmla="*/ 153 h 1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0"/>
                <a:gd name="T136" fmla="*/ 0 h 153"/>
                <a:gd name="T137" fmla="*/ 180 w 180"/>
                <a:gd name="T138" fmla="*/ 153 h 1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0" h="153">
                  <a:moveTo>
                    <a:pt x="168" y="153"/>
                  </a:moveTo>
                  <a:lnTo>
                    <a:pt x="168" y="153"/>
                  </a:lnTo>
                  <a:lnTo>
                    <a:pt x="168" y="139"/>
                  </a:lnTo>
                  <a:lnTo>
                    <a:pt x="166" y="139"/>
                  </a:lnTo>
                  <a:lnTo>
                    <a:pt x="69" y="57"/>
                  </a:lnTo>
                  <a:lnTo>
                    <a:pt x="69" y="49"/>
                  </a:lnTo>
                  <a:lnTo>
                    <a:pt x="97" y="40"/>
                  </a:lnTo>
                  <a:lnTo>
                    <a:pt x="109" y="45"/>
                  </a:lnTo>
                  <a:lnTo>
                    <a:pt x="147" y="35"/>
                  </a:lnTo>
                  <a:lnTo>
                    <a:pt x="156" y="42"/>
                  </a:lnTo>
                  <a:lnTo>
                    <a:pt x="168" y="47"/>
                  </a:lnTo>
                  <a:lnTo>
                    <a:pt x="178" y="45"/>
                  </a:lnTo>
                  <a:lnTo>
                    <a:pt x="180" y="35"/>
                  </a:lnTo>
                  <a:lnTo>
                    <a:pt x="168" y="35"/>
                  </a:lnTo>
                  <a:lnTo>
                    <a:pt x="154" y="16"/>
                  </a:lnTo>
                  <a:lnTo>
                    <a:pt x="152" y="2"/>
                  </a:lnTo>
                  <a:lnTo>
                    <a:pt x="123" y="14"/>
                  </a:lnTo>
                  <a:lnTo>
                    <a:pt x="109" y="9"/>
                  </a:lnTo>
                  <a:lnTo>
                    <a:pt x="97" y="0"/>
                  </a:lnTo>
                  <a:lnTo>
                    <a:pt x="67" y="5"/>
                  </a:lnTo>
                  <a:lnTo>
                    <a:pt x="41" y="40"/>
                  </a:lnTo>
                  <a:lnTo>
                    <a:pt x="0" y="42"/>
                  </a:lnTo>
                  <a:lnTo>
                    <a:pt x="0" y="45"/>
                  </a:lnTo>
                  <a:lnTo>
                    <a:pt x="10" y="66"/>
                  </a:lnTo>
                  <a:lnTo>
                    <a:pt x="12" y="66"/>
                  </a:lnTo>
                  <a:lnTo>
                    <a:pt x="17" y="61"/>
                  </a:lnTo>
                  <a:lnTo>
                    <a:pt x="22" y="45"/>
                  </a:lnTo>
                  <a:lnTo>
                    <a:pt x="24" y="45"/>
                  </a:lnTo>
                  <a:lnTo>
                    <a:pt x="36" y="52"/>
                  </a:lnTo>
                  <a:lnTo>
                    <a:pt x="41" y="68"/>
                  </a:lnTo>
                  <a:lnTo>
                    <a:pt x="57" y="83"/>
                  </a:lnTo>
                  <a:lnTo>
                    <a:pt x="52" y="87"/>
                  </a:lnTo>
                  <a:lnTo>
                    <a:pt x="52" y="92"/>
                  </a:lnTo>
                  <a:lnTo>
                    <a:pt x="78" y="113"/>
                  </a:lnTo>
                  <a:lnTo>
                    <a:pt x="95" y="113"/>
                  </a:lnTo>
                  <a:lnTo>
                    <a:pt x="128" y="132"/>
                  </a:lnTo>
                  <a:lnTo>
                    <a:pt x="126" y="132"/>
                  </a:lnTo>
                  <a:lnTo>
                    <a:pt x="121" y="130"/>
                  </a:lnTo>
                  <a:lnTo>
                    <a:pt x="119" y="130"/>
                  </a:lnTo>
                  <a:lnTo>
                    <a:pt x="116" y="127"/>
                  </a:lnTo>
                  <a:lnTo>
                    <a:pt x="114" y="130"/>
                  </a:lnTo>
                  <a:lnTo>
                    <a:pt x="114" y="132"/>
                  </a:lnTo>
                  <a:lnTo>
                    <a:pt x="168" y="15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0" name="Freeform 31"/>
            <p:cNvSpPr>
              <a:spLocks/>
            </p:cNvSpPr>
            <p:nvPr/>
          </p:nvSpPr>
          <p:spPr bwMode="auto">
            <a:xfrm>
              <a:off x="2885" y="2878"/>
              <a:ext cx="287" cy="257"/>
            </a:xfrm>
            <a:custGeom>
              <a:avLst/>
              <a:gdLst>
                <a:gd name="T0" fmla="*/ 97 w 118"/>
                <a:gd name="T1" fmla="*/ 106 h 106"/>
                <a:gd name="T2" fmla="*/ 97 w 118"/>
                <a:gd name="T3" fmla="*/ 106 h 106"/>
                <a:gd name="T4" fmla="*/ 76 w 118"/>
                <a:gd name="T5" fmla="*/ 94 h 106"/>
                <a:gd name="T6" fmla="*/ 73 w 118"/>
                <a:gd name="T7" fmla="*/ 94 h 106"/>
                <a:gd name="T8" fmla="*/ 0 w 118"/>
                <a:gd name="T9" fmla="*/ 24 h 106"/>
                <a:gd name="T10" fmla="*/ 0 w 118"/>
                <a:gd name="T11" fmla="*/ 16 h 106"/>
                <a:gd name="T12" fmla="*/ 80 w 118"/>
                <a:gd name="T13" fmla="*/ 0 h 106"/>
                <a:gd name="T14" fmla="*/ 97 w 118"/>
                <a:gd name="T15" fmla="*/ 14 h 106"/>
                <a:gd name="T16" fmla="*/ 104 w 118"/>
                <a:gd name="T17" fmla="*/ 14 h 106"/>
                <a:gd name="T18" fmla="*/ 104 w 118"/>
                <a:gd name="T19" fmla="*/ 33 h 106"/>
                <a:gd name="T20" fmla="*/ 118 w 118"/>
                <a:gd name="T21" fmla="*/ 54 h 106"/>
                <a:gd name="T22" fmla="*/ 118 w 118"/>
                <a:gd name="T23" fmla="*/ 61 h 106"/>
                <a:gd name="T24" fmla="*/ 111 w 118"/>
                <a:gd name="T25" fmla="*/ 78 h 106"/>
                <a:gd name="T26" fmla="*/ 104 w 118"/>
                <a:gd name="T27" fmla="*/ 80 h 106"/>
                <a:gd name="T28" fmla="*/ 102 w 118"/>
                <a:gd name="T29" fmla="*/ 83 h 106"/>
                <a:gd name="T30" fmla="*/ 97 w 118"/>
                <a:gd name="T31" fmla="*/ 106 h 106"/>
                <a:gd name="T32" fmla="*/ 97 w 118"/>
                <a:gd name="T33" fmla="*/ 106 h 106"/>
                <a:gd name="T34" fmla="*/ 97 w 118"/>
                <a:gd name="T35" fmla="*/ 10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8"/>
                <a:gd name="T55" fmla="*/ 0 h 106"/>
                <a:gd name="T56" fmla="*/ 118 w 118"/>
                <a:gd name="T57" fmla="*/ 106 h 1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8" h="106">
                  <a:moveTo>
                    <a:pt x="97" y="106"/>
                  </a:moveTo>
                  <a:lnTo>
                    <a:pt x="97" y="106"/>
                  </a:lnTo>
                  <a:lnTo>
                    <a:pt x="76" y="94"/>
                  </a:lnTo>
                  <a:lnTo>
                    <a:pt x="73" y="94"/>
                  </a:lnTo>
                  <a:lnTo>
                    <a:pt x="0" y="24"/>
                  </a:lnTo>
                  <a:lnTo>
                    <a:pt x="0" y="16"/>
                  </a:lnTo>
                  <a:lnTo>
                    <a:pt x="80" y="0"/>
                  </a:lnTo>
                  <a:lnTo>
                    <a:pt x="97" y="14"/>
                  </a:lnTo>
                  <a:lnTo>
                    <a:pt x="104" y="14"/>
                  </a:lnTo>
                  <a:lnTo>
                    <a:pt x="104" y="33"/>
                  </a:lnTo>
                  <a:lnTo>
                    <a:pt x="118" y="54"/>
                  </a:lnTo>
                  <a:lnTo>
                    <a:pt x="118" y="61"/>
                  </a:lnTo>
                  <a:lnTo>
                    <a:pt x="111" y="78"/>
                  </a:lnTo>
                  <a:lnTo>
                    <a:pt x="104" y="80"/>
                  </a:lnTo>
                  <a:lnTo>
                    <a:pt x="102" y="83"/>
                  </a:lnTo>
                  <a:lnTo>
                    <a:pt x="97" y="10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1" name="Freeform 32"/>
            <p:cNvSpPr>
              <a:spLocks/>
            </p:cNvSpPr>
            <p:nvPr/>
          </p:nvSpPr>
          <p:spPr bwMode="auto">
            <a:xfrm>
              <a:off x="2885" y="2878"/>
              <a:ext cx="287" cy="257"/>
            </a:xfrm>
            <a:custGeom>
              <a:avLst/>
              <a:gdLst>
                <a:gd name="T0" fmla="*/ 97 w 118"/>
                <a:gd name="T1" fmla="*/ 106 h 106"/>
                <a:gd name="T2" fmla="*/ 97 w 118"/>
                <a:gd name="T3" fmla="*/ 106 h 106"/>
                <a:gd name="T4" fmla="*/ 76 w 118"/>
                <a:gd name="T5" fmla="*/ 94 h 106"/>
                <a:gd name="T6" fmla="*/ 73 w 118"/>
                <a:gd name="T7" fmla="*/ 94 h 106"/>
                <a:gd name="T8" fmla="*/ 0 w 118"/>
                <a:gd name="T9" fmla="*/ 24 h 106"/>
                <a:gd name="T10" fmla="*/ 0 w 118"/>
                <a:gd name="T11" fmla="*/ 16 h 106"/>
                <a:gd name="T12" fmla="*/ 80 w 118"/>
                <a:gd name="T13" fmla="*/ 0 h 106"/>
                <a:gd name="T14" fmla="*/ 97 w 118"/>
                <a:gd name="T15" fmla="*/ 14 h 106"/>
                <a:gd name="T16" fmla="*/ 104 w 118"/>
                <a:gd name="T17" fmla="*/ 14 h 106"/>
                <a:gd name="T18" fmla="*/ 104 w 118"/>
                <a:gd name="T19" fmla="*/ 33 h 106"/>
                <a:gd name="T20" fmla="*/ 118 w 118"/>
                <a:gd name="T21" fmla="*/ 54 h 106"/>
                <a:gd name="T22" fmla="*/ 118 w 118"/>
                <a:gd name="T23" fmla="*/ 61 h 106"/>
                <a:gd name="T24" fmla="*/ 111 w 118"/>
                <a:gd name="T25" fmla="*/ 78 h 106"/>
                <a:gd name="T26" fmla="*/ 104 w 118"/>
                <a:gd name="T27" fmla="*/ 80 h 106"/>
                <a:gd name="T28" fmla="*/ 102 w 118"/>
                <a:gd name="T29" fmla="*/ 83 h 106"/>
                <a:gd name="T30" fmla="*/ 97 w 118"/>
                <a:gd name="T31" fmla="*/ 106 h 1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8"/>
                <a:gd name="T49" fmla="*/ 0 h 106"/>
                <a:gd name="T50" fmla="*/ 118 w 118"/>
                <a:gd name="T51" fmla="*/ 106 h 1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8" h="106">
                  <a:moveTo>
                    <a:pt x="97" y="106"/>
                  </a:moveTo>
                  <a:lnTo>
                    <a:pt x="97" y="106"/>
                  </a:lnTo>
                  <a:lnTo>
                    <a:pt x="76" y="94"/>
                  </a:lnTo>
                  <a:lnTo>
                    <a:pt x="73" y="94"/>
                  </a:lnTo>
                  <a:lnTo>
                    <a:pt x="0" y="24"/>
                  </a:lnTo>
                  <a:lnTo>
                    <a:pt x="0" y="16"/>
                  </a:lnTo>
                  <a:lnTo>
                    <a:pt x="80" y="0"/>
                  </a:lnTo>
                  <a:lnTo>
                    <a:pt x="97" y="14"/>
                  </a:lnTo>
                  <a:lnTo>
                    <a:pt x="104" y="14"/>
                  </a:lnTo>
                  <a:lnTo>
                    <a:pt x="104" y="33"/>
                  </a:lnTo>
                  <a:lnTo>
                    <a:pt x="118" y="54"/>
                  </a:lnTo>
                  <a:lnTo>
                    <a:pt x="118" y="61"/>
                  </a:lnTo>
                  <a:lnTo>
                    <a:pt x="111" y="78"/>
                  </a:lnTo>
                  <a:lnTo>
                    <a:pt x="104" y="80"/>
                  </a:lnTo>
                  <a:lnTo>
                    <a:pt x="102" y="83"/>
                  </a:lnTo>
                  <a:lnTo>
                    <a:pt x="97" y="10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2" name="Freeform 33"/>
            <p:cNvSpPr>
              <a:spLocks/>
            </p:cNvSpPr>
            <p:nvPr/>
          </p:nvSpPr>
          <p:spPr bwMode="auto">
            <a:xfrm>
              <a:off x="2885" y="2878"/>
              <a:ext cx="287" cy="257"/>
            </a:xfrm>
            <a:custGeom>
              <a:avLst/>
              <a:gdLst>
                <a:gd name="T0" fmla="*/ 97 w 118"/>
                <a:gd name="T1" fmla="*/ 106 h 106"/>
                <a:gd name="T2" fmla="*/ 97 w 118"/>
                <a:gd name="T3" fmla="*/ 106 h 106"/>
                <a:gd name="T4" fmla="*/ 76 w 118"/>
                <a:gd name="T5" fmla="*/ 94 h 106"/>
                <a:gd name="T6" fmla="*/ 73 w 118"/>
                <a:gd name="T7" fmla="*/ 94 h 106"/>
                <a:gd name="T8" fmla="*/ 0 w 118"/>
                <a:gd name="T9" fmla="*/ 24 h 106"/>
                <a:gd name="T10" fmla="*/ 0 w 118"/>
                <a:gd name="T11" fmla="*/ 16 h 106"/>
                <a:gd name="T12" fmla="*/ 80 w 118"/>
                <a:gd name="T13" fmla="*/ 0 h 106"/>
                <a:gd name="T14" fmla="*/ 97 w 118"/>
                <a:gd name="T15" fmla="*/ 14 h 106"/>
                <a:gd name="T16" fmla="*/ 104 w 118"/>
                <a:gd name="T17" fmla="*/ 14 h 106"/>
                <a:gd name="T18" fmla="*/ 104 w 118"/>
                <a:gd name="T19" fmla="*/ 33 h 106"/>
                <a:gd name="T20" fmla="*/ 118 w 118"/>
                <a:gd name="T21" fmla="*/ 54 h 106"/>
                <a:gd name="T22" fmla="*/ 118 w 118"/>
                <a:gd name="T23" fmla="*/ 61 h 106"/>
                <a:gd name="T24" fmla="*/ 111 w 118"/>
                <a:gd name="T25" fmla="*/ 78 h 106"/>
                <a:gd name="T26" fmla="*/ 104 w 118"/>
                <a:gd name="T27" fmla="*/ 80 h 106"/>
                <a:gd name="T28" fmla="*/ 102 w 118"/>
                <a:gd name="T29" fmla="*/ 83 h 106"/>
                <a:gd name="T30" fmla="*/ 97 w 118"/>
                <a:gd name="T31" fmla="*/ 106 h 1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8"/>
                <a:gd name="T49" fmla="*/ 0 h 106"/>
                <a:gd name="T50" fmla="*/ 118 w 118"/>
                <a:gd name="T51" fmla="*/ 106 h 1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8" h="106">
                  <a:moveTo>
                    <a:pt x="97" y="106"/>
                  </a:moveTo>
                  <a:lnTo>
                    <a:pt x="97" y="106"/>
                  </a:lnTo>
                  <a:lnTo>
                    <a:pt x="76" y="94"/>
                  </a:lnTo>
                  <a:lnTo>
                    <a:pt x="73" y="94"/>
                  </a:lnTo>
                  <a:lnTo>
                    <a:pt x="0" y="24"/>
                  </a:lnTo>
                  <a:lnTo>
                    <a:pt x="0" y="16"/>
                  </a:lnTo>
                  <a:lnTo>
                    <a:pt x="80" y="0"/>
                  </a:lnTo>
                  <a:lnTo>
                    <a:pt x="97" y="14"/>
                  </a:lnTo>
                  <a:lnTo>
                    <a:pt x="104" y="14"/>
                  </a:lnTo>
                  <a:lnTo>
                    <a:pt x="104" y="33"/>
                  </a:lnTo>
                  <a:lnTo>
                    <a:pt x="118" y="54"/>
                  </a:lnTo>
                  <a:lnTo>
                    <a:pt x="118" y="61"/>
                  </a:lnTo>
                  <a:lnTo>
                    <a:pt x="111" y="78"/>
                  </a:lnTo>
                  <a:lnTo>
                    <a:pt x="104" y="80"/>
                  </a:lnTo>
                  <a:lnTo>
                    <a:pt x="102" y="83"/>
                  </a:lnTo>
                  <a:lnTo>
                    <a:pt x="97" y="106"/>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3" name="Freeform 34"/>
            <p:cNvSpPr>
              <a:spLocks/>
            </p:cNvSpPr>
            <p:nvPr/>
          </p:nvSpPr>
          <p:spPr bwMode="auto">
            <a:xfrm>
              <a:off x="3091" y="2771"/>
              <a:ext cx="318" cy="439"/>
            </a:xfrm>
            <a:custGeom>
              <a:avLst/>
              <a:gdLst>
                <a:gd name="T0" fmla="*/ 0 w 132"/>
                <a:gd name="T1" fmla="*/ 17 h 182"/>
                <a:gd name="T2" fmla="*/ 0 w 132"/>
                <a:gd name="T3" fmla="*/ 17 h 182"/>
                <a:gd name="T4" fmla="*/ 7 w 132"/>
                <a:gd name="T5" fmla="*/ 38 h 182"/>
                <a:gd name="T6" fmla="*/ 17 w 132"/>
                <a:gd name="T7" fmla="*/ 47 h 182"/>
                <a:gd name="T8" fmla="*/ 28 w 132"/>
                <a:gd name="T9" fmla="*/ 50 h 182"/>
                <a:gd name="T10" fmla="*/ 26 w 132"/>
                <a:gd name="T11" fmla="*/ 54 h 182"/>
                <a:gd name="T12" fmla="*/ 19 w 132"/>
                <a:gd name="T13" fmla="*/ 59 h 182"/>
                <a:gd name="T14" fmla="*/ 21 w 132"/>
                <a:gd name="T15" fmla="*/ 87 h 182"/>
                <a:gd name="T16" fmla="*/ 33 w 132"/>
                <a:gd name="T17" fmla="*/ 102 h 182"/>
                <a:gd name="T18" fmla="*/ 26 w 132"/>
                <a:gd name="T19" fmla="*/ 123 h 182"/>
                <a:gd name="T20" fmla="*/ 24 w 132"/>
                <a:gd name="T21" fmla="*/ 125 h 182"/>
                <a:gd name="T22" fmla="*/ 21 w 132"/>
                <a:gd name="T23" fmla="*/ 125 h 182"/>
                <a:gd name="T24" fmla="*/ 19 w 132"/>
                <a:gd name="T25" fmla="*/ 128 h 182"/>
                <a:gd name="T26" fmla="*/ 14 w 132"/>
                <a:gd name="T27" fmla="*/ 165 h 182"/>
                <a:gd name="T28" fmla="*/ 33 w 132"/>
                <a:gd name="T29" fmla="*/ 182 h 182"/>
                <a:gd name="T30" fmla="*/ 35 w 132"/>
                <a:gd name="T31" fmla="*/ 170 h 182"/>
                <a:gd name="T32" fmla="*/ 33 w 132"/>
                <a:gd name="T33" fmla="*/ 168 h 182"/>
                <a:gd name="T34" fmla="*/ 43 w 132"/>
                <a:gd name="T35" fmla="*/ 147 h 182"/>
                <a:gd name="T36" fmla="*/ 47 w 132"/>
                <a:gd name="T37" fmla="*/ 151 h 182"/>
                <a:gd name="T38" fmla="*/ 57 w 132"/>
                <a:gd name="T39" fmla="*/ 149 h 182"/>
                <a:gd name="T40" fmla="*/ 73 w 132"/>
                <a:gd name="T41" fmla="*/ 163 h 182"/>
                <a:gd name="T42" fmla="*/ 76 w 132"/>
                <a:gd name="T43" fmla="*/ 163 h 182"/>
                <a:gd name="T44" fmla="*/ 76 w 132"/>
                <a:gd name="T45" fmla="*/ 165 h 182"/>
                <a:gd name="T46" fmla="*/ 73 w 132"/>
                <a:gd name="T47" fmla="*/ 168 h 182"/>
                <a:gd name="T48" fmla="*/ 85 w 132"/>
                <a:gd name="T49" fmla="*/ 165 h 182"/>
                <a:gd name="T50" fmla="*/ 102 w 132"/>
                <a:gd name="T51" fmla="*/ 151 h 182"/>
                <a:gd name="T52" fmla="*/ 128 w 132"/>
                <a:gd name="T53" fmla="*/ 144 h 182"/>
                <a:gd name="T54" fmla="*/ 125 w 132"/>
                <a:gd name="T55" fmla="*/ 135 h 182"/>
                <a:gd name="T56" fmla="*/ 132 w 132"/>
                <a:gd name="T57" fmla="*/ 113 h 182"/>
                <a:gd name="T58" fmla="*/ 113 w 132"/>
                <a:gd name="T59" fmla="*/ 90 h 182"/>
                <a:gd name="T60" fmla="*/ 113 w 132"/>
                <a:gd name="T61" fmla="*/ 78 h 182"/>
                <a:gd name="T62" fmla="*/ 116 w 132"/>
                <a:gd name="T63" fmla="*/ 73 h 182"/>
                <a:gd name="T64" fmla="*/ 123 w 132"/>
                <a:gd name="T65" fmla="*/ 69 h 182"/>
                <a:gd name="T66" fmla="*/ 118 w 132"/>
                <a:gd name="T67" fmla="*/ 69 h 182"/>
                <a:gd name="T68" fmla="*/ 111 w 132"/>
                <a:gd name="T69" fmla="*/ 66 h 182"/>
                <a:gd name="T70" fmla="*/ 111 w 132"/>
                <a:gd name="T71" fmla="*/ 61 h 182"/>
                <a:gd name="T72" fmla="*/ 113 w 132"/>
                <a:gd name="T73" fmla="*/ 54 h 182"/>
                <a:gd name="T74" fmla="*/ 113 w 132"/>
                <a:gd name="T75" fmla="*/ 54 h 182"/>
                <a:gd name="T76" fmla="*/ 113 w 132"/>
                <a:gd name="T77" fmla="*/ 52 h 182"/>
                <a:gd name="T78" fmla="*/ 111 w 132"/>
                <a:gd name="T79" fmla="*/ 50 h 182"/>
                <a:gd name="T80" fmla="*/ 104 w 132"/>
                <a:gd name="T81" fmla="*/ 54 h 182"/>
                <a:gd name="T82" fmla="*/ 78 w 132"/>
                <a:gd name="T83" fmla="*/ 47 h 182"/>
                <a:gd name="T84" fmla="*/ 73 w 132"/>
                <a:gd name="T85" fmla="*/ 35 h 182"/>
                <a:gd name="T86" fmla="*/ 66 w 132"/>
                <a:gd name="T87" fmla="*/ 33 h 182"/>
                <a:gd name="T88" fmla="*/ 50 w 132"/>
                <a:gd name="T89" fmla="*/ 12 h 182"/>
                <a:gd name="T90" fmla="*/ 33 w 132"/>
                <a:gd name="T91" fmla="*/ 2 h 182"/>
                <a:gd name="T92" fmla="*/ 33 w 132"/>
                <a:gd name="T93" fmla="*/ 2 h 182"/>
                <a:gd name="T94" fmla="*/ 33 w 132"/>
                <a:gd name="T95" fmla="*/ 2 h 182"/>
                <a:gd name="T96" fmla="*/ 31 w 132"/>
                <a:gd name="T97" fmla="*/ 2 h 182"/>
                <a:gd name="T98" fmla="*/ 28 w 132"/>
                <a:gd name="T99" fmla="*/ 0 h 182"/>
                <a:gd name="T100" fmla="*/ 0 w 132"/>
                <a:gd name="T101" fmla="*/ 12 h 182"/>
                <a:gd name="T102" fmla="*/ 0 w 132"/>
                <a:gd name="T103" fmla="*/ 17 h 182"/>
                <a:gd name="T104" fmla="*/ 0 w 132"/>
                <a:gd name="T105" fmla="*/ 17 h 182"/>
                <a:gd name="T106" fmla="*/ 0 w 132"/>
                <a:gd name="T107" fmla="*/ 17 h 1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2"/>
                <a:gd name="T163" fmla="*/ 0 h 182"/>
                <a:gd name="T164" fmla="*/ 132 w 132"/>
                <a:gd name="T165" fmla="*/ 182 h 18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2" h="182">
                  <a:moveTo>
                    <a:pt x="0" y="17"/>
                  </a:moveTo>
                  <a:lnTo>
                    <a:pt x="0" y="17"/>
                  </a:lnTo>
                  <a:lnTo>
                    <a:pt x="7" y="38"/>
                  </a:lnTo>
                  <a:lnTo>
                    <a:pt x="17" y="47"/>
                  </a:lnTo>
                  <a:lnTo>
                    <a:pt x="28" y="50"/>
                  </a:lnTo>
                  <a:lnTo>
                    <a:pt x="26" y="54"/>
                  </a:lnTo>
                  <a:lnTo>
                    <a:pt x="19" y="59"/>
                  </a:lnTo>
                  <a:lnTo>
                    <a:pt x="21" y="87"/>
                  </a:lnTo>
                  <a:lnTo>
                    <a:pt x="33" y="102"/>
                  </a:lnTo>
                  <a:lnTo>
                    <a:pt x="26" y="123"/>
                  </a:lnTo>
                  <a:lnTo>
                    <a:pt x="24" y="125"/>
                  </a:lnTo>
                  <a:lnTo>
                    <a:pt x="21" y="125"/>
                  </a:lnTo>
                  <a:lnTo>
                    <a:pt x="19" y="128"/>
                  </a:lnTo>
                  <a:lnTo>
                    <a:pt x="14" y="165"/>
                  </a:lnTo>
                  <a:lnTo>
                    <a:pt x="33" y="182"/>
                  </a:lnTo>
                  <a:lnTo>
                    <a:pt x="35" y="170"/>
                  </a:lnTo>
                  <a:lnTo>
                    <a:pt x="33" y="168"/>
                  </a:lnTo>
                  <a:lnTo>
                    <a:pt x="43" y="147"/>
                  </a:lnTo>
                  <a:lnTo>
                    <a:pt x="47" y="151"/>
                  </a:lnTo>
                  <a:lnTo>
                    <a:pt x="57" y="149"/>
                  </a:lnTo>
                  <a:lnTo>
                    <a:pt x="73" y="163"/>
                  </a:lnTo>
                  <a:lnTo>
                    <a:pt x="76" y="163"/>
                  </a:lnTo>
                  <a:lnTo>
                    <a:pt x="76" y="165"/>
                  </a:lnTo>
                  <a:lnTo>
                    <a:pt x="73" y="168"/>
                  </a:lnTo>
                  <a:lnTo>
                    <a:pt x="85" y="165"/>
                  </a:lnTo>
                  <a:lnTo>
                    <a:pt x="102" y="151"/>
                  </a:lnTo>
                  <a:lnTo>
                    <a:pt x="128" y="144"/>
                  </a:lnTo>
                  <a:lnTo>
                    <a:pt x="125" y="135"/>
                  </a:lnTo>
                  <a:lnTo>
                    <a:pt x="132" y="113"/>
                  </a:lnTo>
                  <a:lnTo>
                    <a:pt x="113" y="90"/>
                  </a:lnTo>
                  <a:lnTo>
                    <a:pt x="113" y="78"/>
                  </a:lnTo>
                  <a:lnTo>
                    <a:pt x="116" y="73"/>
                  </a:lnTo>
                  <a:lnTo>
                    <a:pt x="123" y="69"/>
                  </a:lnTo>
                  <a:lnTo>
                    <a:pt x="118" y="69"/>
                  </a:lnTo>
                  <a:lnTo>
                    <a:pt x="111" y="66"/>
                  </a:lnTo>
                  <a:lnTo>
                    <a:pt x="111" y="61"/>
                  </a:lnTo>
                  <a:lnTo>
                    <a:pt x="113" y="54"/>
                  </a:lnTo>
                  <a:lnTo>
                    <a:pt x="113" y="52"/>
                  </a:lnTo>
                  <a:lnTo>
                    <a:pt x="111" y="50"/>
                  </a:lnTo>
                  <a:lnTo>
                    <a:pt x="104" y="54"/>
                  </a:lnTo>
                  <a:lnTo>
                    <a:pt x="78" y="47"/>
                  </a:lnTo>
                  <a:lnTo>
                    <a:pt x="73" y="35"/>
                  </a:lnTo>
                  <a:lnTo>
                    <a:pt x="66" y="33"/>
                  </a:lnTo>
                  <a:lnTo>
                    <a:pt x="50" y="12"/>
                  </a:lnTo>
                  <a:lnTo>
                    <a:pt x="33" y="2"/>
                  </a:lnTo>
                  <a:lnTo>
                    <a:pt x="31" y="2"/>
                  </a:lnTo>
                  <a:lnTo>
                    <a:pt x="28" y="0"/>
                  </a:lnTo>
                  <a:lnTo>
                    <a:pt x="0" y="12"/>
                  </a:lnTo>
                  <a:lnTo>
                    <a:pt x="0" y="17"/>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4" name="Freeform 35"/>
            <p:cNvSpPr>
              <a:spLocks/>
            </p:cNvSpPr>
            <p:nvPr/>
          </p:nvSpPr>
          <p:spPr bwMode="auto">
            <a:xfrm>
              <a:off x="3173" y="3124"/>
              <a:ext cx="151" cy="288"/>
            </a:xfrm>
            <a:custGeom>
              <a:avLst/>
              <a:gdLst>
                <a:gd name="T0" fmla="*/ 60 w 62"/>
                <a:gd name="T1" fmla="*/ 66 h 120"/>
                <a:gd name="T2" fmla="*/ 60 w 62"/>
                <a:gd name="T3" fmla="*/ 66 h 120"/>
                <a:gd name="T4" fmla="*/ 62 w 62"/>
                <a:gd name="T5" fmla="*/ 82 h 120"/>
                <a:gd name="T6" fmla="*/ 45 w 62"/>
                <a:gd name="T7" fmla="*/ 115 h 120"/>
                <a:gd name="T8" fmla="*/ 41 w 62"/>
                <a:gd name="T9" fmla="*/ 120 h 120"/>
                <a:gd name="T10" fmla="*/ 34 w 62"/>
                <a:gd name="T11" fmla="*/ 118 h 120"/>
                <a:gd name="T12" fmla="*/ 34 w 62"/>
                <a:gd name="T13" fmla="*/ 115 h 120"/>
                <a:gd name="T14" fmla="*/ 34 w 62"/>
                <a:gd name="T15" fmla="*/ 113 h 120"/>
                <a:gd name="T16" fmla="*/ 29 w 62"/>
                <a:gd name="T17" fmla="*/ 108 h 120"/>
                <a:gd name="T18" fmla="*/ 17 w 62"/>
                <a:gd name="T19" fmla="*/ 103 h 120"/>
                <a:gd name="T20" fmla="*/ 8 w 62"/>
                <a:gd name="T21" fmla="*/ 92 h 120"/>
                <a:gd name="T22" fmla="*/ 12 w 62"/>
                <a:gd name="T23" fmla="*/ 92 h 120"/>
                <a:gd name="T24" fmla="*/ 5 w 62"/>
                <a:gd name="T25" fmla="*/ 35 h 120"/>
                <a:gd name="T26" fmla="*/ 5 w 62"/>
                <a:gd name="T27" fmla="*/ 35 h 120"/>
                <a:gd name="T28" fmla="*/ 0 w 62"/>
                <a:gd name="T29" fmla="*/ 35 h 120"/>
                <a:gd name="T30" fmla="*/ 0 w 62"/>
                <a:gd name="T31" fmla="*/ 23 h 120"/>
                <a:gd name="T32" fmla="*/ 0 w 62"/>
                <a:gd name="T33" fmla="*/ 18 h 120"/>
                <a:gd name="T34" fmla="*/ 8 w 62"/>
                <a:gd name="T35" fmla="*/ 0 h 120"/>
                <a:gd name="T36" fmla="*/ 10 w 62"/>
                <a:gd name="T37" fmla="*/ 2 h 120"/>
                <a:gd name="T38" fmla="*/ 15 w 62"/>
                <a:gd name="T39" fmla="*/ 2 h 120"/>
                <a:gd name="T40" fmla="*/ 19 w 62"/>
                <a:gd name="T41" fmla="*/ 2 h 120"/>
                <a:gd name="T42" fmla="*/ 41 w 62"/>
                <a:gd name="T43" fmla="*/ 18 h 120"/>
                <a:gd name="T44" fmla="*/ 41 w 62"/>
                <a:gd name="T45" fmla="*/ 49 h 120"/>
                <a:gd name="T46" fmla="*/ 60 w 62"/>
                <a:gd name="T47" fmla="*/ 66 h 120"/>
                <a:gd name="T48" fmla="*/ 60 w 62"/>
                <a:gd name="T49" fmla="*/ 66 h 120"/>
                <a:gd name="T50" fmla="*/ 60 w 62"/>
                <a:gd name="T51" fmla="*/ 66 h 1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
                <a:gd name="T79" fmla="*/ 0 h 120"/>
                <a:gd name="T80" fmla="*/ 62 w 62"/>
                <a:gd name="T81" fmla="*/ 120 h 1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 h="120">
                  <a:moveTo>
                    <a:pt x="60" y="66"/>
                  </a:moveTo>
                  <a:lnTo>
                    <a:pt x="60" y="66"/>
                  </a:lnTo>
                  <a:lnTo>
                    <a:pt x="62" y="82"/>
                  </a:lnTo>
                  <a:lnTo>
                    <a:pt x="45" y="115"/>
                  </a:lnTo>
                  <a:lnTo>
                    <a:pt x="41" y="120"/>
                  </a:lnTo>
                  <a:lnTo>
                    <a:pt x="34" y="118"/>
                  </a:lnTo>
                  <a:lnTo>
                    <a:pt x="34" y="115"/>
                  </a:lnTo>
                  <a:lnTo>
                    <a:pt x="34" y="113"/>
                  </a:lnTo>
                  <a:lnTo>
                    <a:pt x="29" y="108"/>
                  </a:lnTo>
                  <a:lnTo>
                    <a:pt x="17" y="103"/>
                  </a:lnTo>
                  <a:lnTo>
                    <a:pt x="8" y="92"/>
                  </a:lnTo>
                  <a:lnTo>
                    <a:pt x="12" y="92"/>
                  </a:lnTo>
                  <a:lnTo>
                    <a:pt x="5" y="35"/>
                  </a:lnTo>
                  <a:lnTo>
                    <a:pt x="0" y="35"/>
                  </a:lnTo>
                  <a:lnTo>
                    <a:pt x="0" y="23"/>
                  </a:lnTo>
                  <a:lnTo>
                    <a:pt x="0" y="18"/>
                  </a:lnTo>
                  <a:lnTo>
                    <a:pt x="8" y="0"/>
                  </a:lnTo>
                  <a:lnTo>
                    <a:pt x="10" y="2"/>
                  </a:lnTo>
                  <a:lnTo>
                    <a:pt x="15" y="2"/>
                  </a:lnTo>
                  <a:lnTo>
                    <a:pt x="19" y="2"/>
                  </a:lnTo>
                  <a:lnTo>
                    <a:pt x="41" y="18"/>
                  </a:lnTo>
                  <a:lnTo>
                    <a:pt x="41" y="49"/>
                  </a:lnTo>
                  <a:lnTo>
                    <a:pt x="60" y="6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5" name="Freeform 36"/>
            <p:cNvSpPr>
              <a:spLocks/>
            </p:cNvSpPr>
            <p:nvPr/>
          </p:nvSpPr>
          <p:spPr bwMode="auto">
            <a:xfrm>
              <a:off x="3358" y="2868"/>
              <a:ext cx="460" cy="336"/>
            </a:xfrm>
            <a:custGeom>
              <a:avLst/>
              <a:gdLst>
                <a:gd name="T0" fmla="*/ 187 w 191"/>
                <a:gd name="T1" fmla="*/ 3 h 140"/>
                <a:gd name="T2" fmla="*/ 187 w 191"/>
                <a:gd name="T3" fmla="*/ 3 h 140"/>
                <a:gd name="T4" fmla="*/ 180 w 191"/>
                <a:gd name="T5" fmla="*/ 5 h 140"/>
                <a:gd name="T6" fmla="*/ 147 w 191"/>
                <a:gd name="T7" fmla="*/ 0 h 140"/>
                <a:gd name="T8" fmla="*/ 21 w 191"/>
                <a:gd name="T9" fmla="*/ 40 h 140"/>
                <a:gd name="T10" fmla="*/ 14 w 191"/>
                <a:gd name="T11" fmla="*/ 38 h 140"/>
                <a:gd name="T12" fmla="*/ 17 w 191"/>
                <a:gd name="T13" fmla="*/ 29 h 140"/>
                <a:gd name="T14" fmla="*/ 10 w 191"/>
                <a:gd name="T15" fmla="*/ 29 h 140"/>
                <a:gd name="T16" fmla="*/ 0 w 191"/>
                <a:gd name="T17" fmla="*/ 36 h 140"/>
                <a:gd name="T18" fmla="*/ 5 w 191"/>
                <a:gd name="T19" fmla="*/ 57 h 140"/>
                <a:gd name="T20" fmla="*/ 19 w 191"/>
                <a:gd name="T21" fmla="*/ 71 h 140"/>
                <a:gd name="T22" fmla="*/ 12 w 191"/>
                <a:gd name="T23" fmla="*/ 95 h 140"/>
                <a:gd name="T24" fmla="*/ 14 w 191"/>
                <a:gd name="T25" fmla="*/ 109 h 140"/>
                <a:gd name="T26" fmla="*/ 28 w 191"/>
                <a:gd name="T27" fmla="*/ 116 h 140"/>
                <a:gd name="T28" fmla="*/ 38 w 191"/>
                <a:gd name="T29" fmla="*/ 140 h 140"/>
                <a:gd name="T30" fmla="*/ 83 w 191"/>
                <a:gd name="T31" fmla="*/ 123 h 140"/>
                <a:gd name="T32" fmla="*/ 118 w 191"/>
                <a:gd name="T33" fmla="*/ 125 h 140"/>
                <a:gd name="T34" fmla="*/ 125 w 191"/>
                <a:gd name="T35" fmla="*/ 123 h 140"/>
                <a:gd name="T36" fmla="*/ 135 w 191"/>
                <a:gd name="T37" fmla="*/ 114 h 140"/>
                <a:gd name="T38" fmla="*/ 135 w 191"/>
                <a:gd name="T39" fmla="*/ 104 h 140"/>
                <a:gd name="T40" fmla="*/ 163 w 191"/>
                <a:gd name="T41" fmla="*/ 88 h 140"/>
                <a:gd name="T42" fmla="*/ 170 w 191"/>
                <a:gd name="T43" fmla="*/ 90 h 140"/>
                <a:gd name="T44" fmla="*/ 191 w 191"/>
                <a:gd name="T45" fmla="*/ 83 h 140"/>
                <a:gd name="T46" fmla="*/ 175 w 191"/>
                <a:gd name="T47" fmla="*/ 66 h 140"/>
                <a:gd name="T48" fmla="*/ 168 w 191"/>
                <a:gd name="T49" fmla="*/ 62 h 140"/>
                <a:gd name="T50" fmla="*/ 168 w 191"/>
                <a:gd name="T51" fmla="*/ 62 h 140"/>
                <a:gd name="T52" fmla="*/ 175 w 191"/>
                <a:gd name="T53" fmla="*/ 50 h 140"/>
                <a:gd name="T54" fmla="*/ 173 w 191"/>
                <a:gd name="T55" fmla="*/ 33 h 140"/>
                <a:gd name="T56" fmla="*/ 175 w 191"/>
                <a:gd name="T57" fmla="*/ 24 h 140"/>
                <a:gd name="T58" fmla="*/ 177 w 191"/>
                <a:gd name="T59" fmla="*/ 21 h 140"/>
                <a:gd name="T60" fmla="*/ 184 w 191"/>
                <a:gd name="T61" fmla="*/ 19 h 140"/>
                <a:gd name="T62" fmla="*/ 187 w 191"/>
                <a:gd name="T63" fmla="*/ 19 h 140"/>
                <a:gd name="T64" fmla="*/ 187 w 191"/>
                <a:gd name="T65" fmla="*/ 3 h 140"/>
                <a:gd name="T66" fmla="*/ 187 w 191"/>
                <a:gd name="T67" fmla="*/ 3 h 140"/>
                <a:gd name="T68" fmla="*/ 187 w 191"/>
                <a:gd name="T69" fmla="*/ 3 h 1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1"/>
                <a:gd name="T106" fmla="*/ 0 h 140"/>
                <a:gd name="T107" fmla="*/ 191 w 191"/>
                <a:gd name="T108" fmla="*/ 140 h 1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1" h="140">
                  <a:moveTo>
                    <a:pt x="187" y="3"/>
                  </a:moveTo>
                  <a:lnTo>
                    <a:pt x="187" y="3"/>
                  </a:lnTo>
                  <a:lnTo>
                    <a:pt x="180" y="5"/>
                  </a:lnTo>
                  <a:lnTo>
                    <a:pt x="147" y="0"/>
                  </a:lnTo>
                  <a:lnTo>
                    <a:pt x="21" y="40"/>
                  </a:lnTo>
                  <a:lnTo>
                    <a:pt x="14" y="38"/>
                  </a:lnTo>
                  <a:lnTo>
                    <a:pt x="17" y="29"/>
                  </a:lnTo>
                  <a:lnTo>
                    <a:pt x="10" y="29"/>
                  </a:lnTo>
                  <a:lnTo>
                    <a:pt x="0" y="36"/>
                  </a:lnTo>
                  <a:lnTo>
                    <a:pt x="5" y="57"/>
                  </a:lnTo>
                  <a:lnTo>
                    <a:pt x="19" y="71"/>
                  </a:lnTo>
                  <a:lnTo>
                    <a:pt x="12" y="95"/>
                  </a:lnTo>
                  <a:lnTo>
                    <a:pt x="14" y="109"/>
                  </a:lnTo>
                  <a:lnTo>
                    <a:pt x="28" y="116"/>
                  </a:lnTo>
                  <a:lnTo>
                    <a:pt x="38" y="140"/>
                  </a:lnTo>
                  <a:lnTo>
                    <a:pt x="83" y="123"/>
                  </a:lnTo>
                  <a:lnTo>
                    <a:pt x="118" y="125"/>
                  </a:lnTo>
                  <a:lnTo>
                    <a:pt x="125" y="123"/>
                  </a:lnTo>
                  <a:lnTo>
                    <a:pt x="135" y="114"/>
                  </a:lnTo>
                  <a:lnTo>
                    <a:pt x="135" y="104"/>
                  </a:lnTo>
                  <a:lnTo>
                    <a:pt x="163" y="88"/>
                  </a:lnTo>
                  <a:lnTo>
                    <a:pt x="170" y="90"/>
                  </a:lnTo>
                  <a:lnTo>
                    <a:pt x="191" y="83"/>
                  </a:lnTo>
                  <a:lnTo>
                    <a:pt x="175" y="66"/>
                  </a:lnTo>
                  <a:lnTo>
                    <a:pt x="168" y="62"/>
                  </a:lnTo>
                  <a:lnTo>
                    <a:pt x="175" y="50"/>
                  </a:lnTo>
                  <a:lnTo>
                    <a:pt x="173" y="33"/>
                  </a:lnTo>
                  <a:lnTo>
                    <a:pt x="175" y="24"/>
                  </a:lnTo>
                  <a:lnTo>
                    <a:pt x="177" y="21"/>
                  </a:lnTo>
                  <a:lnTo>
                    <a:pt x="184" y="19"/>
                  </a:lnTo>
                  <a:lnTo>
                    <a:pt x="187" y="19"/>
                  </a:lnTo>
                  <a:lnTo>
                    <a:pt x="187" y="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6" name="Freeform 37"/>
            <p:cNvSpPr>
              <a:spLocks/>
            </p:cNvSpPr>
            <p:nvPr/>
          </p:nvSpPr>
          <p:spPr bwMode="auto">
            <a:xfrm>
              <a:off x="3172" y="2474"/>
              <a:ext cx="665" cy="490"/>
            </a:xfrm>
            <a:custGeom>
              <a:avLst/>
              <a:gdLst>
                <a:gd name="T0" fmla="*/ 0 w 277"/>
                <a:gd name="T1" fmla="*/ 123 h 203"/>
                <a:gd name="T2" fmla="*/ 0 w 277"/>
                <a:gd name="T3" fmla="*/ 123 h 203"/>
                <a:gd name="T4" fmla="*/ 24 w 277"/>
                <a:gd name="T5" fmla="*/ 111 h 203"/>
                <a:gd name="T6" fmla="*/ 43 w 277"/>
                <a:gd name="T7" fmla="*/ 52 h 203"/>
                <a:gd name="T8" fmla="*/ 59 w 277"/>
                <a:gd name="T9" fmla="*/ 36 h 203"/>
                <a:gd name="T10" fmla="*/ 106 w 277"/>
                <a:gd name="T11" fmla="*/ 26 h 203"/>
                <a:gd name="T12" fmla="*/ 116 w 277"/>
                <a:gd name="T13" fmla="*/ 31 h 203"/>
                <a:gd name="T14" fmla="*/ 118 w 277"/>
                <a:gd name="T15" fmla="*/ 31 h 203"/>
                <a:gd name="T16" fmla="*/ 161 w 277"/>
                <a:gd name="T17" fmla="*/ 0 h 203"/>
                <a:gd name="T18" fmla="*/ 217 w 277"/>
                <a:gd name="T19" fmla="*/ 57 h 203"/>
                <a:gd name="T20" fmla="*/ 232 w 277"/>
                <a:gd name="T21" fmla="*/ 102 h 203"/>
                <a:gd name="T22" fmla="*/ 234 w 277"/>
                <a:gd name="T23" fmla="*/ 99 h 203"/>
                <a:gd name="T24" fmla="*/ 246 w 277"/>
                <a:gd name="T25" fmla="*/ 107 h 203"/>
                <a:gd name="T26" fmla="*/ 251 w 277"/>
                <a:gd name="T27" fmla="*/ 104 h 203"/>
                <a:gd name="T28" fmla="*/ 267 w 277"/>
                <a:gd name="T29" fmla="*/ 90 h 203"/>
                <a:gd name="T30" fmla="*/ 277 w 277"/>
                <a:gd name="T31" fmla="*/ 92 h 203"/>
                <a:gd name="T32" fmla="*/ 277 w 277"/>
                <a:gd name="T33" fmla="*/ 97 h 203"/>
                <a:gd name="T34" fmla="*/ 277 w 277"/>
                <a:gd name="T35" fmla="*/ 116 h 203"/>
                <a:gd name="T36" fmla="*/ 262 w 277"/>
                <a:gd name="T37" fmla="*/ 135 h 203"/>
                <a:gd name="T38" fmla="*/ 260 w 277"/>
                <a:gd name="T39" fmla="*/ 135 h 203"/>
                <a:gd name="T40" fmla="*/ 265 w 277"/>
                <a:gd name="T41" fmla="*/ 125 h 203"/>
                <a:gd name="T42" fmla="*/ 262 w 277"/>
                <a:gd name="T43" fmla="*/ 114 h 203"/>
                <a:gd name="T44" fmla="*/ 260 w 277"/>
                <a:gd name="T45" fmla="*/ 116 h 203"/>
                <a:gd name="T46" fmla="*/ 258 w 277"/>
                <a:gd name="T47" fmla="*/ 118 h 203"/>
                <a:gd name="T48" fmla="*/ 265 w 277"/>
                <a:gd name="T49" fmla="*/ 166 h 203"/>
                <a:gd name="T50" fmla="*/ 258 w 277"/>
                <a:gd name="T51" fmla="*/ 168 h 203"/>
                <a:gd name="T52" fmla="*/ 225 w 277"/>
                <a:gd name="T53" fmla="*/ 163 h 203"/>
                <a:gd name="T54" fmla="*/ 99 w 277"/>
                <a:gd name="T55" fmla="*/ 203 h 203"/>
                <a:gd name="T56" fmla="*/ 95 w 277"/>
                <a:gd name="T57" fmla="*/ 201 h 203"/>
                <a:gd name="T58" fmla="*/ 95 w 277"/>
                <a:gd name="T59" fmla="*/ 192 h 203"/>
                <a:gd name="T60" fmla="*/ 83 w 277"/>
                <a:gd name="T61" fmla="*/ 189 h 203"/>
                <a:gd name="T62" fmla="*/ 78 w 277"/>
                <a:gd name="T63" fmla="*/ 184 h 203"/>
                <a:gd name="T64" fmla="*/ 78 w 277"/>
                <a:gd name="T65" fmla="*/ 182 h 203"/>
                <a:gd name="T66" fmla="*/ 80 w 277"/>
                <a:gd name="T67" fmla="*/ 180 h 203"/>
                <a:gd name="T68" fmla="*/ 80 w 277"/>
                <a:gd name="T69" fmla="*/ 177 h 203"/>
                <a:gd name="T70" fmla="*/ 76 w 277"/>
                <a:gd name="T71" fmla="*/ 173 h 203"/>
                <a:gd name="T72" fmla="*/ 69 w 277"/>
                <a:gd name="T73" fmla="*/ 177 h 203"/>
                <a:gd name="T74" fmla="*/ 45 w 277"/>
                <a:gd name="T75" fmla="*/ 170 h 203"/>
                <a:gd name="T76" fmla="*/ 40 w 277"/>
                <a:gd name="T77" fmla="*/ 156 h 203"/>
                <a:gd name="T78" fmla="*/ 26 w 277"/>
                <a:gd name="T79" fmla="*/ 151 h 203"/>
                <a:gd name="T80" fmla="*/ 17 w 277"/>
                <a:gd name="T81" fmla="*/ 135 h 203"/>
                <a:gd name="T82" fmla="*/ 0 w 277"/>
                <a:gd name="T83" fmla="*/ 125 h 203"/>
                <a:gd name="T84" fmla="*/ 0 w 277"/>
                <a:gd name="T85" fmla="*/ 125 h 203"/>
                <a:gd name="T86" fmla="*/ 0 w 277"/>
                <a:gd name="T87" fmla="*/ 123 h 203"/>
                <a:gd name="T88" fmla="*/ 0 w 277"/>
                <a:gd name="T89" fmla="*/ 123 h 203"/>
                <a:gd name="T90" fmla="*/ 0 w 277"/>
                <a:gd name="T91" fmla="*/ 123 h 20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77"/>
                <a:gd name="T139" fmla="*/ 0 h 203"/>
                <a:gd name="T140" fmla="*/ 277 w 277"/>
                <a:gd name="T141" fmla="*/ 203 h 20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77" h="203">
                  <a:moveTo>
                    <a:pt x="0" y="123"/>
                  </a:moveTo>
                  <a:lnTo>
                    <a:pt x="0" y="123"/>
                  </a:lnTo>
                  <a:lnTo>
                    <a:pt x="24" y="111"/>
                  </a:lnTo>
                  <a:lnTo>
                    <a:pt x="43" y="52"/>
                  </a:lnTo>
                  <a:lnTo>
                    <a:pt x="59" y="36"/>
                  </a:lnTo>
                  <a:lnTo>
                    <a:pt x="106" y="26"/>
                  </a:lnTo>
                  <a:lnTo>
                    <a:pt x="116" y="31"/>
                  </a:lnTo>
                  <a:lnTo>
                    <a:pt x="118" y="31"/>
                  </a:lnTo>
                  <a:lnTo>
                    <a:pt x="161" y="0"/>
                  </a:lnTo>
                  <a:lnTo>
                    <a:pt x="217" y="57"/>
                  </a:lnTo>
                  <a:lnTo>
                    <a:pt x="232" y="102"/>
                  </a:lnTo>
                  <a:lnTo>
                    <a:pt x="234" y="99"/>
                  </a:lnTo>
                  <a:lnTo>
                    <a:pt x="246" y="107"/>
                  </a:lnTo>
                  <a:lnTo>
                    <a:pt x="251" y="104"/>
                  </a:lnTo>
                  <a:lnTo>
                    <a:pt x="267" y="90"/>
                  </a:lnTo>
                  <a:lnTo>
                    <a:pt x="277" y="92"/>
                  </a:lnTo>
                  <a:lnTo>
                    <a:pt x="277" y="97"/>
                  </a:lnTo>
                  <a:lnTo>
                    <a:pt x="277" y="116"/>
                  </a:lnTo>
                  <a:lnTo>
                    <a:pt x="262" y="135"/>
                  </a:lnTo>
                  <a:lnTo>
                    <a:pt x="260" y="135"/>
                  </a:lnTo>
                  <a:lnTo>
                    <a:pt x="265" y="125"/>
                  </a:lnTo>
                  <a:lnTo>
                    <a:pt x="262" y="114"/>
                  </a:lnTo>
                  <a:lnTo>
                    <a:pt x="260" y="116"/>
                  </a:lnTo>
                  <a:lnTo>
                    <a:pt x="258" y="118"/>
                  </a:lnTo>
                  <a:lnTo>
                    <a:pt x="265" y="166"/>
                  </a:lnTo>
                  <a:lnTo>
                    <a:pt x="258" y="168"/>
                  </a:lnTo>
                  <a:lnTo>
                    <a:pt x="225" y="163"/>
                  </a:lnTo>
                  <a:lnTo>
                    <a:pt x="99" y="203"/>
                  </a:lnTo>
                  <a:lnTo>
                    <a:pt x="95" y="201"/>
                  </a:lnTo>
                  <a:lnTo>
                    <a:pt x="95" y="192"/>
                  </a:lnTo>
                  <a:lnTo>
                    <a:pt x="83" y="189"/>
                  </a:lnTo>
                  <a:lnTo>
                    <a:pt x="78" y="184"/>
                  </a:lnTo>
                  <a:lnTo>
                    <a:pt x="78" y="182"/>
                  </a:lnTo>
                  <a:lnTo>
                    <a:pt x="80" y="180"/>
                  </a:lnTo>
                  <a:lnTo>
                    <a:pt x="80" y="177"/>
                  </a:lnTo>
                  <a:lnTo>
                    <a:pt x="76" y="173"/>
                  </a:lnTo>
                  <a:lnTo>
                    <a:pt x="69" y="177"/>
                  </a:lnTo>
                  <a:lnTo>
                    <a:pt x="45" y="170"/>
                  </a:lnTo>
                  <a:lnTo>
                    <a:pt x="40" y="156"/>
                  </a:lnTo>
                  <a:lnTo>
                    <a:pt x="26" y="151"/>
                  </a:lnTo>
                  <a:lnTo>
                    <a:pt x="17" y="135"/>
                  </a:lnTo>
                  <a:lnTo>
                    <a:pt x="0" y="125"/>
                  </a:lnTo>
                  <a:lnTo>
                    <a:pt x="0" y="12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7" name="Freeform 38"/>
            <p:cNvSpPr>
              <a:spLocks/>
            </p:cNvSpPr>
            <p:nvPr/>
          </p:nvSpPr>
          <p:spPr bwMode="auto">
            <a:xfrm>
              <a:off x="2874" y="2526"/>
              <a:ext cx="433" cy="307"/>
            </a:xfrm>
            <a:custGeom>
              <a:avLst/>
              <a:gdLst>
                <a:gd name="T0" fmla="*/ 159 w 180"/>
                <a:gd name="T1" fmla="*/ 3 h 128"/>
                <a:gd name="T2" fmla="*/ 149 w 180"/>
                <a:gd name="T3" fmla="*/ 3 h 128"/>
                <a:gd name="T4" fmla="*/ 140 w 180"/>
                <a:gd name="T5" fmla="*/ 0 h 128"/>
                <a:gd name="T6" fmla="*/ 118 w 180"/>
                <a:gd name="T7" fmla="*/ 5 h 128"/>
                <a:gd name="T8" fmla="*/ 102 w 180"/>
                <a:gd name="T9" fmla="*/ 22 h 128"/>
                <a:gd name="T10" fmla="*/ 90 w 180"/>
                <a:gd name="T11" fmla="*/ 22 h 128"/>
                <a:gd name="T12" fmla="*/ 71 w 180"/>
                <a:gd name="T13" fmla="*/ 34 h 128"/>
                <a:gd name="T14" fmla="*/ 62 w 180"/>
                <a:gd name="T15" fmla="*/ 45 h 128"/>
                <a:gd name="T16" fmla="*/ 47 w 180"/>
                <a:gd name="T17" fmla="*/ 45 h 128"/>
                <a:gd name="T18" fmla="*/ 24 w 180"/>
                <a:gd name="T19" fmla="*/ 36 h 128"/>
                <a:gd name="T20" fmla="*/ 24 w 180"/>
                <a:gd name="T21" fmla="*/ 50 h 128"/>
                <a:gd name="T22" fmla="*/ 24 w 180"/>
                <a:gd name="T23" fmla="*/ 50 h 128"/>
                <a:gd name="T24" fmla="*/ 10 w 180"/>
                <a:gd name="T25" fmla="*/ 55 h 128"/>
                <a:gd name="T26" fmla="*/ 10 w 180"/>
                <a:gd name="T27" fmla="*/ 57 h 128"/>
                <a:gd name="T28" fmla="*/ 12 w 180"/>
                <a:gd name="T29" fmla="*/ 62 h 128"/>
                <a:gd name="T30" fmla="*/ 10 w 180"/>
                <a:gd name="T31" fmla="*/ 81 h 128"/>
                <a:gd name="T32" fmla="*/ 10 w 180"/>
                <a:gd name="T33" fmla="*/ 81 h 128"/>
                <a:gd name="T34" fmla="*/ 5 w 180"/>
                <a:gd name="T35" fmla="*/ 83 h 128"/>
                <a:gd name="T36" fmla="*/ 0 w 180"/>
                <a:gd name="T37" fmla="*/ 88 h 128"/>
                <a:gd name="T38" fmla="*/ 5 w 180"/>
                <a:gd name="T39" fmla="*/ 88 h 128"/>
                <a:gd name="T40" fmla="*/ 17 w 180"/>
                <a:gd name="T41" fmla="*/ 104 h 128"/>
                <a:gd name="T42" fmla="*/ 24 w 180"/>
                <a:gd name="T43" fmla="*/ 104 h 128"/>
                <a:gd name="T44" fmla="*/ 31 w 180"/>
                <a:gd name="T45" fmla="*/ 114 h 128"/>
                <a:gd name="T46" fmla="*/ 38 w 180"/>
                <a:gd name="T47" fmla="*/ 116 h 128"/>
                <a:gd name="T48" fmla="*/ 45 w 180"/>
                <a:gd name="T49" fmla="*/ 123 h 128"/>
                <a:gd name="T50" fmla="*/ 59 w 180"/>
                <a:gd name="T51" fmla="*/ 128 h 128"/>
                <a:gd name="T52" fmla="*/ 116 w 180"/>
                <a:gd name="T53" fmla="*/ 102 h 128"/>
                <a:gd name="T54" fmla="*/ 116 w 180"/>
                <a:gd name="T55" fmla="*/ 102 h 128"/>
                <a:gd name="T56" fmla="*/ 118 w 180"/>
                <a:gd name="T57" fmla="*/ 100 h 128"/>
                <a:gd name="T58" fmla="*/ 123 w 180"/>
                <a:gd name="T59" fmla="*/ 104 h 128"/>
                <a:gd name="T60" fmla="*/ 123 w 180"/>
                <a:gd name="T61" fmla="*/ 104 h 128"/>
                <a:gd name="T62" fmla="*/ 147 w 180"/>
                <a:gd name="T63" fmla="*/ 90 h 128"/>
                <a:gd name="T64" fmla="*/ 168 w 180"/>
                <a:gd name="T65" fmla="*/ 29 h 128"/>
                <a:gd name="T66" fmla="*/ 180 w 180"/>
                <a:gd name="T67" fmla="*/ 19 h 128"/>
                <a:gd name="T68" fmla="*/ 180 w 180"/>
                <a:gd name="T69" fmla="*/ 15 h 128"/>
                <a:gd name="T70" fmla="*/ 159 w 180"/>
                <a:gd name="T71" fmla="*/ 3 h 128"/>
                <a:gd name="T72" fmla="*/ 159 w 180"/>
                <a:gd name="T73" fmla="*/ 3 h 128"/>
                <a:gd name="T74" fmla="*/ 159 w 180"/>
                <a:gd name="T75" fmla="*/ 3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0"/>
                <a:gd name="T115" fmla="*/ 0 h 128"/>
                <a:gd name="T116" fmla="*/ 180 w 1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0" h="128">
                  <a:moveTo>
                    <a:pt x="159" y="3"/>
                  </a:moveTo>
                  <a:lnTo>
                    <a:pt x="149" y="3"/>
                  </a:lnTo>
                  <a:lnTo>
                    <a:pt x="140" y="0"/>
                  </a:lnTo>
                  <a:lnTo>
                    <a:pt x="118" y="5"/>
                  </a:lnTo>
                  <a:lnTo>
                    <a:pt x="102" y="22"/>
                  </a:lnTo>
                  <a:lnTo>
                    <a:pt x="90" y="22"/>
                  </a:lnTo>
                  <a:lnTo>
                    <a:pt x="71" y="34"/>
                  </a:lnTo>
                  <a:lnTo>
                    <a:pt x="62" y="45"/>
                  </a:lnTo>
                  <a:lnTo>
                    <a:pt x="47" y="45"/>
                  </a:lnTo>
                  <a:lnTo>
                    <a:pt x="24" y="36"/>
                  </a:lnTo>
                  <a:lnTo>
                    <a:pt x="24" y="50"/>
                  </a:lnTo>
                  <a:lnTo>
                    <a:pt x="10" y="55"/>
                  </a:lnTo>
                  <a:lnTo>
                    <a:pt x="10" y="57"/>
                  </a:lnTo>
                  <a:lnTo>
                    <a:pt x="12" y="62"/>
                  </a:lnTo>
                  <a:lnTo>
                    <a:pt x="10" y="81"/>
                  </a:lnTo>
                  <a:lnTo>
                    <a:pt x="5" y="83"/>
                  </a:lnTo>
                  <a:lnTo>
                    <a:pt x="0" y="88"/>
                  </a:lnTo>
                  <a:lnTo>
                    <a:pt x="5" y="88"/>
                  </a:lnTo>
                  <a:lnTo>
                    <a:pt x="17" y="104"/>
                  </a:lnTo>
                  <a:lnTo>
                    <a:pt x="24" y="104"/>
                  </a:lnTo>
                  <a:lnTo>
                    <a:pt x="31" y="114"/>
                  </a:lnTo>
                  <a:lnTo>
                    <a:pt x="38" y="116"/>
                  </a:lnTo>
                  <a:lnTo>
                    <a:pt x="45" y="123"/>
                  </a:lnTo>
                  <a:lnTo>
                    <a:pt x="59" y="128"/>
                  </a:lnTo>
                  <a:lnTo>
                    <a:pt x="116" y="102"/>
                  </a:lnTo>
                  <a:lnTo>
                    <a:pt x="118" y="100"/>
                  </a:lnTo>
                  <a:lnTo>
                    <a:pt x="123" y="104"/>
                  </a:lnTo>
                  <a:lnTo>
                    <a:pt x="147" y="90"/>
                  </a:lnTo>
                  <a:lnTo>
                    <a:pt x="168" y="29"/>
                  </a:lnTo>
                  <a:lnTo>
                    <a:pt x="180" y="19"/>
                  </a:lnTo>
                  <a:lnTo>
                    <a:pt x="180" y="15"/>
                  </a:lnTo>
                  <a:lnTo>
                    <a:pt x="159" y="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8" name="Freeform 39"/>
            <p:cNvSpPr>
              <a:spLocks/>
            </p:cNvSpPr>
            <p:nvPr/>
          </p:nvSpPr>
          <p:spPr bwMode="auto">
            <a:xfrm>
              <a:off x="2915" y="2434"/>
              <a:ext cx="353" cy="198"/>
            </a:xfrm>
            <a:custGeom>
              <a:avLst/>
              <a:gdLst>
                <a:gd name="T0" fmla="*/ 45 w 146"/>
                <a:gd name="T1" fmla="*/ 7 h 82"/>
                <a:gd name="T2" fmla="*/ 45 w 146"/>
                <a:gd name="T3" fmla="*/ 7 h 82"/>
                <a:gd name="T4" fmla="*/ 16 w 146"/>
                <a:gd name="T5" fmla="*/ 42 h 82"/>
                <a:gd name="T6" fmla="*/ 5 w 146"/>
                <a:gd name="T7" fmla="*/ 42 h 82"/>
                <a:gd name="T8" fmla="*/ 5 w 146"/>
                <a:gd name="T9" fmla="*/ 45 h 82"/>
                <a:gd name="T10" fmla="*/ 0 w 146"/>
                <a:gd name="T11" fmla="*/ 52 h 82"/>
                <a:gd name="T12" fmla="*/ 9 w 146"/>
                <a:gd name="T13" fmla="*/ 73 h 82"/>
                <a:gd name="T14" fmla="*/ 26 w 146"/>
                <a:gd name="T15" fmla="*/ 82 h 82"/>
                <a:gd name="T16" fmla="*/ 49 w 146"/>
                <a:gd name="T17" fmla="*/ 80 h 82"/>
                <a:gd name="T18" fmla="*/ 52 w 146"/>
                <a:gd name="T19" fmla="*/ 73 h 82"/>
                <a:gd name="T20" fmla="*/ 97 w 146"/>
                <a:gd name="T21" fmla="*/ 54 h 82"/>
                <a:gd name="T22" fmla="*/ 97 w 146"/>
                <a:gd name="T23" fmla="*/ 52 h 82"/>
                <a:gd name="T24" fmla="*/ 97 w 146"/>
                <a:gd name="T25" fmla="*/ 49 h 82"/>
                <a:gd name="T26" fmla="*/ 101 w 146"/>
                <a:gd name="T27" fmla="*/ 42 h 82"/>
                <a:gd name="T28" fmla="*/ 127 w 146"/>
                <a:gd name="T29" fmla="*/ 37 h 82"/>
                <a:gd name="T30" fmla="*/ 134 w 146"/>
                <a:gd name="T31" fmla="*/ 42 h 82"/>
                <a:gd name="T32" fmla="*/ 139 w 146"/>
                <a:gd name="T33" fmla="*/ 42 h 82"/>
                <a:gd name="T34" fmla="*/ 142 w 146"/>
                <a:gd name="T35" fmla="*/ 40 h 82"/>
                <a:gd name="T36" fmla="*/ 146 w 146"/>
                <a:gd name="T37" fmla="*/ 11 h 82"/>
                <a:gd name="T38" fmla="*/ 144 w 146"/>
                <a:gd name="T39" fmla="*/ 9 h 82"/>
                <a:gd name="T40" fmla="*/ 139 w 146"/>
                <a:gd name="T41" fmla="*/ 9 h 82"/>
                <a:gd name="T42" fmla="*/ 123 w 146"/>
                <a:gd name="T43" fmla="*/ 0 h 82"/>
                <a:gd name="T44" fmla="*/ 104 w 146"/>
                <a:gd name="T45" fmla="*/ 7 h 82"/>
                <a:gd name="T46" fmla="*/ 97 w 146"/>
                <a:gd name="T47" fmla="*/ 7 h 82"/>
                <a:gd name="T48" fmla="*/ 87 w 146"/>
                <a:gd name="T49" fmla="*/ 9 h 82"/>
                <a:gd name="T50" fmla="*/ 82 w 146"/>
                <a:gd name="T51" fmla="*/ 14 h 82"/>
                <a:gd name="T52" fmla="*/ 80 w 146"/>
                <a:gd name="T53" fmla="*/ 16 h 82"/>
                <a:gd name="T54" fmla="*/ 78 w 146"/>
                <a:gd name="T55" fmla="*/ 16 h 82"/>
                <a:gd name="T56" fmla="*/ 64 w 146"/>
                <a:gd name="T57" fmla="*/ 4 h 82"/>
                <a:gd name="T58" fmla="*/ 64 w 146"/>
                <a:gd name="T59" fmla="*/ 4 h 82"/>
                <a:gd name="T60" fmla="*/ 54 w 146"/>
                <a:gd name="T61" fmla="*/ 9 h 82"/>
                <a:gd name="T62" fmla="*/ 45 w 146"/>
                <a:gd name="T63" fmla="*/ 7 h 82"/>
                <a:gd name="T64" fmla="*/ 45 w 146"/>
                <a:gd name="T65" fmla="*/ 7 h 82"/>
                <a:gd name="T66" fmla="*/ 45 w 146"/>
                <a:gd name="T67" fmla="*/ 7 h 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82"/>
                <a:gd name="T104" fmla="*/ 146 w 146"/>
                <a:gd name="T105" fmla="*/ 82 h 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82">
                  <a:moveTo>
                    <a:pt x="45" y="7"/>
                  </a:moveTo>
                  <a:lnTo>
                    <a:pt x="45" y="7"/>
                  </a:lnTo>
                  <a:lnTo>
                    <a:pt x="16" y="42"/>
                  </a:lnTo>
                  <a:lnTo>
                    <a:pt x="5" y="42"/>
                  </a:lnTo>
                  <a:lnTo>
                    <a:pt x="5" y="45"/>
                  </a:lnTo>
                  <a:lnTo>
                    <a:pt x="0" y="52"/>
                  </a:lnTo>
                  <a:lnTo>
                    <a:pt x="9" y="73"/>
                  </a:lnTo>
                  <a:lnTo>
                    <a:pt x="26" y="82"/>
                  </a:lnTo>
                  <a:lnTo>
                    <a:pt x="49" y="80"/>
                  </a:lnTo>
                  <a:lnTo>
                    <a:pt x="52" y="73"/>
                  </a:lnTo>
                  <a:lnTo>
                    <a:pt x="97" y="54"/>
                  </a:lnTo>
                  <a:lnTo>
                    <a:pt x="97" y="52"/>
                  </a:lnTo>
                  <a:lnTo>
                    <a:pt x="97" y="49"/>
                  </a:lnTo>
                  <a:lnTo>
                    <a:pt x="101" y="42"/>
                  </a:lnTo>
                  <a:lnTo>
                    <a:pt x="127" y="37"/>
                  </a:lnTo>
                  <a:lnTo>
                    <a:pt x="134" y="42"/>
                  </a:lnTo>
                  <a:lnTo>
                    <a:pt x="139" y="42"/>
                  </a:lnTo>
                  <a:lnTo>
                    <a:pt x="142" y="40"/>
                  </a:lnTo>
                  <a:lnTo>
                    <a:pt x="146" y="11"/>
                  </a:lnTo>
                  <a:lnTo>
                    <a:pt x="144" y="9"/>
                  </a:lnTo>
                  <a:lnTo>
                    <a:pt x="139" y="9"/>
                  </a:lnTo>
                  <a:lnTo>
                    <a:pt x="123" y="0"/>
                  </a:lnTo>
                  <a:lnTo>
                    <a:pt x="104" y="7"/>
                  </a:lnTo>
                  <a:lnTo>
                    <a:pt x="97" y="7"/>
                  </a:lnTo>
                  <a:lnTo>
                    <a:pt x="87" y="9"/>
                  </a:lnTo>
                  <a:lnTo>
                    <a:pt x="82" y="14"/>
                  </a:lnTo>
                  <a:lnTo>
                    <a:pt x="80" y="16"/>
                  </a:lnTo>
                  <a:lnTo>
                    <a:pt x="78" y="16"/>
                  </a:lnTo>
                  <a:lnTo>
                    <a:pt x="64" y="4"/>
                  </a:lnTo>
                  <a:lnTo>
                    <a:pt x="54" y="9"/>
                  </a:lnTo>
                  <a:lnTo>
                    <a:pt x="45" y="7"/>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69" name="Freeform 40"/>
            <p:cNvSpPr>
              <a:spLocks/>
            </p:cNvSpPr>
            <p:nvPr/>
          </p:nvSpPr>
          <p:spPr bwMode="auto">
            <a:xfrm>
              <a:off x="2577" y="2327"/>
              <a:ext cx="447" cy="249"/>
            </a:xfrm>
            <a:custGeom>
              <a:avLst/>
              <a:gdLst>
                <a:gd name="T0" fmla="*/ 140 w 185"/>
                <a:gd name="T1" fmla="*/ 94 h 104"/>
                <a:gd name="T2" fmla="*/ 140 w 185"/>
                <a:gd name="T3" fmla="*/ 94 h 104"/>
                <a:gd name="T4" fmla="*/ 147 w 185"/>
                <a:gd name="T5" fmla="*/ 87 h 104"/>
                <a:gd name="T6" fmla="*/ 159 w 185"/>
                <a:gd name="T7" fmla="*/ 87 h 104"/>
                <a:gd name="T8" fmla="*/ 166 w 185"/>
                <a:gd name="T9" fmla="*/ 75 h 104"/>
                <a:gd name="T10" fmla="*/ 166 w 185"/>
                <a:gd name="T11" fmla="*/ 71 h 104"/>
                <a:gd name="T12" fmla="*/ 185 w 185"/>
                <a:gd name="T13" fmla="*/ 52 h 104"/>
                <a:gd name="T14" fmla="*/ 156 w 185"/>
                <a:gd name="T15" fmla="*/ 35 h 104"/>
                <a:gd name="T16" fmla="*/ 154 w 185"/>
                <a:gd name="T17" fmla="*/ 28 h 104"/>
                <a:gd name="T18" fmla="*/ 154 w 185"/>
                <a:gd name="T19" fmla="*/ 26 h 104"/>
                <a:gd name="T20" fmla="*/ 133 w 185"/>
                <a:gd name="T21" fmla="*/ 23 h 104"/>
                <a:gd name="T22" fmla="*/ 133 w 185"/>
                <a:gd name="T23" fmla="*/ 33 h 104"/>
                <a:gd name="T24" fmla="*/ 130 w 185"/>
                <a:gd name="T25" fmla="*/ 33 h 104"/>
                <a:gd name="T26" fmla="*/ 126 w 185"/>
                <a:gd name="T27" fmla="*/ 33 h 104"/>
                <a:gd name="T28" fmla="*/ 114 w 185"/>
                <a:gd name="T29" fmla="*/ 23 h 104"/>
                <a:gd name="T30" fmla="*/ 116 w 185"/>
                <a:gd name="T31" fmla="*/ 19 h 104"/>
                <a:gd name="T32" fmla="*/ 116 w 185"/>
                <a:gd name="T33" fmla="*/ 19 h 104"/>
                <a:gd name="T34" fmla="*/ 116 w 185"/>
                <a:gd name="T35" fmla="*/ 16 h 104"/>
                <a:gd name="T36" fmla="*/ 111 w 185"/>
                <a:gd name="T37" fmla="*/ 16 h 104"/>
                <a:gd name="T38" fmla="*/ 104 w 185"/>
                <a:gd name="T39" fmla="*/ 12 h 104"/>
                <a:gd name="T40" fmla="*/ 93 w 185"/>
                <a:gd name="T41" fmla="*/ 12 h 104"/>
                <a:gd name="T42" fmla="*/ 85 w 185"/>
                <a:gd name="T43" fmla="*/ 4 h 104"/>
                <a:gd name="T44" fmla="*/ 81 w 185"/>
                <a:gd name="T45" fmla="*/ 7 h 104"/>
                <a:gd name="T46" fmla="*/ 76 w 185"/>
                <a:gd name="T47" fmla="*/ 12 h 104"/>
                <a:gd name="T48" fmla="*/ 71 w 185"/>
                <a:gd name="T49" fmla="*/ 12 h 104"/>
                <a:gd name="T50" fmla="*/ 62 w 185"/>
                <a:gd name="T51" fmla="*/ 2 h 104"/>
                <a:gd name="T52" fmla="*/ 59 w 185"/>
                <a:gd name="T53" fmla="*/ 0 h 104"/>
                <a:gd name="T54" fmla="*/ 57 w 185"/>
                <a:gd name="T55" fmla="*/ 12 h 104"/>
                <a:gd name="T56" fmla="*/ 12 w 185"/>
                <a:gd name="T57" fmla="*/ 35 h 104"/>
                <a:gd name="T58" fmla="*/ 12 w 185"/>
                <a:gd name="T59" fmla="*/ 42 h 104"/>
                <a:gd name="T60" fmla="*/ 10 w 185"/>
                <a:gd name="T61" fmla="*/ 45 h 104"/>
                <a:gd name="T62" fmla="*/ 3 w 185"/>
                <a:gd name="T63" fmla="*/ 38 h 104"/>
                <a:gd name="T64" fmla="*/ 0 w 185"/>
                <a:gd name="T65" fmla="*/ 40 h 104"/>
                <a:gd name="T66" fmla="*/ 3 w 185"/>
                <a:gd name="T67" fmla="*/ 45 h 104"/>
                <a:gd name="T68" fmla="*/ 12 w 185"/>
                <a:gd name="T69" fmla="*/ 52 h 104"/>
                <a:gd name="T70" fmla="*/ 15 w 185"/>
                <a:gd name="T71" fmla="*/ 64 h 104"/>
                <a:gd name="T72" fmla="*/ 67 w 185"/>
                <a:gd name="T73" fmla="*/ 104 h 104"/>
                <a:gd name="T74" fmla="*/ 81 w 185"/>
                <a:gd name="T75" fmla="*/ 99 h 104"/>
                <a:gd name="T76" fmla="*/ 90 w 185"/>
                <a:gd name="T77" fmla="*/ 87 h 104"/>
                <a:gd name="T78" fmla="*/ 107 w 185"/>
                <a:gd name="T79" fmla="*/ 87 h 104"/>
                <a:gd name="T80" fmla="*/ 116 w 185"/>
                <a:gd name="T81" fmla="*/ 94 h 104"/>
                <a:gd name="T82" fmla="*/ 135 w 185"/>
                <a:gd name="T83" fmla="*/ 90 h 104"/>
                <a:gd name="T84" fmla="*/ 137 w 185"/>
                <a:gd name="T85" fmla="*/ 92 h 104"/>
                <a:gd name="T86" fmla="*/ 140 w 185"/>
                <a:gd name="T87" fmla="*/ 94 h 104"/>
                <a:gd name="T88" fmla="*/ 140 w 185"/>
                <a:gd name="T89" fmla="*/ 94 h 104"/>
                <a:gd name="T90" fmla="*/ 140 w 185"/>
                <a:gd name="T91" fmla="*/ 94 h 1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5"/>
                <a:gd name="T139" fmla="*/ 0 h 104"/>
                <a:gd name="T140" fmla="*/ 185 w 185"/>
                <a:gd name="T141" fmla="*/ 104 h 1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5" h="104">
                  <a:moveTo>
                    <a:pt x="140" y="94"/>
                  </a:moveTo>
                  <a:lnTo>
                    <a:pt x="140" y="94"/>
                  </a:lnTo>
                  <a:lnTo>
                    <a:pt x="147" y="87"/>
                  </a:lnTo>
                  <a:lnTo>
                    <a:pt x="159" y="87"/>
                  </a:lnTo>
                  <a:lnTo>
                    <a:pt x="166" y="75"/>
                  </a:lnTo>
                  <a:lnTo>
                    <a:pt x="166" y="71"/>
                  </a:lnTo>
                  <a:lnTo>
                    <a:pt x="185" y="52"/>
                  </a:lnTo>
                  <a:lnTo>
                    <a:pt x="156" y="35"/>
                  </a:lnTo>
                  <a:lnTo>
                    <a:pt x="154" y="28"/>
                  </a:lnTo>
                  <a:lnTo>
                    <a:pt x="154" y="26"/>
                  </a:lnTo>
                  <a:lnTo>
                    <a:pt x="133" y="23"/>
                  </a:lnTo>
                  <a:lnTo>
                    <a:pt x="133" y="33"/>
                  </a:lnTo>
                  <a:lnTo>
                    <a:pt x="130" y="33"/>
                  </a:lnTo>
                  <a:lnTo>
                    <a:pt x="126" y="33"/>
                  </a:lnTo>
                  <a:lnTo>
                    <a:pt x="114" y="23"/>
                  </a:lnTo>
                  <a:lnTo>
                    <a:pt x="116" y="19"/>
                  </a:lnTo>
                  <a:lnTo>
                    <a:pt x="116" y="16"/>
                  </a:lnTo>
                  <a:lnTo>
                    <a:pt x="111" y="16"/>
                  </a:lnTo>
                  <a:lnTo>
                    <a:pt x="104" y="12"/>
                  </a:lnTo>
                  <a:lnTo>
                    <a:pt x="93" y="12"/>
                  </a:lnTo>
                  <a:lnTo>
                    <a:pt x="85" y="4"/>
                  </a:lnTo>
                  <a:lnTo>
                    <a:pt x="81" y="7"/>
                  </a:lnTo>
                  <a:lnTo>
                    <a:pt x="76" y="12"/>
                  </a:lnTo>
                  <a:lnTo>
                    <a:pt x="71" y="12"/>
                  </a:lnTo>
                  <a:lnTo>
                    <a:pt x="62" y="2"/>
                  </a:lnTo>
                  <a:lnTo>
                    <a:pt x="59" y="0"/>
                  </a:lnTo>
                  <a:lnTo>
                    <a:pt x="57" y="12"/>
                  </a:lnTo>
                  <a:lnTo>
                    <a:pt x="12" y="35"/>
                  </a:lnTo>
                  <a:lnTo>
                    <a:pt x="12" y="42"/>
                  </a:lnTo>
                  <a:lnTo>
                    <a:pt x="10" y="45"/>
                  </a:lnTo>
                  <a:lnTo>
                    <a:pt x="3" y="38"/>
                  </a:lnTo>
                  <a:lnTo>
                    <a:pt x="0" y="40"/>
                  </a:lnTo>
                  <a:lnTo>
                    <a:pt x="3" y="45"/>
                  </a:lnTo>
                  <a:lnTo>
                    <a:pt x="12" y="52"/>
                  </a:lnTo>
                  <a:lnTo>
                    <a:pt x="15" y="64"/>
                  </a:lnTo>
                  <a:lnTo>
                    <a:pt x="67" y="104"/>
                  </a:lnTo>
                  <a:lnTo>
                    <a:pt x="81" y="99"/>
                  </a:lnTo>
                  <a:lnTo>
                    <a:pt x="90" y="87"/>
                  </a:lnTo>
                  <a:lnTo>
                    <a:pt x="107" y="87"/>
                  </a:lnTo>
                  <a:lnTo>
                    <a:pt x="116" y="94"/>
                  </a:lnTo>
                  <a:lnTo>
                    <a:pt x="135" y="90"/>
                  </a:lnTo>
                  <a:lnTo>
                    <a:pt x="137" y="92"/>
                  </a:lnTo>
                  <a:lnTo>
                    <a:pt x="140" y="94"/>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0" name="Freeform 41"/>
            <p:cNvSpPr>
              <a:spLocks/>
            </p:cNvSpPr>
            <p:nvPr/>
          </p:nvSpPr>
          <p:spPr bwMode="auto">
            <a:xfrm>
              <a:off x="2698" y="1934"/>
              <a:ext cx="639" cy="536"/>
            </a:xfrm>
            <a:custGeom>
              <a:avLst/>
              <a:gdLst>
                <a:gd name="T0" fmla="*/ 0 w 265"/>
                <a:gd name="T1" fmla="*/ 54 h 222"/>
                <a:gd name="T2" fmla="*/ 7 w 265"/>
                <a:gd name="T3" fmla="*/ 54 h 222"/>
                <a:gd name="T4" fmla="*/ 2 w 265"/>
                <a:gd name="T5" fmla="*/ 49 h 222"/>
                <a:gd name="T6" fmla="*/ 7 w 265"/>
                <a:gd name="T7" fmla="*/ 45 h 222"/>
                <a:gd name="T8" fmla="*/ 9 w 265"/>
                <a:gd name="T9" fmla="*/ 47 h 222"/>
                <a:gd name="T10" fmla="*/ 102 w 265"/>
                <a:gd name="T11" fmla="*/ 7 h 222"/>
                <a:gd name="T12" fmla="*/ 104 w 265"/>
                <a:gd name="T13" fmla="*/ 7 h 222"/>
                <a:gd name="T14" fmla="*/ 116 w 265"/>
                <a:gd name="T15" fmla="*/ 2 h 222"/>
                <a:gd name="T16" fmla="*/ 109 w 265"/>
                <a:gd name="T17" fmla="*/ 9 h 222"/>
                <a:gd name="T18" fmla="*/ 109 w 265"/>
                <a:gd name="T19" fmla="*/ 12 h 222"/>
                <a:gd name="T20" fmla="*/ 125 w 265"/>
                <a:gd name="T21" fmla="*/ 16 h 222"/>
                <a:gd name="T22" fmla="*/ 229 w 265"/>
                <a:gd name="T23" fmla="*/ 9 h 222"/>
                <a:gd name="T24" fmla="*/ 229 w 265"/>
                <a:gd name="T25" fmla="*/ 80 h 222"/>
                <a:gd name="T26" fmla="*/ 232 w 265"/>
                <a:gd name="T27" fmla="*/ 87 h 222"/>
                <a:gd name="T28" fmla="*/ 260 w 265"/>
                <a:gd name="T29" fmla="*/ 134 h 222"/>
                <a:gd name="T30" fmla="*/ 260 w 265"/>
                <a:gd name="T31" fmla="*/ 137 h 222"/>
                <a:gd name="T32" fmla="*/ 265 w 265"/>
                <a:gd name="T33" fmla="*/ 149 h 222"/>
                <a:gd name="T34" fmla="*/ 241 w 265"/>
                <a:gd name="T35" fmla="*/ 212 h 222"/>
                <a:gd name="T36" fmla="*/ 232 w 265"/>
                <a:gd name="T37" fmla="*/ 215 h 222"/>
                <a:gd name="T38" fmla="*/ 198 w 265"/>
                <a:gd name="T39" fmla="*/ 210 h 222"/>
                <a:gd name="T40" fmla="*/ 187 w 265"/>
                <a:gd name="T41" fmla="*/ 212 h 222"/>
                <a:gd name="T42" fmla="*/ 172 w 265"/>
                <a:gd name="T43" fmla="*/ 222 h 222"/>
                <a:gd name="T44" fmla="*/ 154 w 265"/>
                <a:gd name="T45" fmla="*/ 212 h 222"/>
                <a:gd name="T46" fmla="*/ 128 w 265"/>
                <a:gd name="T47" fmla="*/ 210 h 222"/>
                <a:gd name="T48" fmla="*/ 109 w 265"/>
                <a:gd name="T49" fmla="*/ 198 h 222"/>
                <a:gd name="T50" fmla="*/ 104 w 265"/>
                <a:gd name="T51" fmla="*/ 189 h 222"/>
                <a:gd name="T52" fmla="*/ 83 w 265"/>
                <a:gd name="T53" fmla="*/ 193 h 222"/>
                <a:gd name="T54" fmla="*/ 76 w 265"/>
                <a:gd name="T55" fmla="*/ 196 h 222"/>
                <a:gd name="T56" fmla="*/ 66 w 265"/>
                <a:gd name="T57" fmla="*/ 182 h 222"/>
                <a:gd name="T58" fmla="*/ 66 w 265"/>
                <a:gd name="T59" fmla="*/ 179 h 222"/>
                <a:gd name="T60" fmla="*/ 54 w 265"/>
                <a:gd name="T61" fmla="*/ 172 h 222"/>
                <a:gd name="T62" fmla="*/ 35 w 265"/>
                <a:gd name="T63" fmla="*/ 167 h 222"/>
                <a:gd name="T64" fmla="*/ 28 w 265"/>
                <a:gd name="T65" fmla="*/ 175 h 222"/>
                <a:gd name="T66" fmla="*/ 24 w 265"/>
                <a:gd name="T67" fmla="*/ 172 h 222"/>
                <a:gd name="T68" fmla="*/ 2 w 265"/>
                <a:gd name="T69" fmla="*/ 92 h 222"/>
                <a:gd name="T70" fmla="*/ 0 w 265"/>
                <a:gd name="T71" fmla="*/ 54 h 222"/>
                <a:gd name="T72" fmla="*/ 0 w 265"/>
                <a:gd name="T73" fmla="*/ 54 h 2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5"/>
                <a:gd name="T112" fmla="*/ 0 h 222"/>
                <a:gd name="T113" fmla="*/ 265 w 265"/>
                <a:gd name="T114" fmla="*/ 222 h 2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5" h="222">
                  <a:moveTo>
                    <a:pt x="0" y="54"/>
                  </a:moveTo>
                  <a:lnTo>
                    <a:pt x="0" y="54"/>
                  </a:lnTo>
                  <a:lnTo>
                    <a:pt x="7" y="56"/>
                  </a:lnTo>
                  <a:lnTo>
                    <a:pt x="7" y="54"/>
                  </a:lnTo>
                  <a:lnTo>
                    <a:pt x="7" y="52"/>
                  </a:lnTo>
                  <a:lnTo>
                    <a:pt x="2" y="49"/>
                  </a:lnTo>
                  <a:lnTo>
                    <a:pt x="2" y="47"/>
                  </a:lnTo>
                  <a:lnTo>
                    <a:pt x="7" y="45"/>
                  </a:lnTo>
                  <a:lnTo>
                    <a:pt x="9" y="45"/>
                  </a:lnTo>
                  <a:lnTo>
                    <a:pt x="9" y="47"/>
                  </a:lnTo>
                  <a:lnTo>
                    <a:pt x="102" y="4"/>
                  </a:lnTo>
                  <a:lnTo>
                    <a:pt x="102" y="7"/>
                  </a:lnTo>
                  <a:lnTo>
                    <a:pt x="104" y="7"/>
                  </a:lnTo>
                  <a:lnTo>
                    <a:pt x="106" y="7"/>
                  </a:lnTo>
                  <a:lnTo>
                    <a:pt x="116" y="2"/>
                  </a:lnTo>
                  <a:lnTo>
                    <a:pt x="116" y="4"/>
                  </a:lnTo>
                  <a:lnTo>
                    <a:pt x="109" y="9"/>
                  </a:lnTo>
                  <a:lnTo>
                    <a:pt x="109" y="12"/>
                  </a:lnTo>
                  <a:lnTo>
                    <a:pt x="113" y="12"/>
                  </a:lnTo>
                  <a:lnTo>
                    <a:pt x="125" y="16"/>
                  </a:lnTo>
                  <a:lnTo>
                    <a:pt x="210" y="0"/>
                  </a:lnTo>
                  <a:lnTo>
                    <a:pt x="229" y="9"/>
                  </a:lnTo>
                  <a:lnTo>
                    <a:pt x="241" y="61"/>
                  </a:lnTo>
                  <a:lnTo>
                    <a:pt x="229" y="80"/>
                  </a:lnTo>
                  <a:lnTo>
                    <a:pt x="229" y="82"/>
                  </a:lnTo>
                  <a:lnTo>
                    <a:pt x="232" y="87"/>
                  </a:lnTo>
                  <a:lnTo>
                    <a:pt x="239" y="92"/>
                  </a:lnTo>
                  <a:lnTo>
                    <a:pt x="260" y="134"/>
                  </a:lnTo>
                  <a:lnTo>
                    <a:pt x="260" y="137"/>
                  </a:lnTo>
                  <a:lnTo>
                    <a:pt x="260" y="139"/>
                  </a:lnTo>
                  <a:lnTo>
                    <a:pt x="265" y="149"/>
                  </a:lnTo>
                  <a:lnTo>
                    <a:pt x="239" y="201"/>
                  </a:lnTo>
                  <a:lnTo>
                    <a:pt x="241" y="212"/>
                  </a:lnTo>
                  <a:lnTo>
                    <a:pt x="239" y="215"/>
                  </a:lnTo>
                  <a:lnTo>
                    <a:pt x="232" y="215"/>
                  </a:lnTo>
                  <a:lnTo>
                    <a:pt x="213" y="208"/>
                  </a:lnTo>
                  <a:lnTo>
                    <a:pt x="198" y="210"/>
                  </a:lnTo>
                  <a:lnTo>
                    <a:pt x="194" y="215"/>
                  </a:lnTo>
                  <a:lnTo>
                    <a:pt x="187" y="212"/>
                  </a:lnTo>
                  <a:lnTo>
                    <a:pt x="177" y="215"/>
                  </a:lnTo>
                  <a:lnTo>
                    <a:pt x="172" y="222"/>
                  </a:lnTo>
                  <a:lnTo>
                    <a:pt x="165" y="222"/>
                  </a:lnTo>
                  <a:lnTo>
                    <a:pt x="154" y="212"/>
                  </a:lnTo>
                  <a:lnTo>
                    <a:pt x="144" y="217"/>
                  </a:lnTo>
                  <a:lnTo>
                    <a:pt x="128" y="210"/>
                  </a:lnTo>
                  <a:lnTo>
                    <a:pt x="113" y="198"/>
                  </a:lnTo>
                  <a:lnTo>
                    <a:pt x="109" y="198"/>
                  </a:lnTo>
                  <a:lnTo>
                    <a:pt x="106" y="196"/>
                  </a:lnTo>
                  <a:lnTo>
                    <a:pt x="104" y="189"/>
                  </a:lnTo>
                  <a:lnTo>
                    <a:pt x="83" y="186"/>
                  </a:lnTo>
                  <a:lnTo>
                    <a:pt x="83" y="193"/>
                  </a:lnTo>
                  <a:lnTo>
                    <a:pt x="80" y="196"/>
                  </a:lnTo>
                  <a:lnTo>
                    <a:pt x="76" y="196"/>
                  </a:lnTo>
                  <a:lnTo>
                    <a:pt x="66" y="186"/>
                  </a:lnTo>
                  <a:lnTo>
                    <a:pt x="66" y="182"/>
                  </a:lnTo>
                  <a:lnTo>
                    <a:pt x="66" y="179"/>
                  </a:lnTo>
                  <a:lnTo>
                    <a:pt x="61" y="179"/>
                  </a:lnTo>
                  <a:lnTo>
                    <a:pt x="54" y="172"/>
                  </a:lnTo>
                  <a:lnTo>
                    <a:pt x="43" y="172"/>
                  </a:lnTo>
                  <a:lnTo>
                    <a:pt x="35" y="167"/>
                  </a:lnTo>
                  <a:lnTo>
                    <a:pt x="31" y="170"/>
                  </a:lnTo>
                  <a:lnTo>
                    <a:pt x="28" y="175"/>
                  </a:lnTo>
                  <a:lnTo>
                    <a:pt x="26" y="175"/>
                  </a:lnTo>
                  <a:lnTo>
                    <a:pt x="24" y="172"/>
                  </a:lnTo>
                  <a:lnTo>
                    <a:pt x="12" y="104"/>
                  </a:lnTo>
                  <a:lnTo>
                    <a:pt x="2" y="92"/>
                  </a:lnTo>
                  <a:lnTo>
                    <a:pt x="5" y="75"/>
                  </a:lnTo>
                  <a:lnTo>
                    <a:pt x="0" y="54"/>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1" name="Freeform 42"/>
            <p:cNvSpPr>
              <a:spLocks/>
            </p:cNvSpPr>
            <p:nvPr/>
          </p:nvSpPr>
          <p:spPr bwMode="auto">
            <a:xfrm>
              <a:off x="3307" y="1445"/>
              <a:ext cx="57" cy="102"/>
            </a:xfrm>
            <a:custGeom>
              <a:avLst/>
              <a:gdLst>
                <a:gd name="T0" fmla="*/ 12 w 23"/>
                <a:gd name="T1" fmla="*/ 30 h 42"/>
                <a:gd name="T2" fmla="*/ 12 w 23"/>
                <a:gd name="T3" fmla="*/ 30 h 42"/>
                <a:gd name="T4" fmla="*/ 0 w 23"/>
                <a:gd name="T5" fmla="*/ 7 h 42"/>
                <a:gd name="T6" fmla="*/ 2 w 23"/>
                <a:gd name="T7" fmla="*/ 0 h 42"/>
                <a:gd name="T8" fmla="*/ 12 w 23"/>
                <a:gd name="T9" fmla="*/ 23 h 42"/>
                <a:gd name="T10" fmla="*/ 14 w 23"/>
                <a:gd name="T11" fmla="*/ 23 h 42"/>
                <a:gd name="T12" fmla="*/ 23 w 23"/>
                <a:gd name="T13" fmla="*/ 37 h 42"/>
                <a:gd name="T14" fmla="*/ 23 w 23"/>
                <a:gd name="T15" fmla="*/ 40 h 42"/>
                <a:gd name="T16" fmla="*/ 21 w 23"/>
                <a:gd name="T17" fmla="*/ 42 h 42"/>
                <a:gd name="T18" fmla="*/ 12 w 23"/>
                <a:gd name="T19" fmla="*/ 30 h 42"/>
                <a:gd name="T20" fmla="*/ 12 w 23"/>
                <a:gd name="T21" fmla="*/ 30 h 42"/>
                <a:gd name="T22" fmla="*/ 12 w 23"/>
                <a:gd name="T23" fmla="*/ 3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42"/>
                <a:gd name="T38" fmla="*/ 23 w 23"/>
                <a:gd name="T39" fmla="*/ 42 h 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42">
                  <a:moveTo>
                    <a:pt x="12" y="30"/>
                  </a:moveTo>
                  <a:lnTo>
                    <a:pt x="12" y="30"/>
                  </a:lnTo>
                  <a:lnTo>
                    <a:pt x="0" y="7"/>
                  </a:lnTo>
                  <a:lnTo>
                    <a:pt x="2" y="0"/>
                  </a:lnTo>
                  <a:lnTo>
                    <a:pt x="12" y="23"/>
                  </a:lnTo>
                  <a:lnTo>
                    <a:pt x="14" y="23"/>
                  </a:lnTo>
                  <a:lnTo>
                    <a:pt x="23" y="37"/>
                  </a:lnTo>
                  <a:lnTo>
                    <a:pt x="23" y="40"/>
                  </a:lnTo>
                  <a:lnTo>
                    <a:pt x="21" y="42"/>
                  </a:lnTo>
                  <a:lnTo>
                    <a:pt x="12" y="3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2" name="Freeform 43"/>
            <p:cNvSpPr>
              <a:spLocks/>
            </p:cNvSpPr>
            <p:nvPr/>
          </p:nvSpPr>
          <p:spPr bwMode="auto">
            <a:xfrm>
              <a:off x="3307" y="1445"/>
              <a:ext cx="57" cy="102"/>
            </a:xfrm>
            <a:custGeom>
              <a:avLst/>
              <a:gdLst>
                <a:gd name="T0" fmla="*/ 12 w 23"/>
                <a:gd name="T1" fmla="*/ 30 h 42"/>
                <a:gd name="T2" fmla="*/ 12 w 23"/>
                <a:gd name="T3" fmla="*/ 30 h 42"/>
                <a:gd name="T4" fmla="*/ 0 w 23"/>
                <a:gd name="T5" fmla="*/ 7 h 42"/>
                <a:gd name="T6" fmla="*/ 2 w 23"/>
                <a:gd name="T7" fmla="*/ 0 h 42"/>
                <a:gd name="T8" fmla="*/ 12 w 23"/>
                <a:gd name="T9" fmla="*/ 23 h 42"/>
                <a:gd name="T10" fmla="*/ 14 w 23"/>
                <a:gd name="T11" fmla="*/ 23 h 42"/>
                <a:gd name="T12" fmla="*/ 23 w 23"/>
                <a:gd name="T13" fmla="*/ 37 h 42"/>
                <a:gd name="T14" fmla="*/ 23 w 23"/>
                <a:gd name="T15" fmla="*/ 40 h 42"/>
                <a:gd name="T16" fmla="*/ 21 w 23"/>
                <a:gd name="T17" fmla="*/ 42 h 42"/>
                <a:gd name="T18" fmla="*/ 12 w 23"/>
                <a:gd name="T19" fmla="*/ 3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42"/>
                <a:gd name="T32" fmla="*/ 23 w 23"/>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42">
                  <a:moveTo>
                    <a:pt x="12" y="30"/>
                  </a:moveTo>
                  <a:lnTo>
                    <a:pt x="12" y="30"/>
                  </a:lnTo>
                  <a:lnTo>
                    <a:pt x="0" y="7"/>
                  </a:lnTo>
                  <a:lnTo>
                    <a:pt x="2" y="0"/>
                  </a:lnTo>
                  <a:lnTo>
                    <a:pt x="12" y="23"/>
                  </a:lnTo>
                  <a:lnTo>
                    <a:pt x="14" y="23"/>
                  </a:lnTo>
                  <a:lnTo>
                    <a:pt x="23" y="37"/>
                  </a:lnTo>
                  <a:lnTo>
                    <a:pt x="23" y="40"/>
                  </a:lnTo>
                  <a:lnTo>
                    <a:pt x="21" y="42"/>
                  </a:lnTo>
                  <a:lnTo>
                    <a:pt x="12" y="3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3" name="Freeform 44"/>
            <p:cNvSpPr>
              <a:spLocks/>
            </p:cNvSpPr>
            <p:nvPr/>
          </p:nvSpPr>
          <p:spPr bwMode="auto">
            <a:xfrm>
              <a:off x="3307" y="1445"/>
              <a:ext cx="57" cy="102"/>
            </a:xfrm>
            <a:custGeom>
              <a:avLst/>
              <a:gdLst>
                <a:gd name="T0" fmla="*/ 12 w 23"/>
                <a:gd name="T1" fmla="*/ 30 h 42"/>
                <a:gd name="T2" fmla="*/ 12 w 23"/>
                <a:gd name="T3" fmla="*/ 30 h 42"/>
                <a:gd name="T4" fmla="*/ 0 w 23"/>
                <a:gd name="T5" fmla="*/ 7 h 42"/>
                <a:gd name="T6" fmla="*/ 2 w 23"/>
                <a:gd name="T7" fmla="*/ 0 h 42"/>
                <a:gd name="T8" fmla="*/ 12 w 23"/>
                <a:gd name="T9" fmla="*/ 23 h 42"/>
                <a:gd name="T10" fmla="*/ 14 w 23"/>
                <a:gd name="T11" fmla="*/ 23 h 42"/>
                <a:gd name="T12" fmla="*/ 23 w 23"/>
                <a:gd name="T13" fmla="*/ 37 h 42"/>
                <a:gd name="T14" fmla="*/ 23 w 23"/>
                <a:gd name="T15" fmla="*/ 40 h 42"/>
                <a:gd name="T16" fmla="*/ 21 w 23"/>
                <a:gd name="T17" fmla="*/ 42 h 42"/>
                <a:gd name="T18" fmla="*/ 12 w 23"/>
                <a:gd name="T19" fmla="*/ 3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42"/>
                <a:gd name="T32" fmla="*/ 23 w 23"/>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42">
                  <a:moveTo>
                    <a:pt x="12" y="30"/>
                  </a:moveTo>
                  <a:lnTo>
                    <a:pt x="12" y="30"/>
                  </a:lnTo>
                  <a:lnTo>
                    <a:pt x="0" y="7"/>
                  </a:lnTo>
                  <a:lnTo>
                    <a:pt x="2" y="0"/>
                  </a:lnTo>
                  <a:lnTo>
                    <a:pt x="12" y="23"/>
                  </a:lnTo>
                  <a:lnTo>
                    <a:pt x="14" y="23"/>
                  </a:lnTo>
                  <a:lnTo>
                    <a:pt x="23" y="37"/>
                  </a:lnTo>
                  <a:lnTo>
                    <a:pt x="23" y="40"/>
                  </a:lnTo>
                  <a:lnTo>
                    <a:pt x="21" y="42"/>
                  </a:lnTo>
                  <a:lnTo>
                    <a:pt x="12" y="30"/>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4" name="Freeform 45"/>
            <p:cNvSpPr>
              <a:spLocks/>
            </p:cNvSpPr>
            <p:nvPr/>
          </p:nvSpPr>
          <p:spPr bwMode="auto">
            <a:xfrm>
              <a:off x="1409" y="1796"/>
              <a:ext cx="148" cy="155"/>
            </a:xfrm>
            <a:custGeom>
              <a:avLst/>
              <a:gdLst>
                <a:gd name="T0" fmla="*/ 17 w 61"/>
                <a:gd name="T1" fmla="*/ 17 h 64"/>
                <a:gd name="T2" fmla="*/ 17 w 61"/>
                <a:gd name="T3" fmla="*/ 17 h 64"/>
                <a:gd name="T4" fmla="*/ 12 w 61"/>
                <a:gd name="T5" fmla="*/ 24 h 64"/>
                <a:gd name="T6" fmla="*/ 7 w 61"/>
                <a:gd name="T7" fmla="*/ 24 h 64"/>
                <a:gd name="T8" fmla="*/ 5 w 61"/>
                <a:gd name="T9" fmla="*/ 26 h 64"/>
                <a:gd name="T10" fmla="*/ 5 w 61"/>
                <a:gd name="T11" fmla="*/ 31 h 64"/>
                <a:gd name="T12" fmla="*/ 0 w 61"/>
                <a:gd name="T13" fmla="*/ 33 h 64"/>
                <a:gd name="T14" fmla="*/ 9 w 61"/>
                <a:gd name="T15" fmla="*/ 52 h 64"/>
                <a:gd name="T16" fmla="*/ 12 w 61"/>
                <a:gd name="T17" fmla="*/ 52 h 64"/>
                <a:gd name="T18" fmla="*/ 14 w 61"/>
                <a:gd name="T19" fmla="*/ 52 h 64"/>
                <a:gd name="T20" fmla="*/ 21 w 61"/>
                <a:gd name="T21" fmla="*/ 45 h 64"/>
                <a:gd name="T22" fmla="*/ 33 w 61"/>
                <a:gd name="T23" fmla="*/ 43 h 64"/>
                <a:gd name="T24" fmla="*/ 35 w 61"/>
                <a:gd name="T25" fmla="*/ 45 h 64"/>
                <a:gd name="T26" fmla="*/ 40 w 61"/>
                <a:gd name="T27" fmla="*/ 52 h 64"/>
                <a:gd name="T28" fmla="*/ 40 w 61"/>
                <a:gd name="T29" fmla="*/ 64 h 64"/>
                <a:gd name="T30" fmla="*/ 47 w 61"/>
                <a:gd name="T31" fmla="*/ 61 h 64"/>
                <a:gd name="T32" fmla="*/ 50 w 61"/>
                <a:gd name="T33" fmla="*/ 57 h 64"/>
                <a:gd name="T34" fmla="*/ 57 w 61"/>
                <a:gd name="T35" fmla="*/ 57 h 64"/>
                <a:gd name="T36" fmla="*/ 59 w 61"/>
                <a:gd name="T37" fmla="*/ 54 h 64"/>
                <a:gd name="T38" fmla="*/ 59 w 61"/>
                <a:gd name="T39" fmla="*/ 45 h 64"/>
                <a:gd name="T40" fmla="*/ 61 w 61"/>
                <a:gd name="T41" fmla="*/ 52 h 64"/>
                <a:gd name="T42" fmla="*/ 61 w 61"/>
                <a:gd name="T43" fmla="*/ 43 h 64"/>
                <a:gd name="T44" fmla="*/ 52 w 61"/>
                <a:gd name="T45" fmla="*/ 40 h 64"/>
                <a:gd name="T46" fmla="*/ 59 w 61"/>
                <a:gd name="T47" fmla="*/ 31 h 64"/>
                <a:gd name="T48" fmla="*/ 52 w 61"/>
                <a:gd name="T49" fmla="*/ 14 h 64"/>
                <a:gd name="T50" fmla="*/ 47 w 61"/>
                <a:gd name="T51" fmla="*/ 12 h 64"/>
                <a:gd name="T52" fmla="*/ 26 w 61"/>
                <a:gd name="T53" fmla="*/ 14 h 64"/>
                <a:gd name="T54" fmla="*/ 26 w 61"/>
                <a:gd name="T55" fmla="*/ 12 h 64"/>
                <a:gd name="T56" fmla="*/ 33 w 61"/>
                <a:gd name="T57" fmla="*/ 7 h 64"/>
                <a:gd name="T58" fmla="*/ 33 w 61"/>
                <a:gd name="T59" fmla="*/ 7 h 64"/>
                <a:gd name="T60" fmla="*/ 26 w 61"/>
                <a:gd name="T61" fmla="*/ 0 h 64"/>
                <a:gd name="T62" fmla="*/ 26 w 61"/>
                <a:gd name="T63" fmla="*/ 0 h 64"/>
                <a:gd name="T64" fmla="*/ 19 w 61"/>
                <a:gd name="T65" fmla="*/ 14 h 64"/>
                <a:gd name="T66" fmla="*/ 17 w 61"/>
                <a:gd name="T67" fmla="*/ 17 h 64"/>
                <a:gd name="T68" fmla="*/ 17 w 61"/>
                <a:gd name="T69" fmla="*/ 17 h 64"/>
                <a:gd name="T70" fmla="*/ 17 w 61"/>
                <a:gd name="T71" fmla="*/ 17 h 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1"/>
                <a:gd name="T109" fmla="*/ 0 h 64"/>
                <a:gd name="T110" fmla="*/ 61 w 61"/>
                <a:gd name="T111" fmla="*/ 64 h 6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1" h="64">
                  <a:moveTo>
                    <a:pt x="17" y="17"/>
                  </a:moveTo>
                  <a:lnTo>
                    <a:pt x="17" y="17"/>
                  </a:lnTo>
                  <a:lnTo>
                    <a:pt x="12" y="24"/>
                  </a:lnTo>
                  <a:lnTo>
                    <a:pt x="7" y="24"/>
                  </a:lnTo>
                  <a:lnTo>
                    <a:pt x="5" y="26"/>
                  </a:lnTo>
                  <a:lnTo>
                    <a:pt x="5" y="31"/>
                  </a:lnTo>
                  <a:lnTo>
                    <a:pt x="0" y="33"/>
                  </a:lnTo>
                  <a:lnTo>
                    <a:pt x="9" y="52"/>
                  </a:lnTo>
                  <a:lnTo>
                    <a:pt x="12" y="52"/>
                  </a:lnTo>
                  <a:lnTo>
                    <a:pt x="14" y="52"/>
                  </a:lnTo>
                  <a:lnTo>
                    <a:pt x="21" y="45"/>
                  </a:lnTo>
                  <a:lnTo>
                    <a:pt x="33" y="43"/>
                  </a:lnTo>
                  <a:lnTo>
                    <a:pt x="35" y="45"/>
                  </a:lnTo>
                  <a:lnTo>
                    <a:pt x="40" y="52"/>
                  </a:lnTo>
                  <a:lnTo>
                    <a:pt x="40" y="64"/>
                  </a:lnTo>
                  <a:lnTo>
                    <a:pt x="47" y="61"/>
                  </a:lnTo>
                  <a:lnTo>
                    <a:pt x="50" y="57"/>
                  </a:lnTo>
                  <a:lnTo>
                    <a:pt x="57" y="57"/>
                  </a:lnTo>
                  <a:lnTo>
                    <a:pt x="59" y="54"/>
                  </a:lnTo>
                  <a:lnTo>
                    <a:pt x="59" y="45"/>
                  </a:lnTo>
                  <a:lnTo>
                    <a:pt x="61" y="52"/>
                  </a:lnTo>
                  <a:lnTo>
                    <a:pt x="61" y="43"/>
                  </a:lnTo>
                  <a:lnTo>
                    <a:pt x="52" y="40"/>
                  </a:lnTo>
                  <a:lnTo>
                    <a:pt x="59" y="31"/>
                  </a:lnTo>
                  <a:lnTo>
                    <a:pt x="52" y="14"/>
                  </a:lnTo>
                  <a:lnTo>
                    <a:pt x="47" y="12"/>
                  </a:lnTo>
                  <a:lnTo>
                    <a:pt x="26" y="14"/>
                  </a:lnTo>
                  <a:lnTo>
                    <a:pt x="26" y="12"/>
                  </a:lnTo>
                  <a:lnTo>
                    <a:pt x="33" y="7"/>
                  </a:lnTo>
                  <a:lnTo>
                    <a:pt x="26" y="0"/>
                  </a:lnTo>
                  <a:lnTo>
                    <a:pt x="19" y="14"/>
                  </a:lnTo>
                  <a:lnTo>
                    <a:pt x="17" y="17"/>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75" name="Freeform 46"/>
            <p:cNvSpPr>
              <a:spLocks/>
            </p:cNvSpPr>
            <p:nvPr/>
          </p:nvSpPr>
          <p:spPr bwMode="auto">
            <a:xfrm>
              <a:off x="1458" y="1496"/>
              <a:ext cx="521" cy="885"/>
            </a:xfrm>
            <a:custGeom>
              <a:avLst/>
              <a:gdLst>
                <a:gd name="T0" fmla="*/ 71 w 217"/>
                <a:gd name="T1" fmla="*/ 125 h 368"/>
                <a:gd name="T2" fmla="*/ 78 w 217"/>
                <a:gd name="T3" fmla="*/ 113 h 368"/>
                <a:gd name="T4" fmla="*/ 71 w 217"/>
                <a:gd name="T5" fmla="*/ 111 h 368"/>
                <a:gd name="T6" fmla="*/ 68 w 217"/>
                <a:gd name="T7" fmla="*/ 111 h 368"/>
                <a:gd name="T8" fmla="*/ 68 w 217"/>
                <a:gd name="T9" fmla="*/ 99 h 368"/>
                <a:gd name="T10" fmla="*/ 50 w 217"/>
                <a:gd name="T11" fmla="*/ 134 h 368"/>
                <a:gd name="T12" fmla="*/ 45 w 217"/>
                <a:gd name="T13" fmla="*/ 134 h 368"/>
                <a:gd name="T14" fmla="*/ 54 w 217"/>
                <a:gd name="T15" fmla="*/ 113 h 368"/>
                <a:gd name="T16" fmla="*/ 68 w 217"/>
                <a:gd name="T17" fmla="*/ 80 h 368"/>
                <a:gd name="T18" fmla="*/ 54 w 217"/>
                <a:gd name="T19" fmla="*/ 83 h 368"/>
                <a:gd name="T20" fmla="*/ 50 w 217"/>
                <a:gd name="T21" fmla="*/ 73 h 368"/>
                <a:gd name="T22" fmla="*/ 59 w 217"/>
                <a:gd name="T23" fmla="*/ 71 h 368"/>
                <a:gd name="T24" fmla="*/ 68 w 217"/>
                <a:gd name="T25" fmla="*/ 28 h 368"/>
                <a:gd name="T26" fmla="*/ 80 w 217"/>
                <a:gd name="T27" fmla="*/ 23 h 368"/>
                <a:gd name="T28" fmla="*/ 85 w 217"/>
                <a:gd name="T29" fmla="*/ 12 h 368"/>
                <a:gd name="T30" fmla="*/ 106 w 217"/>
                <a:gd name="T31" fmla="*/ 2 h 368"/>
                <a:gd name="T32" fmla="*/ 132 w 217"/>
                <a:gd name="T33" fmla="*/ 16 h 368"/>
                <a:gd name="T34" fmla="*/ 113 w 217"/>
                <a:gd name="T35" fmla="*/ 35 h 368"/>
                <a:gd name="T36" fmla="*/ 104 w 217"/>
                <a:gd name="T37" fmla="*/ 47 h 368"/>
                <a:gd name="T38" fmla="*/ 128 w 217"/>
                <a:gd name="T39" fmla="*/ 45 h 368"/>
                <a:gd name="T40" fmla="*/ 156 w 217"/>
                <a:gd name="T41" fmla="*/ 59 h 368"/>
                <a:gd name="T42" fmla="*/ 125 w 217"/>
                <a:gd name="T43" fmla="*/ 99 h 368"/>
                <a:gd name="T44" fmla="*/ 130 w 217"/>
                <a:gd name="T45" fmla="*/ 108 h 368"/>
                <a:gd name="T46" fmla="*/ 111 w 217"/>
                <a:gd name="T47" fmla="*/ 118 h 368"/>
                <a:gd name="T48" fmla="*/ 151 w 217"/>
                <a:gd name="T49" fmla="*/ 149 h 368"/>
                <a:gd name="T50" fmla="*/ 165 w 217"/>
                <a:gd name="T51" fmla="*/ 191 h 368"/>
                <a:gd name="T52" fmla="*/ 177 w 217"/>
                <a:gd name="T53" fmla="*/ 231 h 368"/>
                <a:gd name="T54" fmla="*/ 187 w 217"/>
                <a:gd name="T55" fmla="*/ 255 h 368"/>
                <a:gd name="T56" fmla="*/ 177 w 217"/>
                <a:gd name="T57" fmla="*/ 269 h 368"/>
                <a:gd name="T58" fmla="*/ 189 w 217"/>
                <a:gd name="T59" fmla="*/ 267 h 368"/>
                <a:gd name="T60" fmla="*/ 217 w 217"/>
                <a:gd name="T61" fmla="*/ 293 h 368"/>
                <a:gd name="T62" fmla="*/ 187 w 217"/>
                <a:gd name="T63" fmla="*/ 335 h 368"/>
                <a:gd name="T64" fmla="*/ 203 w 217"/>
                <a:gd name="T65" fmla="*/ 340 h 368"/>
                <a:gd name="T66" fmla="*/ 142 w 217"/>
                <a:gd name="T67" fmla="*/ 357 h 368"/>
                <a:gd name="T68" fmla="*/ 120 w 217"/>
                <a:gd name="T69" fmla="*/ 357 h 368"/>
                <a:gd name="T70" fmla="*/ 59 w 217"/>
                <a:gd name="T71" fmla="*/ 366 h 368"/>
                <a:gd name="T72" fmla="*/ 28 w 217"/>
                <a:gd name="T73" fmla="*/ 357 h 368"/>
                <a:gd name="T74" fmla="*/ 16 w 217"/>
                <a:gd name="T75" fmla="*/ 368 h 368"/>
                <a:gd name="T76" fmla="*/ 14 w 217"/>
                <a:gd name="T77" fmla="*/ 368 h 368"/>
                <a:gd name="T78" fmla="*/ 5 w 217"/>
                <a:gd name="T79" fmla="*/ 364 h 368"/>
                <a:gd name="T80" fmla="*/ 57 w 217"/>
                <a:gd name="T81" fmla="*/ 326 h 368"/>
                <a:gd name="T82" fmla="*/ 99 w 217"/>
                <a:gd name="T83" fmla="*/ 307 h 368"/>
                <a:gd name="T84" fmla="*/ 64 w 217"/>
                <a:gd name="T85" fmla="*/ 305 h 368"/>
                <a:gd name="T86" fmla="*/ 52 w 217"/>
                <a:gd name="T87" fmla="*/ 307 h 368"/>
                <a:gd name="T88" fmla="*/ 50 w 217"/>
                <a:gd name="T89" fmla="*/ 295 h 368"/>
                <a:gd name="T90" fmla="*/ 26 w 217"/>
                <a:gd name="T91" fmla="*/ 288 h 368"/>
                <a:gd name="T92" fmla="*/ 66 w 217"/>
                <a:gd name="T93" fmla="*/ 267 h 368"/>
                <a:gd name="T94" fmla="*/ 52 w 217"/>
                <a:gd name="T95" fmla="*/ 250 h 368"/>
                <a:gd name="T96" fmla="*/ 97 w 217"/>
                <a:gd name="T97" fmla="*/ 236 h 368"/>
                <a:gd name="T98" fmla="*/ 99 w 217"/>
                <a:gd name="T99" fmla="*/ 227 h 368"/>
                <a:gd name="T100" fmla="*/ 104 w 217"/>
                <a:gd name="T101" fmla="*/ 217 h 368"/>
                <a:gd name="T102" fmla="*/ 109 w 217"/>
                <a:gd name="T103" fmla="*/ 196 h 368"/>
                <a:gd name="T104" fmla="*/ 97 w 217"/>
                <a:gd name="T105" fmla="*/ 198 h 368"/>
                <a:gd name="T106" fmla="*/ 97 w 217"/>
                <a:gd name="T107" fmla="*/ 196 h 368"/>
                <a:gd name="T108" fmla="*/ 109 w 217"/>
                <a:gd name="T109" fmla="*/ 165 h 368"/>
                <a:gd name="T110" fmla="*/ 76 w 217"/>
                <a:gd name="T111" fmla="*/ 163 h 368"/>
                <a:gd name="T112" fmla="*/ 73 w 217"/>
                <a:gd name="T113" fmla="*/ 134 h 36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7"/>
                <a:gd name="T172" fmla="*/ 0 h 368"/>
                <a:gd name="T173" fmla="*/ 217 w 217"/>
                <a:gd name="T174" fmla="*/ 368 h 36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7" h="368">
                  <a:moveTo>
                    <a:pt x="73" y="134"/>
                  </a:moveTo>
                  <a:lnTo>
                    <a:pt x="73" y="127"/>
                  </a:lnTo>
                  <a:lnTo>
                    <a:pt x="71" y="125"/>
                  </a:lnTo>
                  <a:lnTo>
                    <a:pt x="73" y="116"/>
                  </a:lnTo>
                  <a:lnTo>
                    <a:pt x="76" y="113"/>
                  </a:lnTo>
                  <a:lnTo>
                    <a:pt x="78" y="113"/>
                  </a:lnTo>
                  <a:lnTo>
                    <a:pt x="76" y="108"/>
                  </a:lnTo>
                  <a:lnTo>
                    <a:pt x="71" y="106"/>
                  </a:lnTo>
                  <a:lnTo>
                    <a:pt x="71" y="111"/>
                  </a:lnTo>
                  <a:lnTo>
                    <a:pt x="71" y="113"/>
                  </a:lnTo>
                  <a:lnTo>
                    <a:pt x="68" y="113"/>
                  </a:lnTo>
                  <a:lnTo>
                    <a:pt x="68" y="111"/>
                  </a:lnTo>
                  <a:lnTo>
                    <a:pt x="66" y="111"/>
                  </a:lnTo>
                  <a:lnTo>
                    <a:pt x="61" y="113"/>
                  </a:lnTo>
                  <a:lnTo>
                    <a:pt x="68" y="99"/>
                  </a:lnTo>
                  <a:lnTo>
                    <a:pt x="59" y="108"/>
                  </a:lnTo>
                  <a:lnTo>
                    <a:pt x="59" y="118"/>
                  </a:lnTo>
                  <a:lnTo>
                    <a:pt x="50" y="134"/>
                  </a:lnTo>
                  <a:lnTo>
                    <a:pt x="47" y="134"/>
                  </a:lnTo>
                  <a:lnTo>
                    <a:pt x="45" y="134"/>
                  </a:lnTo>
                  <a:lnTo>
                    <a:pt x="57" y="118"/>
                  </a:lnTo>
                  <a:lnTo>
                    <a:pt x="57" y="116"/>
                  </a:lnTo>
                  <a:lnTo>
                    <a:pt x="54" y="113"/>
                  </a:lnTo>
                  <a:lnTo>
                    <a:pt x="68" y="83"/>
                  </a:lnTo>
                  <a:lnTo>
                    <a:pt x="68" y="80"/>
                  </a:lnTo>
                  <a:lnTo>
                    <a:pt x="59" y="85"/>
                  </a:lnTo>
                  <a:lnTo>
                    <a:pt x="54" y="83"/>
                  </a:lnTo>
                  <a:lnTo>
                    <a:pt x="54" y="75"/>
                  </a:lnTo>
                  <a:lnTo>
                    <a:pt x="50" y="75"/>
                  </a:lnTo>
                  <a:lnTo>
                    <a:pt x="50" y="73"/>
                  </a:lnTo>
                  <a:lnTo>
                    <a:pt x="52" y="73"/>
                  </a:lnTo>
                  <a:lnTo>
                    <a:pt x="54" y="73"/>
                  </a:lnTo>
                  <a:lnTo>
                    <a:pt x="59" y="71"/>
                  </a:lnTo>
                  <a:lnTo>
                    <a:pt x="59" y="66"/>
                  </a:lnTo>
                  <a:lnTo>
                    <a:pt x="66" y="59"/>
                  </a:lnTo>
                  <a:lnTo>
                    <a:pt x="68" y="28"/>
                  </a:lnTo>
                  <a:lnTo>
                    <a:pt x="73" y="26"/>
                  </a:lnTo>
                  <a:lnTo>
                    <a:pt x="80" y="26"/>
                  </a:lnTo>
                  <a:lnTo>
                    <a:pt x="80" y="23"/>
                  </a:lnTo>
                  <a:lnTo>
                    <a:pt x="78" y="21"/>
                  </a:lnTo>
                  <a:lnTo>
                    <a:pt x="80" y="9"/>
                  </a:lnTo>
                  <a:lnTo>
                    <a:pt x="85" y="12"/>
                  </a:lnTo>
                  <a:lnTo>
                    <a:pt x="92" y="0"/>
                  </a:lnTo>
                  <a:lnTo>
                    <a:pt x="99" y="0"/>
                  </a:lnTo>
                  <a:lnTo>
                    <a:pt x="106" y="2"/>
                  </a:lnTo>
                  <a:lnTo>
                    <a:pt x="132" y="2"/>
                  </a:lnTo>
                  <a:lnTo>
                    <a:pt x="135" y="9"/>
                  </a:lnTo>
                  <a:lnTo>
                    <a:pt x="132" y="16"/>
                  </a:lnTo>
                  <a:lnTo>
                    <a:pt x="106" y="33"/>
                  </a:lnTo>
                  <a:lnTo>
                    <a:pt x="113" y="35"/>
                  </a:lnTo>
                  <a:lnTo>
                    <a:pt x="102" y="42"/>
                  </a:lnTo>
                  <a:lnTo>
                    <a:pt x="104" y="42"/>
                  </a:lnTo>
                  <a:lnTo>
                    <a:pt x="104" y="47"/>
                  </a:lnTo>
                  <a:lnTo>
                    <a:pt x="123" y="42"/>
                  </a:lnTo>
                  <a:lnTo>
                    <a:pt x="128" y="45"/>
                  </a:lnTo>
                  <a:lnTo>
                    <a:pt x="149" y="47"/>
                  </a:lnTo>
                  <a:lnTo>
                    <a:pt x="156" y="52"/>
                  </a:lnTo>
                  <a:lnTo>
                    <a:pt x="156" y="59"/>
                  </a:lnTo>
                  <a:lnTo>
                    <a:pt x="130" y="99"/>
                  </a:lnTo>
                  <a:lnTo>
                    <a:pt x="128" y="99"/>
                  </a:lnTo>
                  <a:lnTo>
                    <a:pt x="125" y="99"/>
                  </a:lnTo>
                  <a:lnTo>
                    <a:pt x="123" y="99"/>
                  </a:lnTo>
                  <a:lnTo>
                    <a:pt x="123" y="101"/>
                  </a:lnTo>
                  <a:lnTo>
                    <a:pt x="130" y="108"/>
                  </a:lnTo>
                  <a:lnTo>
                    <a:pt x="116" y="111"/>
                  </a:lnTo>
                  <a:lnTo>
                    <a:pt x="111" y="113"/>
                  </a:lnTo>
                  <a:lnTo>
                    <a:pt x="111" y="118"/>
                  </a:lnTo>
                  <a:lnTo>
                    <a:pt x="113" y="118"/>
                  </a:lnTo>
                  <a:lnTo>
                    <a:pt x="128" y="118"/>
                  </a:lnTo>
                  <a:lnTo>
                    <a:pt x="151" y="149"/>
                  </a:lnTo>
                  <a:lnTo>
                    <a:pt x="151" y="172"/>
                  </a:lnTo>
                  <a:lnTo>
                    <a:pt x="158" y="189"/>
                  </a:lnTo>
                  <a:lnTo>
                    <a:pt x="165" y="191"/>
                  </a:lnTo>
                  <a:lnTo>
                    <a:pt x="184" y="234"/>
                  </a:lnTo>
                  <a:lnTo>
                    <a:pt x="182" y="234"/>
                  </a:lnTo>
                  <a:lnTo>
                    <a:pt x="177" y="231"/>
                  </a:lnTo>
                  <a:lnTo>
                    <a:pt x="172" y="229"/>
                  </a:lnTo>
                  <a:lnTo>
                    <a:pt x="170" y="229"/>
                  </a:lnTo>
                  <a:lnTo>
                    <a:pt x="187" y="255"/>
                  </a:lnTo>
                  <a:lnTo>
                    <a:pt x="175" y="267"/>
                  </a:lnTo>
                  <a:lnTo>
                    <a:pt x="175" y="269"/>
                  </a:lnTo>
                  <a:lnTo>
                    <a:pt x="177" y="269"/>
                  </a:lnTo>
                  <a:lnTo>
                    <a:pt x="182" y="272"/>
                  </a:lnTo>
                  <a:lnTo>
                    <a:pt x="182" y="274"/>
                  </a:lnTo>
                  <a:lnTo>
                    <a:pt x="189" y="267"/>
                  </a:lnTo>
                  <a:lnTo>
                    <a:pt x="205" y="267"/>
                  </a:lnTo>
                  <a:lnTo>
                    <a:pt x="215" y="272"/>
                  </a:lnTo>
                  <a:lnTo>
                    <a:pt x="217" y="293"/>
                  </a:lnTo>
                  <a:lnTo>
                    <a:pt x="215" y="302"/>
                  </a:lnTo>
                  <a:lnTo>
                    <a:pt x="182" y="328"/>
                  </a:lnTo>
                  <a:lnTo>
                    <a:pt x="187" y="335"/>
                  </a:lnTo>
                  <a:lnTo>
                    <a:pt x="191" y="338"/>
                  </a:lnTo>
                  <a:lnTo>
                    <a:pt x="203" y="338"/>
                  </a:lnTo>
                  <a:lnTo>
                    <a:pt x="203" y="340"/>
                  </a:lnTo>
                  <a:lnTo>
                    <a:pt x="203" y="345"/>
                  </a:lnTo>
                  <a:lnTo>
                    <a:pt x="196" y="352"/>
                  </a:lnTo>
                  <a:lnTo>
                    <a:pt x="142" y="357"/>
                  </a:lnTo>
                  <a:lnTo>
                    <a:pt x="125" y="349"/>
                  </a:lnTo>
                  <a:lnTo>
                    <a:pt x="123" y="354"/>
                  </a:lnTo>
                  <a:lnTo>
                    <a:pt x="120" y="357"/>
                  </a:lnTo>
                  <a:lnTo>
                    <a:pt x="85" y="349"/>
                  </a:lnTo>
                  <a:lnTo>
                    <a:pt x="66" y="352"/>
                  </a:lnTo>
                  <a:lnTo>
                    <a:pt x="59" y="366"/>
                  </a:lnTo>
                  <a:lnTo>
                    <a:pt x="57" y="366"/>
                  </a:lnTo>
                  <a:lnTo>
                    <a:pt x="31" y="357"/>
                  </a:lnTo>
                  <a:lnTo>
                    <a:pt x="28" y="357"/>
                  </a:lnTo>
                  <a:lnTo>
                    <a:pt x="26" y="361"/>
                  </a:lnTo>
                  <a:lnTo>
                    <a:pt x="19" y="364"/>
                  </a:lnTo>
                  <a:lnTo>
                    <a:pt x="16" y="368"/>
                  </a:lnTo>
                  <a:lnTo>
                    <a:pt x="14" y="368"/>
                  </a:lnTo>
                  <a:lnTo>
                    <a:pt x="12" y="368"/>
                  </a:lnTo>
                  <a:lnTo>
                    <a:pt x="7" y="364"/>
                  </a:lnTo>
                  <a:lnTo>
                    <a:pt x="5" y="364"/>
                  </a:lnTo>
                  <a:lnTo>
                    <a:pt x="0" y="366"/>
                  </a:lnTo>
                  <a:lnTo>
                    <a:pt x="57" y="326"/>
                  </a:lnTo>
                  <a:lnTo>
                    <a:pt x="80" y="328"/>
                  </a:lnTo>
                  <a:lnTo>
                    <a:pt x="83" y="326"/>
                  </a:lnTo>
                  <a:lnTo>
                    <a:pt x="99" y="307"/>
                  </a:lnTo>
                  <a:lnTo>
                    <a:pt x="76" y="319"/>
                  </a:lnTo>
                  <a:lnTo>
                    <a:pt x="71" y="316"/>
                  </a:lnTo>
                  <a:lnTo>
                    <a:pt x="64" y="305"/>
                  </a:lnTo>
                  <a:lnTo>
                    <a:pt x="52" y="307"/>
                  </a:lnTo>
                  <a:lnTo>
                    <a:pt x="50" y="302"/>
                  </a:lnTo>
                  <a:lnTo>
                    <a:pt x="50" y="298"/>
                  </a:lnTo>
                  <a:lnTo>
                    <a:pt x="50" y="295"/>
                  </a:lnTo>
                  <a:lnTo>
                    <a:pt x="33" y="302"/>
                  </a:lnTo>
                  <a:lnTo>
                    <a:pt x="31" y="300"/>
                  </a:lnTo>
                  <a:lnTo>
                    <a:pt x="26" y="288"/>
                  </a:lnTo>
                  <a:lnTo>
                    <a:pt x="61" y="276"/>
                  </a:lnTo>
                  <a:lnTo>
                    <a:pt x="66" y="267"/>
                  </a:lnTo>
                  <a:lnTo>
                    <a:pt x="64" y="264"/>
                  </a:lnTo>
                  <a:lnTo>
                    <a:pt x="66" y="248"/>
                  </a:lnTo>
                  <a:lnTo>
                    <a:pt x="52" y="250"/>
                  </a:lnTo>
                  <a:lnTo>
                    <a:pt x="52" y="248"/>
                  </a:lnTo>
                  <a:lnTo>
                    <a:pt x="76" y="231"/>
                  </a:lnTo>
                  <a:lnTo>
                    <a:pt x="97" y="236"/>
                  </a:lnTo>
                  <a:lnTo>
                    <a:pt x="102" y="231"/>
                  </a:lnTo>
                  <a:lnTo>
                    <a:pt x="99" y="229"/>
                  </a:lnTo>
                  <a:lnTo>
                    <a:pt x="99" y="227"/>
                  </a:lnTo>
                  <a:lnTo>
                    <a:pt x="102" y="222"/>
                  </a:lnTo>
                  <a:lnTo>
                    <a:pt x="106" y="217"/>
                  </a:lnTo>
                  <a:lnTo>
                    <a:pt x="104" y="217"/>
                  </a:lnTo>
                  <a:lnTo>
                    <a:pt x="102" y="215"/>
                  </a:lnTo>
                  <a:lnTo>
                    <a:pt x="111" y="198"/>
                  </a:lnTo>
                  <a:lnTo>
                    <a:pt x="109" y="196"/>
                  </a:lnTo>
                  <a:lnTo>
                    <a:pt x="109" y="198"/>
                  </a:lnTo>
                  <a:lnTo>
                    <a:pt x="102" y="201"/>
                  </a:lnTo>
                  <a:lnTo>
                    <a:pt x="97" y="198"/>
                  </a:lnTo>
                  <a:lnTo>
                    <a:pt x="97" y="194"/>
                  </a:lnTo>
                  <a:lnTo>
                    <a:pt x="97" y="196"/>
                  </a:lnTo>
                  <a:lnTo>
                    <a:pt x="92" y="186"/>
                  </a:lnTo>
                  <a:lnTo>
                    <a:pt x="94" y="177"/>
                  </a:lnTo>
                  <a:lnTo>
                    <a:pt x="109" y="165"/>
                  </a:lnTo>
                  <a:lnTo>
                    <a:pt x="102" y="163"/>
                  </a:lnTo>
                  <a:lnTo>
                    <a:pt x="85" y="165"/>
                  </a:lnTo>
                  <a:lnTo>
                    <a:pt x="76" y="163"/>
                  </a:lnTo>
                  <a:lnTo>
                    <a:pt x="73" y="168"/>
                  </a:lnTo>
                  <a:lnTo>
                    <a:pt x="73" y="134"/>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6" name="Freeform 47"/>
            <p:cNvSpPr>
              <a:spLocks/>
            </p:cNvSpPr>
            <p:nvPr/>
          </p:nvSpPr>
          <p:spPr bwMode="auto">
            <a:xfrm>
              <a:off x="1206" y="1800"/>
              <a:ext cx="308" cy="356"/>
            </a:xfrm>
            <a:custGeom>
              <a:avLst/>
              <a:gdLst>
                <a:gd name="T0" fmla="*/ 40 w 128"/>
                <a:gd name="T1" fmla="*/ 50 h 147"/>
                <a:gd name="T2" fmla="*/ 26 w 128"/>
                <a:gd name="T3" fmla="*/ 64 h 147"/>
                <a:gd name="T4" fmla="*/ 28 w 128"/>
                <a:gd name="T5" fmla="*/ 67 h 147"/>
                <a:gd name="T6" fmla="*/ 28 w 128"/>
                <a:gd name="T7" fmla="*/ 69 h 147"/>
                <a:gd name="T8" fmla="*/ 33 w 128"/>
                <a:gd name="T9" fmla="*/ 74 h 147"/>
                <a:gd name="T10" fmla="*/ 50 w 128"/>
                <a:gd name="T11" fmla="*/ 78 h 147"/>
                <a:gd name="T12" fmla="*/ 21 w 128"/>
                <a:gd name="T13" fmla="*/ 100 h 147"/>
                <a:gd name="T14" fmla="*/ 45 w 128"/>
                <a:gd name="T15" fmla="*/ 97 h 147"/>
                <a:gd name="T16" fmla="*/ 50 w 128"/>
                <a:gd name="T17" fmla="*/ 104 h 147"/>
                <a:gd name="T18" fmla="*/ 14 w 128"/>
                <a:gd name="T19" fmla="*/ 114 h 147"/>
                <a:gd name="T20" fmla="*/ 12 w 128"/>
                <a:gd name="T21" fmla="*/ 114 h 147"/>
                <a:gd name="T22" fmla="*/ 0 w 128"/>
                <a:gd name="T23" fmla="*/ 116 h 147"/>
                <a:gd name="T24" fmla="*/ 12 w 128"/>
                <a:gd name="T25" fmla="*/ 121 h 147"/>
                <a:gd name="T26" fmla="*/ 9 w 128"/>
                <a:gd name="T27" fmla="*/ 123 h 147"/>
                <a:gd name="T28" fmla="*/ 17 w 128"/>
                <a:gd name="T29" fmla="*/ 142 h 147"/>
                <a:gd name="T30" fmla="*/ 9 w 128"/>
                <a:gd name="T31" fmla="*/ 147 h 147"/>
                <a:gd name="T32" fmla="*/ 50 w 128"/>
                <a:gd name="T33" fmla="*/ 140 h 147"/>
                <a:gd name="T34" fmla="*/ 73 w 128"/>
                <a:gd name="T35" fmla="*/ 135 h 147"/>
                <a:gd name="T36" fmla="*/ 104 w 128"/>
                <a:gd name="T37" fmla="*/ 137 h 147"/>
                <a:gd name="T38" fmla="*/ 120 w 128"/>
                <a:gd name="T39" fmla="*/ 67 h 147"/>
                <a:gd name="T40" fmla="*/ 128 w 128"/>
                <a:gd name="T41" fmla="*/ 64 h 147"/>
                <a:gd name="T42" fmla="*/ 125 w 128"/>
                <a:gd name="T43" fmla="*/ 50 h 147"/>
                <a:gd name="T44" fmla="*/ 118 w 128"/>
                <a:gd name="T45" fmla="*/ 41 h 147"/>
                <a:gd name="T46" fmla="*/ 99 w 128"/>
                <a:gd name="T47" fmla="*/ 50 h 147"/>
                <a:gd name="T48" fmla="*/ 97 w 128"/>
                <a:gd name="T49" fmla="*/ 50 h 147"/>
                <a:gd name="T50" fmla="*/ 85 w 128"/>
                <a:gd name="T51" fmla="*/ 31 h 147"/>
                <a:gd name="T52" fmla="*/ 92 w 128"/>
                <a:gd name="T53" fmla="*/ 24 h 147"/>
                <a:gd name="T54" fmla="*/ 97 w 128"/>
                <a:gd name="T55" fmla="*/ 24 h 147"/>
                <a:gd name="T56" fmla="*/ 102 w 128"/>
                <a:gd name="T57" fmla="*/ 15 h 147"/>
                <a:gd name="T58" fmla="*/ 102 w 128"/>
                <a:gd name="T59" fmla="*/ 15 h 147"/>
                <a:gd name="T60" fmla="*/ 102 w 128"/>
                <a:gd name="T61" fmla="*/ 3 h 147"/>
                <a:gd name="T62" fmla="*/ 94 w 128"/>
                <a:gd name="T63" fmla="*/ 0 h 147"/>
                <a:gd name="T64" fmla="*/ 80 w 128"/>
                <a:gd name="T65" fmla="*/ 10 h 147"/>
                <a:gd name="T66" fmla="*/ 78 w 128"/>
                <a:gd name="T67" fmla="*/ 15 h 147"/>
                <a:gd name="T68" fmla="*/ 71 w 128"/>
                <a:gd name="T69" fmla="*/ 17 h 147"/>
                <a:gd name="T70" fmla="*/ 73 w 128"/>
                <a:gd name="T71" fmla="*/ 24 h 147"/>
                <a:gd name="T72" fmla="*/ 83 w 128"/>
                <a:gd name="T73" fmla="*/ 26 h 147"/>
                <a:gd name="T74" fmla="*/ 71 w 128"/>
                <a:gd name="T75" fmla="*/ 33 h 147"/>
                <a:gd name="T76" fmla="*/ 71 w 128"/>
                <a:gd name="T77" fmla="*/ 38 h 147"/>
                <a:gd name="T78" fmla="*/ 54 w 128"/>
                <a:gd name="T79" fmla="*/ 33 h 147"/>
                <a:gd name="T80" fmla="*/ 54 w 128"/>
                <a:gd name="T81" fmla="*/ 33 h 147"/>
                <a:gd name="T82" fmla="*/ 40 w 128"/>
                <a:gd name="T83" fmla="*/ 29 h 147"/>
                <a:gd name="T84" fmla="*/ 35 w 128"/>
                <a:gd name="T85" fmla="*/ 43 h 1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8"/>
                <a:gd name="T130" fmla="*/ 0 h 147"/>
                <a:gd name="T131" fmla="*/ 128 w 128"/>
                <a:gd name="T132" fmla="*/ 147 h 14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8" h="147">
                  <a:moveTo>
                    <a:pt x="40" y="48"/>
                  </a:moveTo>
                  <a:lnTo>
                    <a:pt x="40" y="50"/>
                  </a:lnTo>
                  <a:lnTo>
                    <a:pt x="24" y="59"/>
                  </a:lnTo>
                  <a:lnTo>
                    <a:pt x="26" y="64"/>
                  </a:lnTo>
                  <a:lnTo>
                    <a:pt x="26" y="67"/>
                  </a:lnTo>
                  <a:lnTo>
                    <a:pt x="28" y="67"/>
                  </a:lnTo>
                  <a:lnTo>
                    <a:pt x="28" y="69"/>
                  </a:lnTo>
                  <a:lnTo>
                    <a:pt x="33" y="69"/>
                  </a:lnTo>
                  <a:lnTo>
                    <a:pt x="33" y="74"/>
                  </a:lnTo>
                  <a:lnTo>
                    <a:pt x="47" y="78"/>
                  </a:lnTo>
                  <a:lnTo>
                    <a:pt x="50" y="78"/>
                  </a:lnTo>
                  <a:lnTo>
                    <a:pt x="50" y="81"/>
                  </a:lnTo>
                  <a:lnTo>
                    <a:pt x="21" y="100"/>
                  </a:lnTo>
                  <a:lnTo>
                    <a:pt x="35" y="102"/>
                  </a:lnTo>
                  <a:lnTo>
                    <a:pt x="45" y="97"/>
                  </a:lnTo>
                  <a:lnTo>
                    <a:pt x="45" y="102"/>
                  </a:lnTo>
                  <a:lnTo>
                    <a:pt x="50" y="104"/>
                  </a:lnTo>
                  <a:lnTo>
                    <a:pt x="24" y="104"/>
                  </a:lnTo>
                  <a:lnTo>
                    <a:pt x="14" y="114"/>
                  </a:lnTo>
                  <a:lnTo>
                    <a:pt x="12" y="114"/>
                  </a:lnTo>
                  <a:lnTo>
                    <a:pt x="2" y="114"/>
                  </a:lnTo>
                  <a:lnTo>
                    <a:pt x="0" y="116"/>
                  </a:lnTo>
                  <a:lnTo>
                    <a:pt x="12" y="121"/>
                  </a:lnTo>
                  <a:lnTo>
                    <a:pt x="9" y="123"/>
                  </a:lnTo>
                  <a:lnTo>
                    <a:pt x="7" y="123"/>
                  </a:lnTo>
                  <a:lnTo>
                    <a:pt x="17" y="142"/>
                  </a:lnTo>
                  <a:lnTo>
                    <a:pt x="9" y="145"/>
                  </a:lnTo>
                  <a:lnTo>
                    <a:pt x="9" y="147"/>
                  </a:lnTo>
                  <a:lnTo>
                    <a:pt x="47" y="147"/>
                  </a:lnTo>
                  <a:lnTo>
                    <a:pt x="50" y="140"/>
                  </a:lnTo>
                  <a:lnTo>
                    <a:pt x="54" y="145"/>
                  </a:lnTo>
                  <a:lnTo>
                    <a:pt x="73" y="135"/>
                  </a:lnTo>
                  <a:lnTo>
                    <a:pt x="104" y="140"/>
                  </a:lnTo>
                  <a:lnTo>
                    <a:pt x="104" y="137"/>
                  </a:lnTo>
                  <a:lnTo>
                    <a:pt x="125" y="83"/>
                  </a:lnTo>
                  <a:lnTo>
                    <a:pt x="120" y="67"/>
                  </a:lnTo>
                  <a:lnTo>
                    <a:pt x="125" y="62"/>
                  </a:lnTo>
                  <a:lnTo>
                    <a:pt x="128" y="64"/>
                  </a:lnTo>
                  <a:lnTo>
                    <a:pt x="125" y="59"/>
                  </a:lnTo>
                  <a:lnTo>
                    <a:pt x="125" y="50"/>
                  </a:lnTo>
                  <a:lnTo>
                    <a:pt x="123" y="43"/>
                  </a:lnTo>
                  <a:lnTo>
                    <a:pt x="118" y="41"/>
                  </a:lnTo>
                  <a:lnTo>
                    <a:pt x="106" y="43"/>
                  </a:lnTo>
                  <a:lnTo>
                    <a:pt x="99" y="50"/>
                  </a:lnTo>
                  <a:lnTo>
                    <a:pt x="97" y="50"/>
                  </a:lnTo>
                  <a:lnTo>
                    <a:pt x="92" y="48"/>
                  </a:lnTo>
                  <a:lnTo>
                    <a:pt x="85" y="31"/>
                  </a:lnTo>
                  <a:lnTo>
                    <a:pt x="90" y="29"/>
                  </a:lnTo>
                  <a:lnTo>
                    <a:pt x="92" y="24"/>
                  </a:lnTo>
                  <a:lnTo>
                    <a:pt x="97" y="24"/>
                  </a:lnTo>
                  <a:lnTo>
                    <a:pt x="102" y="15"/>
                  </a:lnTo>
                  <a:lnTo>
                    <a:pt x="104" y="3"/>
                  </a:lnTo>
                  <a:lnTo>
                    <a:pt x="102" y="3"/>
                  </a:lnTo>
                  <a:lnTo>
                    <a:pt x="99" y="3"/>
                  </a:lnTo>
                  <a:lnTo>
                    <a:pt x="94" y="0"/>
                  </a:lnTo>
                  <a:lnTo>
                    <a:pt x="83" y="7"/>
                  </a:lnTo>
                  <a:lnTo>
                    <a:pt x="80" y="10"/>
                  </a:lnTo>
                  <a:lnTo>
                    <a:pt x="80" y="12"/>
                  </a:lnTo>
                  <a:lnTo>
                    <a:pt x="78" y="15"/>
                  </a:lnTo>
                  <a:lnTo>
                    <a:pt x="71" y="17"/>
                  </a:lnTo>
                  <a:lnTo>
                    <a:pt x="71" y="22"/>
                  </a:lnTo>
                  <a:lnTo>
                    <a:pt x="73" y="24"/>
                  </a:lnTo>
                  <a:lnTo>
                    <a:pt x="80" y="24"/>
                  </a:lnTo>
                  <a:lnTo>
                    <a:pt x="83" y="26"/>
                  </a:lnTo>
                  <a:lnTo>
                    <a:pt x="71" y="33"/>
                  </a:lnTo>
                  <a:lnTo>
                    <a:pt x="71" y="36"/>
                  </a:lnTo>
                  <a:lnTo>
                    <a:pt x="71" y="38"/>
                  </a:lnTo>
                  <a:lnTo>
                    <a:pt x="54" y="36"/>
                  </a:lnTo>
                  <a:lnTo>
                    <a:pt x="54" y="33"/>
                  </a:lnTo>
                  <a:lnTo>
                    <a:pt x="43" y="29"/>
                  </a:lnTo>
                  <a:lnTo>
                    <a:pt x="40" y="29"/>
                  </a:lnTo>
                  <a:lnTo>
                    <a:pt x="35" y="43"/>
                  </a:lnTo>
                  <a:lnTo>
                    <a:pt x="40" y="48"/>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77" name="Freeform 48"/>
            <p:cNvSpPr>
              <a:spLocks/>
            </p:cNvSpPr>
            <p:nvPr/>
          </p:nvSpPr>
          <p:spPr bwMode="auto">
            <a:xfrm>
              <a:off x="2238" y="2741"/>
              <a:ext cx="893" cy="888"/>
            </a:xfrm>
            <a:custGeom>
              <a:avLst/>
              <a:gdLst>
                <a:gd name="T0" fmla="*/ 200 w 371"/>
                <a:gd name="T1" fmla="*/ 59 h 369"/>
                <a:gd name="T2" fmla="*/ 200 w 371"/>
                <a:gd name="T3" fmla="*/ 52 h 369"/>
                <a:gd name="T4" fmla="*/ 200 w 371"/>
                <a:gd name="T5" fmla="*/ 52 h 369"/>
                <a:gd name="T6" fmla="*/ 189 w 371"/>
                <a:gd name="T7" fmla="*/ 55 h 369"/>
                <a:gd name="T8" fmla="*/ 167 w 371"/>
                <a:gd name="T9" fmla="*/ 64 h 369"/>
                <a:gd name="T10" fmla="*/ 160 w 371"/>
                <a:gd name="T11" fmla="*/ 78 h 369"/>
                <a:gd name="T12" fmla="*/ 165 w 371"/>
                <a:gd name="T13" fmla="*/ 83 h 369"/>
                <a:gd name="T14" fmla="*/ 170 w 371"/>
                <a:gd name="T15" fmla="*/ 85 h 369"/>
                <a:gd name="T16" fmla="*/ 167 w 371"/>
                <a:gd name="T17" fmla="*/ 114 h 369"/>
                <a:gd name="T18" fmla="*/ 203 w 371"/>
                <a:gd name="T19" fmla="*/ 140 h 369"/>
                <a:gd name="T20" fmla="*/ 248 w 371"/>
                <a:gd name="T21" fmla="*/ 201 h 369"/>
                <a:gd name="T22" fmla="*/ 260 w 371"/>
                <a:gd name="T23" fmla="*/ 208 h 369"/>
                <a:gd name="T24" fmla="*/ 288 w 371"/>
                <a:gd name="T25" fmla="*/ 206 h 369"/>
                <a:gd name="T26" fmla="*/ 283 w 371"/>
                <a:gd name="T27" fmla="*/ 218 h 369"/>
                <a:gd name="T28" fmla="*/ 349 w 371"/>
                <a:gd name="T29" fmla="*/ 244 h 369"/>
                <a:gd name="T30" fmla="*/ 368 w 371"/>
                <a:gd name="T31" fmla="*/ 281 h 369"/>
                <a:gd name="T32" fmla="*/ 326 w 371"/>
                <a:gd name="T33" fmla="*/ 258 h 369"/>
                <a:gd name="T34" fmla="*/ 309 w 371"/>
                <a:gd name="T35" fmla="*/ 284 h 369"/>
                <a:gd name="T36" fmla="*/ 328 w 371"/>
                <a:gd name="T37" fmla="*/ 300 h 369"/>
                <a:gd name="T38" fmla="*/ 330 w 371"/>
                <a:gd name="T39" fmla="*/ 319 h 369"/>
                <a:gd name="T40" fmla="*/ 319 w 371"/>
                <a:gd name="T41" fmla="*/ 348 h 369"/>
                <a:gd name="T42" fmla="*/ 302 w 371"/>
                <a:gd name="T43" fmla="*/ 369 h 369"/>
                <a:gd name="T44" fmla="*/ 293 w 371"/>
                <a:gd name="T45" fmla="*/ 369 h 369"/>
                <a:gd name="T46" fmla="*/ 304 w 371"/>
                <a:gd name="T47" fmla="*/ 331 h 369"/>
                <a:gd name="T48" fmla="*/ 278 w 371"/>
                <a:gd name="T49" fmla="*/ 281 h 369"/>
                <a:gd name="T50" fmla="*/ 274 w 371"/>
                <a:gd name="T51" fmla="*/ 286 h 369"/>
                <a:gd name="T52" fmla="*/ 257 w 371"/>
                <a:gd name="T53" fmla="*/ 262 h 369"/>
                <a:gd name="T54" fmla="*/ 238 w 371"/>
                <a:gd name="T55" fmla="*/ 262 h 369"/>
                <a:gd name="T56" fmla="*/ 236 w 371"/>
                <a:gd name="T57" fmla="*/ 255 h 369"/>
                <a:gd name="T58" fmla="*/ 212 w 371"/>
                <a:gd name="T59" fmla="*/ 241 h 369"/>
                <a:gd name="T60" fmla="*/ 160 w 371"/>
                <a:gd name="T61" fmla="*/ 208 h 369"/>
                <a:gd name="T62" fmla="*/ 141 w 371"/>
                <a:gd name="T63" fmla="*/ 194 h 369"/>
                <a:gd name="T64" fmla="*/ 101 w 371"/>
                <a:gd name="T65" fmla="*/ 130 h 369"/>
                <a:gd name="T66" fmla="*/ 54 w 371"/>
                <a:gd name="T67" fmla="*/ 114 h 369"/>
                <a:gd name="T68" fmla="*/ 28 w 371"/>
                <a:gd name="T69" fmla="*/ 137 h 369"/>
                <a:gd name="T70" fmla="*/ 23 w 371"/>
                <a:gd name="T71" fmla="*/ 135 h 369"/>
                <a:gd name="T72" fmla="*/ 23 w 371"/>
                <a:gd name="T73" fmla="*/ 123 h 369"/>
                <a:gd name="T74" fmla="*/ 9 w 371"/>
                <a:gd name="T75" fmla="*/ 118 h 369"/>
                <a:gd name="T76" fmla="*/ 2 w 371"/>
                <a:gd name="T77" fmla="*/ 92 h 369"/>
                <a:gd name="T78" fmla="*/ 2 w 371"/>
                <a:gd name="T79" fmla="*/ 83 h 369"/>
                <a:gd name="T80" fmla="*/ 2 w 371"/>
                <a:gd name="T81" fmla="*/ 52 h 369"/>
                <a:gd name="T82" fmla="*/ 40 w 371"/>
                <a:gd name="T83" fmla="*/ 43 h 369"/>
                <a:gd name="T84" fmla="*/ 49 w 371"/>
                <a:gd name="T85" fmla="*/ 29 h 369"/>
                <a:gd name="T86" fmla="*/ 75 w 371"/>
                <a:gd name="T87" fmla="*/ 26 h 369"/>
                <a:gd name="T88" fmla="*/ 80 w 371"/>
                <a:gd name="T89" fmla="*/ 31 h 369"/>
                <a:gd name="T90" fmla="*/ 99 w 371"/>
                <a:gd name="T91" fmla="*/ 33 h 369"/>
                <a:gd name="T92" fmla="*/ 96 w 371"/>
                <a:gd name="T93" fmla="*/ 26 h 369"/>
                <a:gd name="T94" fmla="*/ 99 w 371"/>
                <a:gd name="T95" fmla="*/ 21 h 369"/>
                <a:gd name="T96" fmla="*/ 104 w 371"/>
                <a:gd name="T97" fmla="*/ 19 h 369"/>
                <a:gd name="T98" fmla="*/ 111 w 371"/>
                <a:gd name="T99" fmla="*/ 12 h 369"/>
                <a:gd name="T100" fmla="*/ 156 w 371"/>
                <a:gd name="T101" fmla="*/ 10 h 369"/>
                <a:gd name="T102" fmla="*/ 198 w 371"/>
                <a:gd name="T103" fmla="*/ 21 h 369"/>
                <a:gd name="T104" fmla="*/ 196 w 371"/>
                <a:gd name="T105" fmla="*/ 33 h 369"/>
                <a:gd name="T106" fmla="*/ 196 w 371"/>
                <a:gd name="T107" fmla="*/ 40 h 369"/>
                <a:gd name="T108" fmla="*/ 210 w 371"/>
                <a:gd name="T109" fmla="*/ 57 h 369"/>
                <a:gd name="T110" fmla="*/ 208 w 371"/>
                <a:gd name="T111" fmla="*/ 59 h 369"/>
                <a:gd name="T112" fmla="*/ 200 w 371"/>
                <a:gd name="T113" fmla="*/ 59 h 369"/>
                <a:gd name="T114" fmla="*/ 200 w 371"/>
                <a:gd name="T115" fmla="*/ 59 h 36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71"/>
                <a:gd name="T175" fmla="*/ 0 h 369"/>
                <a:gd name="T176" fmla="*/ 371 w 371"/>
                <a:gd name="T177" fmla="*/ 369 h 36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71" h="369">
                  <a:moveTo>
                    <a:pt x="200" y="59"/>
                  </a:moveTo>
                  <a:lnTo>
                    <a:pt x="200" y="59"/>
                  </a:lnTo>
                  <a:lnTo>
                    <a:pt x="203" y="55"/>
                  </a:lnTo>
                  <a:lnTo>
                    <a:pt x="200" y="52"/>
                  </a:lnTo>
                  <a:lnTo>
                    <a:pt x="196" y="55"/>
                  </a:lnTo>
                  <a:lnTo>
                    <a:pt x="189" y="55"/>
                  </a:lnTo>
                  <a:lnTo>
                    <a:pt x="172" y="64"/>
                  </a:lnTo>
                  <a:lnTo>
                    <a:pt x="167" y="64"/>
                  </a:lnTo>
                  <a:lnTo>
                    <a:pt x="163" y="71"/>
                  </a:lnTo>
                  <a:lnTo>
                    <a:pt x="160" y="78"/>
                  </a:lnTo>
                  <a:lnTo>
                    <a:pt x="165" y="83"/>
                  </a:lnTo>
                  <a:lnTo>
                    <a:pt x="167" y="83"/>
                  </a:lnTo>
                  <a:lnTo>
                    <a:pt x="170" y="85"/>
                  </a:lnTo>
                  <a:lnTo>
                    <a:pt x="163" y="99"/>
                  </a:lnTo>
                  <a:lnTo>
                    <a:pt x="167" y="114"/>
                  </a:lnTo>
                  <a:lnTo>
                    <a:pt x="198" y="140"/>
                  </a:lnTo>
                  <a:lnTo>
                    <a:pt x="203" y="140"/>
                  </a:lnTo>
                  <a:lnTo>
                    <a:pt x="243" y="201"/>
                  </a:lnTo>
                  <a:lnTo>
                    <a:pt x="248" y="201"/>
                  </a:lnTo>
                  <a:lnTo>
                    <a:pt x="260" y="210"/>
                  </a:lnTo>
                  <a:lnTo>
                    <a:pt x="260" y="208"/>
                  </a:lnTo>
                  <a:lnTo>
                    <a:pt x="286" y="201"/>
                  </a:lnTo>
                  <a:lnTo>
                    <a:pt x="288" y="206"/>
                  </a:lnTo>
                  <a:lnTo>
                    <a:pt x="288" y="210"/>
                  </a:lnTo>
                  <a:lnTo>
                    <a:pt x="283" y="218"/>
                  </a:lnTo>
                  <a:lnTo>
                    <a:pt x="283" y="220"/>
                  </a:lnTo>
                  <a:lnTo>
                    <a:pt x="349" y="244"/>
                  </a:lnTo>
                  <a:lnTo>
                    <a:pt x="371" y="267"/>
                  </a:lnTo>
                  <a:lnTo>
                    <a:pt x="368" y="281"/>
                  </a:lnTo>
                  <a:lnTo>
                    <a:pt x="328" y="258"/>
                  </a:lnTo>
                  <a:lnTo>
                    <a:pt x="326" y="258"/>
                  </a:lnTo>
                  <a:lnTo>
                    <a:pt x="316" y="265"/>
                  </a:lnTo>
                  <a:lnTo>
                    <a:pt x="309" y="284"/>
                  </a:lnTo>
                  <a:lnTo>
                    <a:pt x="311" y="291"/>
                  </a:lnTo>
                  <a:lnTo>
                    <a:pt x="328" y="300"/>
                  </a:lnTo>
                  <a:lnTo>
                    <a:pt x="330" y="307"/>
                  </a:lnTo>
                  <a:lnTo>
                    <a:pt x="330" y="319"/>
                  </a:lnTo>
                  <a:lnTo>
                    <a:pt x="319" y="331"/>
                  </a:lnTo>
                  <a:lnTo>
                    <a:pt x="319" y="348"/>
                  </a:lnTo>
                  <a:lnTo>
                    <a:pt x="309" y="352"/>
                  </a:lnTo>
                  <a:lnTo>
                    <a:pt x="302" y="369"/>
                  </a:lnTo>
                  <a:lnTo>
                    <a:pt x="295" y="369"/>
                  </a:lnTo>
                  <a:lnTo>
                    <a:pt x="293" y="369"/>
                  </a:lnTo>
                  <a:lnTo>
                    <a:pt x="295" y="338"/>
                  </a:lnTo>
                  <a:lnTo>
                    <a:pt x="304" y="331"/>
                  </a:lnTo>
                  <a:lnTo>
                    <a:pt x="281" y="281"/>
                  </a:lnTo>
                  <a:lnTo>
                    <a:pt x="278" y="281"/>
                  </a:lnTo>
                  <a:lnTo>
                    <a:pt x="276" y="281"/>
                  </a:lnTo>
                  <a:lnTo>
                    <a:pt x="274" y="286"/>
                  </a:lnTo>
                  <a:lnTo>
                    <a:pt x="257" y="274"/>
                  </a:lnTo>
                  <a:lnTo>
                    <a:pt x="257" y="262"/>
                  </a:lnTo>
                  <a:lnTo>
                    <a:pt x="255" y="260"/>
                  </a:lnTo>
                  <a:lnTo>
                    <a:pt x="238" y="262"/>
                  </a:lnTo>
                  <a:lnTo>
                    <a:pt x="238" y="258"/>
                  </a:lnTo>
                  <a:lnTo>
                    <a:pt x="236" y="255"/>
                  </a:lnTo>
                  <a:lnTo>
                    <a:pt x="229" y="253"/>
                  </a:lnTo>
                  <a:lnTo>
                    <a:pt x="212" y="241"/>
                  </a:lnTo>
                  <a:lnTo>
                    <a:pt x="196" y="239"/>
                  </a:lnTo>
                  <a:lnTo>
                    <a:pt x="160" y="208"/>
                  </a:lnTo>
                  <a:lnTo>
                    <a:pt x="158" y="208"/>
                  </a:lnTo>
                  <a:lnTo>
                    <a:pt x="141" y="194"/>
                  </a:lnTo>
                  <a:lnTo>
                    <a:pt x="134" y="194"/>
                  </a:lnTo>
                  <a:lnTo>
                    <a:pt x="101" y="130"/>
                  </a:lnTo>
                  <a:lnTo>
                    <a:pt x="68" y="114"/>
                  </a:lnTo>
                  <a:lnTo>
                    <a:pt x="54" y="114"/>
                  </a:lnTo>
                  <a:lnTo>
                    <a:pt x="40" y="133"/>
                  </a:lnTo>
                  <a:lnTo>
                    <a:pt x="28" y="137"/>
                  </a:lnTo>
                  <a:lnTo>
                    <a:pt x="23" y="135"/>
                  </a:lnTo>
                  <a:lnTo>
                    <a:pt x="23" y="123"/>
                  </a:lnTo>
                  <a:lnTo>
                    <a:pt x="14" y="121"/>
                  </a:lnTo>
                  <a:lnTo>
                    <a:pt x="9" y="118"/>
                  </a:lnTo>
                  <a:lnTo>
                    <a:pt x="4" y="92"/>
                  </a:lnTo>
                  <a:lnTo>
                    <a:pt x="2" y="92"/>
                  </a:lnTo>
                  <a:lnTo>
                    <a:pt x="0" y="90"/>
                  </a:lnTo>
                  <a:lnTo>
                    <a:pt x="2" y="83"/>
                  </a:lnTo>
                  <a:lnTo>
                    <a:pt x="9" y="76"/>
                  </a:lnTo>
                  <a:lnTo>
                    <a:pt x="2" y="52"/>
                  </a:lnTo>
                  <a:lnTo>
                    <a:pt x="35" y="47"/>
                  </a:lnTo>
                  <a:lnTo>
                    <a:pt x="40" y="43"/>
                  </a:lnTo>
                  <a:lnTo>
                    <a:pt x="40" y="38"/>
                  </a:lnTo>
                  <a:lnTo>
                    <a:pt x="49" y="29"/>
                  </a:lnTo>
                  <a:lnTo>
                    <a:pt x="66" y="50"/>
                  </a:lnTo>
                  <a:lnTo>
                    <a:pt x="75" y="26"/>
                  </a:lnTo>
                  <a:lnTo>
                    <a:pt x="78" y="29"/>
                  </a:lnTo>
                  <a:lnTo>
                    <a:pt x="80" y="31"/>
                  </a:lnTo>
                  <a:lnTo>
                    <a:pt x="96" y="33"/>
                  </a:lnTo>
                  <a:lnTo>
                    <a:pt x="99" y="33"/>
                  </a:lnTo>
                  <a:lnTo>
                    <a:pt x="99" y="31"/>
                  </a:lnTo>
                  <a:lnTo>
                    <a:pt x="96" y="26"/>
                  </a:lnTo>
                  <a:lnTo>
                    <a:pt x="96" y="24"/>
                  </a:lnTo>
                  <a:lnTo>
                    <a:pt x="99" y="21"/>
                  </a:lnTo>
                  <a:lnTo>
                    <a:pt x="101" y="21"/>
                  </a:lnTo>
                  <a:lnTo>
                    <a:pt x="104" y="19"/>
                  </a:lnTo>
                  <a:lnTo>
                    <a:pt x="106" y="10"/>
                  </a:lnTo>
                  <a:lnTo>
                    <a:pt x="111" y="12"/>
                  </a:lnTo>
                  <a:lnTo>
                    <a:pt x="153" y="0"/>
                  </a:lnTo>
                  <a:lnTo>
                    <a:pt x="156" y="10"/>
                  </a:lnTo>
                  <a:lnTo>
                    <a:pt x="172" y="19"/>
                  </a:lnTo>
                  <a:lnTo>
                    <a:pt x="198" y="21"/>
                  </a:lnTo>
                  <a:lnTo>
                    <a:pt x="193" y="33"/>
                  </a:lnTo>
                  <a:lnTo>
                    <a:pt x="196" y="33"/>
                  </a:lnTo>
                  <a:lnTo>
                    <a:pt x="196" y="40"/>
                  </a:lnTo>
                  <a:lnTo>
                    <a:pt x="200" y="50"/>
                  </a:lnTo>
                  <a:lnTo>
                    <a:pt x="210" y="57"/>
                  </a:lnTo>
                  <a:lnTo>
                    <a:pt x="210" y="59"/>
                  </a:lnTo>
                  <a:lnTo>
                    <a:pt x="208" y="59"/>
                  </a:lnTo>
                  <a:lnTo>
                    <a:pt x="205" y="62"/>
                  </a:lnTo>
                  <a:lnTo>
                    <a:pt x="200" y="5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8" name="Freeform 49"/>
            <p:cNvSpPr>
              <a:spLocks/>
            </p:cNvSpPr>
            <p:nvPr/>
          </p:nvSpPr>
          <p:spPr bwMode="auto">
            <a:xfrm>
              <a:off x="2340" y="3322"/>
              <a:ext cx="112" cy="237"/>
            </a:xfrm>
            <a:custGeom>
              <a:avLst/>
              <a:gdLst>
                <a:gd name="T0" fmla="*/ 29 w 47"/>
                <a:gd name="T1" fmla="*/ 0 h 99"/>
                <a:gd name="T2" fmla="*/ 29 w 47"/>
                <a:gd name="T3" fmla="*/ 0 h 99"/>
                <a:gd name="T4" fmla="*/ 40 w 47"/>
                <a:gd name="T5" fmla="*/ 7 h 99"/>
                <a:gd name="T6" fmla="*/ 47 w 47"/>
                <a:gd name="T7" fmla="*/ 78 h 99"/>
                <a:gd name="T8" fmla="*/ 43 w 47"/>
                <a:gd name="T9" fmla="*/ 88 h 99"/>
                <a:gd name="T10" fmla="*/ 40 w 47"/>
                <a:gd name="T11" fmla="*/ 88 h 99"/>
                <a:gd name="T12" fmla="*/ 36 w 47"/>
                <a:gd name="T13" fmla="*/ 88 h 99"/>
                <a:gd name="T14" fmla="*/ 33 w 47"/>
                <a:gd name="T15" fmla="*/ 88 h 99"/>
                <a:gd name="T16" fmla="*/ 33 w 47"/>
                <a:gd name="T17" fmla="*/ 88 h 99"/>
                <a:gd name="T18" fmla="*/ 31 w 47"/>
                <a:gd name="T19" fmla="*/ 88 h 99"/>
                <a:gd name="T20" fmla="*/ 26 w 47"/>
                <a:gd name="T21" fmla="*/ 99 h 99"/>
                <a:gd name="T22" fmla="*/ 19 w 47"/>
                <a:gd name="T23" fmla="*/ 99 h 99"/>
                <a:gd name="T24" fmla="*/ 14 w 47"/>
                <a:gd name="T25" fmla="*/ 97 h 99"/>
                <a:gd name="T26" fmla="*/ 7 w 47"/>
                <a:gd name="T27" fmla="*/ 88 h 99"/>
                <a:gd name="T28" fmla="*/ 7 w 47"/>
                <a:gd name="T29" fmla="*/ 64 h 99"/>
                <a:gd name="T30" fmla="*/ 10 w 47"/>
                <a:gd name="T31" fmla="*/ 59 h 99"/>
                <a:gd name="T32" fmla="*/ 10 w 47"/>
                <a:gd name="T33" fmla="*/ 57 h 99"/>
                <a:gd name="T34" fmla="*/ 7 w 47"/>
                <a:gd name="T35" fmla="*/ 55 h 99"/>
                <a:gd name="T36" fmla="*/ 5 w 47"/>
                <a:gd name="T37" fmla="*/ 33 h 99"/>
                <a:gd name="T38" fmla="*/ 0 w 47"/>
                <a:gd name="T39" fmla="*/ 29 h 99"/>
                <a:gd name="T40" fmla="*/ 0 w 47"/>
                <a:gd name="T41" fmla="*/ 14 h 99"/>
                <a:gd name="T42" fmla="*/ 5 w 47"/>
                <a:gd name="T43" fmla="*/ 19 h 99"/>
                <a:gd name="T44" fmla="*/ 7 w 47"/>
                <a:gd name="T45" fmla="*/ 19 h 99"/>
                <a:gd name="T46" fmla="*/ 29 w 47"/>
                <a:gd name="T47" fmla="*/ 0 h 99"/>
                <a:gd name="T48" fmla="*/ 29 w 47"/>
                <a:gd name="T49" fmla="*/ 0 h 99"/>
                <a:gd name="T50" fmla="*/ 29 w 47"/>
                <a:gd name="T51" fmla="*/ 0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7"/>
                <a:gd name="T79" fmla="*/ 0 h 99"/>
                <a:gd name="T80" fmla="*/ 47 w 47"/>
                <a:gd name="T81" fmla="*/ 99 h 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7" h="99">
                  <a:moveTo>
                    <a:pt x="29" y="0"/>
                  </a:moveTo>
                  <a:lnTo>
                    <a:pt x="29" y="0"/>
                  </a:lnTo>
                  <a:lnTo>
                    <a:pt x="40" y="7"/>
                  </a:lnTo>
                  <a:lnTo>
                    <a:pt x="47" y="78"/>
                  </a:lnTo>
                  <a:lnTo>
                    <a:pt x="43" y="88"/>
                  </a:lnTo>
                  <a:lnTo>
                    <a:pt x="40" y="88"/>
                  </a:lnTo>
                  <a:lnTo>
                    <a:pt x="36" y="88"/>
                  </a:lnTo>
                  <a:lnTo>
                    <a:pt x="33" y="88"/>
                  </a:lnTo>
                  <a:lnTo>
                    <a:pt x="31" y="88"/>
                  </a:lnTo>
                  <a:lnTo>
                    <a:pt x="26" y="99"/>
                  </a:lnTo>
                  <a:lnTo>
                    <a:pt x="19" y="99"/>
                  </a:lnTo>
                  <a:lnTo>
                    <a:pt x="14" y="97"/>
                  </a:lnTo>
                  <a:lnTo>
                    <a:pt x="7" y="88"/>
                  </a:lnTo>
                  <a:lnTo>
                    <a:pt x="7" y="64"/>
                  </a:lnTo>
                  <a:lnTo>
                    <a:pt x="10" y="59"/>
                  </a:lnTo>
                  <a:lnTo>
                    <a:pt x="10" y="57"/>
                  </a:lnTo>
                  <a:lnTo>
                    <a:pt x="7" y="55"/>
                  </a:lnTo>
                  <a:lnTo>
                    <a:pt x="5" y="33"/>
                  </a:lnTo>
                  <a:lnTo>
                    <a:pt x="0" y="29"/>
                  </a:lnTo>
                  <a:lnTo>
                    <a:pt x="0" y="14"/>
                  </a:lnTo>
                  <a:lnTo>
                    <a:pt x="5" y="19"/>
                  </a:lnTo>
                  <a:lnTo>
                    <a:pt x="7" y="19"/>
                  </a:lnTo>
                  <a:lnTo>
                    <a:pt x="29"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79" name="Freeform 50"/>
            <p:cNvSpPr>
              <a:spLocks/>
            </p:cNvSpPr>
            <p:nvPr/>
          </p:nvSpPr>
          <p:spPr bwMode="auto">
            <a:xfrm>
              <a:off x="2682" y="3597"/>
              <a:ext cx="246" cy="163"/>
            </a:xfrm>
            <a:custGeom>
              <a:avLst/>
              <a:gdLst>
                <a:gd name="T0" fmla="*/ 102 w 102"/>
                <a:gd name="T1" fmla="*/ 0 h 68"/>
                <a:gd name="T2" fmla="*/ 102 w 102"/>
                <a:gd name="T3" fmla="*/ 0 h 68"/>
                <a:gd name="T4" fmla="*/ 102 w 102"/>
                <a:gd name="T5" fmla="*/ 2 h 68"/>
                <a:gd name="T6" fmla="*/ 90 w 102"/>
                <a:gd name="T7" fmla="*/ 40 h 68"/>
                <a:gd name="T8" fmla="*/ 94 w 102"/>
                <a:gd name="T9" fmla="*/ 49 h 68"/>
                <a:gd name="T10" fmla="*/ 92 w 102"/>
                <a:gd name="T11" fmla="*/ 68 h 68"/>
                <a:gd name="T12" fmla="*/ 80 w 102"/>
                <a:gd name="T13" fmla="*/ 68 h 68"/>
                <a:gd name="T14" fmla="*/ 68 w 102"/>
                <a:gd name="T15" fmla="*/ 61 h 68"/>
                <a:gd name="T16" fmla="*/ 66 w 102"/>
                <a:gd name="T17" fmla="*/ 59 h 68"/>
                <a:gd name="T18" fmla="*/ 2 w 102"/>
                <a:gd name="T19" fmla="*/ 30 h 68"/>
                <a:gd name="T20" fmla="*/ 0 w 102"/>
                <a:gd name="T21" fmla="*/ 21 h 68"/>
                <a:gd name="T22" fmla="*/ 5 w 102"/>
                <a:gd name="T23" fmla="*/ 11 h 68"/>
                <a:gd name="T24" fmla="*/ 14 w 102"/>
                <a:gd name="T25" fmla="*/ 14 h 68"/>
                <a:gd name="T26" fmla="*/ 26 w 102"/>
                <a:gd name="T27" fmla="*/ 9 h 68"/>
                <a:gd name="T28" fmla="*/ 38 w 102"/>
                <a:gd name="T29" fmla="*/ 14 h 68"/>
                <a:gd name="T30" fmla="*/ 40 w 102"/>
                <a:gd name="T31" fmla="*/ 16 h 68"/>
                <a:gd name="T32" fmla="*/ 40 w 102"/>
                <a:gd name="T33" fmla="*/ 16 h 68"/>
                <a:gd name="T34" fmla="*/ 42 w 102"/>
                <a:gd name="T35" fmla="*/ 19 h 68"/>
                <a:gd name="T36" fmla="*/ 102 w 102"/>
                <a:gd name="T37" fmla="*/ 0 h 68"/>
                <a:gd name="T38" fmla="*/ 102 w 102"/>
                <a:gd name="T39" fmla="*/ 0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2"/>
                <a:gd name="T61" fmla="*/ 0 h 68"/>
                <a:gd name="T62" fmla="*/ 102 w 102"/>
                <a:gd name="T63" fmla="*/ 68 h 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2" h="68">
                  <a:moveTo>
                    <a:pt x="102" y="0"/>
                  </a:moveTo>
                  <a:lnTo>
                    <a:pt x="102" y="0"/>
                  </a:lnTo>
                  <a:lnTo>
                    <a:pt x="102" y="2"/>
                  </a:lnTo>
                  <a:lnTo>
                    <a:pt x="90" y="40"/>
                  </a:lnTo>
                  <a:lnTo>
                    <a:pt x="94" y="49"/>
                  </a:lnTo>
                  <a:lnTo>
                    <a:pt x="92" y="68"/>
                  </a:lnTo>
                  <a:lnTo>
                    <a:pt x="80" y="68"/>
                  </a:lnTo>
                  <a:lnTo>
                    <a:pt x="68" y="61"/>
                  </a:lnTo>
                  <a:lnTo>
                    <a:pt x="66" y="59"/>
                  </a:lnTo>
                  <a:lnTo>
                    <a:pt x="2" y="30"/>
                  </a:lnTo>
                  <a:lnTo>
                    <a:pt x="0" y="21"/>
                  </a:lnTo>
                  <a:lnTo>
                    <a:pt x="5" y="11"/>
                  </a:lnTo>
                  <a:lnTo>
                    <a:pt x="14" y="14"/>
                  </a:lnTo>
                  <a:lnTo>
                    <a:pt x="26" y="9"/>
                  </a:lnTo>
                  <a:lnTo>
                    <a:pt x="38" y="14"/>
                  </a:lnTo>
                  <a:lnTo>
                    <a:pt x="40" y="16"/>
                  </a:lnTo>
                  <a:lnTo>
                    <a:pt x="42" y="19"/>
                  </a:lnTo>
                  <a:lnTo>
                    <a:pt x="102"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0" name="Freeform 51"/>
            <p:cNvSpPr>
              <a:spLocks/>
            </p:cNvSpPr>
            <p:nvPr/>
          </p:nvSpPr>
          <p:spPr bwMode="auto">
            <a:xfrm>
              <a:off x="3096" y="1416"/>
              <a:ext cx="273" cy="182"/>
            </a:xfrm>
            <a:custGeom>
              <a:avLst/>
              <a:gdLst>
                <a:gd name="T0" fmla="*/ 90 w 114"/>
                <a:gd name="T1" fmla="*/ 12 h 75"/>
                <a:gd name="T2" fmla="*/ 90 w 114"/>
                <a:gd name="T3" fmla="*/ 12 h 75"/>
                <a:gd name="T4" fmla="*/ 90 w 114"/>
                <a:gd name="T5" fmla="*/ 2 h 75"/>
                <a:gd name="T6" fmla="*/ 48 w 114"/>
                <a:gd name="T7" fmla="*/ 0 h 75"/>
                <a:gd name="T8" fmla="*/ 22 w 114"/>
                <a:gd name="T9" fmla="*/ 14 h 75"/>
                <a:gd name="T10" fmla="*/ 15 w 114"/>
                <a:gd name="T11" fmla="*/ 23 h 75"/>
                <a:gd name="T12" fmla="*/ 3 w 114"/>
                <a:gd name="T13" fmla="*/ 28 h 75"/>
                <a:gd name="T14" fmla="*/ 0 w 114"/>
                <a:gd name="T15" fmla="*/ 33 h 75"/>
                <a:gd name="T16" fmla="*/ 0 w 114"/>
                <a:gd name="T17" fmla="*/ 33 h 75"/>
                <a:gd name="T18" fmla="*/ 3 w 114"/>
                <a:gd name="T19" fmla="*/ 38 h 75"/>
                <a:gd name="T20" fmla="*/ 3 w 114"/>
                <a:gd name="T21" fmla="*/ 49 h 75"/>
                <a:gd name="T22" fmla="*/ 3 w 114"/>
                <a:gd name="T23" fmla="*/ 52 h 75"/>
                <a:gd name="T24" fmla="*/ 7 w 114"/>
                <a:gd name="T25" fmla="*/ 54 h 75"/>
                <a:gd name="T26" fmla="*/ 12 w 114"/>
                <a:gd name="T27" fmla="*/ 71 h 75"/>
                <a:gd name="T28" fmla="*/ 26 w 114"/>
                <a:gd name="T29" fmla="*/ 73 h 75"/>
                <a:gd name="T30" fmla="*/ 31 w 114"/>
                <a:gd name="T31" fmla="*/ 68 h 75"/>
                <a:gd name="T32" fmla="*/ 31 w 114"/>
                <a:gd name="T33" fmla="*/ 68 h 75"/>
                <a:gd name="T34" fmla="*/ 36 w 114"/>
                <a:gd name="T35" fmla="*/ 71 h 75"/>
                <a:gd name="T36" fmla="*/ 36 w 114"/>
                <a:gd name="T37" fmla="*/ 75 h 75"/>
                <a:gd name="T38" fmla="*/ 48 w 114"/>
                <a:gd name="T39" fmla="*/ 66 h 75"/>
                <a:gd name="T40" fmla="*/ 62 w 114"/>
                <a:gd name="T41" fmla="*/ 64 h 75"/>
                <a:gd name="T42" fmla="*/ 64 w 114"/>
                <a:gd name="T43" fmla="*/ 66 h 75"/>
                <a:gd name="T44" fmla="*/ 69 w 114"/>
                <a:gd name="T45" fmla="*/ 71 h 75"/>
                <a:gd name="T46" fmla="*/ 85 w 114"/>
                <a:gd name="T47" fmla="*/ 73 h 75"/>
                <a:gd name="T48" fmla="*/ 93 w 114"/>
                <a:gd name="T49" fmla="*/ 68 h 75"/>
                <a:gd name="T50" fmla="*/ 109 w 114"/>
                <a:gd name="T51" fmla="*/ 71 h 75"/>
                <a:gd name="T52" fmla="*/ 111 w 114"/>
                <a:gd name="T53" fmla="*/ 71 h 75"/>
                <a:gd name="T54" fmla="*/ 114 w 114"/>
                <a:gd name="T55" fmla="*/ 66 h 75"/>
                <a:gd name="T56" fmla="*/ 78 w 114"/>
                <a:gd name="T57" fmla="*/ 19 h 75"/>
                <a:gd name="T58" fmla="*/ 78 w 114"/>
                <a:gd name="T59" fmla="*/ 16 h 75"/>
                <a:gd name="T60" fmla="*/ 81 w 114"/>
                <a:gd name="T61" fmla="*/ 14 h 75"/>
                <a:gd name="T62" fmla="*/ 90 w 114"/>
                <a:gd name="T63" fmla="*/ 12 h 75"/>
                <a:gd name="T64" fmla="*/ 90 w 114"/>
                <a:gd name="T65" fmla="*/ 12 h 7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4"/>
                <a:gd name="T100" fmla="*/ 0 h 75"/>
                <a:gd name="T101" fmla="*/ 114 w 114"/>
                <a:gd name="T102" fmla="*/ 75 h 7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4" h="75">
                  <a:moveTo>
                    <a:pt x="90" y="12"/>
                  </a:moveTo>
                  <a:lnTo>
                    <a:pt x="90" y="12"/>
                  </a:lnTo>
                  <a:lnTo>
                    <a:pt x="90" y="2"/>
                  </a:lnTo>
                  <a:lnTo>
                    <a:pt x="48" y="0"/>
                  </a:lnTo>
                  <a:lnTo>
                    <a:pt x="22" y="14"/>
                  </a:lnTo>
                  <a:lnTo>
                    <a:pt x="15" y="23"/>
                  </a:lnTo>
                  <a:lnTo>
                    <a:pt x="3" y="28"/>
                  </a:lnTo>
                  <a:lnTo>
                    <a:pt x="0" y="33"/>
                  </a:lnTo>
                  <a:lnTo>
                    <a:pt x="3" y="38"/>
                  </a:lnTo>
                  <a:lnTo>
                    <a:pt x="3" y="49"/>
                  </a:lnTo>
                  <a:lnTo>
                    <a:pt x="3" y="52"/>
                  </a:lnTo>
                  <a:lnTo>
                    <a:pt x="7" y="54"/>
                  </a:lnTo>
                  <a:lnTo>
                    <a:pt x="12" y="71"/>
                  </a:lnTo>
                  <a:lnTo>
                    <a:pt x="26" y="73"/>
                  </a:lnTo>
                  <a:lnTo>
                    <a:pt x="31" y="68"/>
                  </a:lnTo>
                  <a:lnTo>
                    <a:pt x="36" y="71"/>
                  </a:lnTo>
                  <a:lnTo>
                    <a:pt x="36" y="75"/>
                  </a:lnTo>
                  <a:lnTo>
                    <a:pt x="48" y="66"/>
                  </a:lnTo>
                  <a:lnTo>
                    <a:pt x="62" y="64"/>
                  </a:lnTo>
                  <a:lnTo>
                    <a:pt x="64" y="66"/>
                  </a:lnTo>
                  <a:lnTo>
                    <a:pt x="69" y="71"/>
                  </a:lnTo>
                  <a:lnTo>
                    <a:pt x="85" y="73"/>
                  </a:lnTo>
                  <a:lnTo>
                    <a:pt x="93" y="68"/>
                  </a:lnTo>
                  <a:lnTo>
                    <a:pt x="109" y="71"/>
                  </a:lnTo>
                  <a:lnTo>
                    <a:pt x="111" y="71"/>
                  </a:lnTo>
                  <a:lnTo>
                    <a:pt x="114" y="66"/>
                  </a:lnTo>
                  <a:lnTo>
                    <a:pt x="78" y="19"/>
                  </a:lnTo>
                  <a:lnTo>
                    <a:pt x="78" y="16"/>
                  </a:lnTo>
                  <a:lnTo>
                    <a:pt x="81" y="14"/>
                  </a:lnTo>
                  <a:lnTo>
                    <a:pt x="90" y="12"/>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1" name="Freeform 52"/>
            <p:cNvSpPr>
              <a:spLocks/>
            </p:cNvSpPr>
            <p:nvPr/>
          </p:nvSpPr>
          <p:spPr bwMode="auto">
            <a:xfrm>
              <a:off x="3284" y="1445"/>
              <a:ext cx="53" cy="72"/>
            </a:xfrm>
            <a:custGeom>
              <a:avLst/>
              <a:gdLst>
                <a:gd name="T0" fmla="*/ 22 w 22"/>
                <a:gd name="T1" fmla="*/ 30 h 30"/>
                <a:gd name="T2" fmla="*/ 22 w 22"/>
                <a:gd name="T3" fmla="*/ 30 h 30"/>
                <a:gd name="T4" fmla="*/ 7 w 22"/>
                <a:gd name="T5" fmla="*/ 9 h 30"/>
                <a:gd name="T6" fmla="*/ 12 w 22"/>
                <a:gd name="T7" fmla="*/ 0 h 30"/>
                <a:gd name="T8" fmla="*/ 3 w 22"/>
                <a:gd name="T9" fmla="*/ 0 h 30"/>
                <a:gd name="T10" fmla="*/ 0 w 22"/>
                <a:gd name="T11" fmla="*/ 2 h 30"/>
                <a:gd name="T12" fmla="*/ 0 w 22"/>
                <a:gd name="T13" fmla="*/ 9 h 30"/>
                <a:gd name="T14" fmla="*/ 22 w 22"/>
                <a:gd name="T15" fmla="*/ 30 h 30"/>
                <a:gd name="T16" fmla="*/ 22 w 22"/>
                <a:gd name="T17" fmla="*/ 30 h 30"/>
                <a:gd name="T18" fmla="*/ 22 w 22"/>
                <a:gd name="T19" fmla="*/ 30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30"/>
                <a:gd name="T32" fmla="*/ 22 w 22"/>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30">
                  <a:moveTo>
                    <a:pt x="22" y="30"/>
                  </a:moveTo>
                  <a:lnTo>
                    <a:pt x="22" y="30"/>
                  </a:lnTo>
                  <a:lnTo>
                    <a:pt x="7" y="9"/>
                  </a:lnTo>
                  <a:lnTo>
                    <a:pt x="12" y="0"/>
                  </a:lnTo>
                  <a:lnTo>
                    <a:pt x="3" y="0"/>
                  </a:lnTo>
                  <a:lnTo>
                    <a:pt x="0" y="2"/>
                  </a:lnTo>
                  <a:lnTo>
                    <a:pt x="0" y="9"/>
                  </a:lnTo>
                  <a:lnTo>
                    <a:pt x="22" y="3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2" name="Freeform 53"/>
            <p:cNvSpPr>
              <a:spLocks/>
            </p:cNvSpPr>
            <p:nvPr/>
          </p:nvSpPr>
          <p:spPr bwMode="auto">
            <a:xfrm>
              <a:off x="3032" y="1576"/>
              <a:ext cx="385" cy="279"/>
            </a:xfrm>
            <a:custGeom>
              <a:avLst/>
              <a:gdLst>
                <a:gd name="T0" fmla="*/ 142 w 159"/>
                <a:gd name="T1" fmla="*/ 0 h 116"/>
                <a:gd name="T2" fmla="*/ 142 w 159"/>
                <a:gd name="T3" fmla="*/ 0 h 116"/>
                <a:gd name="T4" fmla="*/ 135 w 159"/>
                <a:gd name="T5" fmla="*/ 5 h 116"/>
                <a:gd name="T6" fmla="*/ 119 w 159"/>
                <a:gd name="T7" fmla="*/ 5 h 116"/>
                <a:gd name="T8" fmla="*/ 111 w 159"/>
                <a:gd name="T9" fmla="*/ 7 h 116"/>
                <a:gd name="T10" fmla="*/ 95 w 159"/>
                <a:gd name="T11" fmla="*/ 5 h 116"/>
                <a:gd name="T12" fmla="*/ 88 w 159"/>
                <a:gd name="T13" fmla="*/ 0 h 116"/>
                <a:gd name="T14" fmla="*/ 78 w 159"/>
                <a:gd name="T15" fmla="*/ 0 h 116"/>
                <a:gd name="T16" fmla="*/ 59 w 159"/>
                <a:gd name="T17" fmla="*/ 14 h 116"/>
                <a:gd name="T18" fmla="*/ 59 w 159"/>
                <a:gd name="T19" fmla="*/ 47 h 116"/>
                <a:gd name="T20" fmla="*/ 45 w 159"/>
                <a:gd name="T21" fmla="*/ 52 h 116"/>
                <a:gd name="T22" fmla="*/ 24 w 159"/>
                <a:gd name="T23" fmla="*/ 40 h 116"/>
                <a:gd name="T24" fmla="*/ 22 w 159"/>
                <a:gd name="T25" fmla="*/ 31 h 116"/>
                <a:gd name="T26" fmla="*/ 5 w 159"/>
                <a:gd name="T27" fmla="*/ 42 h 116"/>
                <a:gd name="T28" fmla="*/ 0 w 159"/>
                <a:gd name="T29" fmla="*/ 116 h 116"/>
                <a:gd name="T30" fmla="*/ 3 w 159"/>
                <a:gd name="T31" fmla="*/ 116 h 116"/>
                <a:gd name="T32" fmla="*/ 3 w 159"/>
                <a:gd name="T33" fmla="*/ 116 h 116"/>
                <a:gd name="T34" fmla="*/ 5 w 159"/>
                <a:gd name="T35" fmla="*/ 116 h 116"/>
                <a:gd name="T36" fmla="*/ 24 w 159"/>
                <a:gd name="T37" fmla="*/ 87 h 116"/>
                <a:gd name="T38" fmla="*/ 36 w 159"/>
                <a:gd name="T39" fmla="*/ 87 h 116"/>
                <a:gd name="T40" fmla="*/ 52 w 159"/>
                <a:gd name="T41" fmla="*/ 78 h 116"/>
                <a:gd name="T42" fmla="*/ 69 w 159"/>
                <a:gd name="T43" fmla="*/ 80 h 116"/>
                <a:gd name="T44" fmla="*/ 78 w 159"/>
                <a:gd name="T45" fmla="*/ 71 h 116"/>
                <a:gd name="T46" fmla="*/ 81 w 159"/>
                <a:gd name="T47" fmla="*/ 71 h 116"/>
                <a:gd name="T48" fmla="*/ 109 w 159"/>
                <a:gd name="T49" fmla="*/ 83 h 116"/>
                <a:gd name="T50" fmla="*/ 109 w 159"/>
                <a:gd name="T51" fmla="*/ 85 h 116"/>
                <a:gd name="T52" fmla="*/ 111 w 159"/>
                <a:gd name="T53" fmla="*/ 90 h 116"/>
                <a:gd name="T54" fmla="*/ 114 w 159"/>
                <a:gd name="T55" fmla="*/ 92 h 116"/>
                <a:gd name="T56" fmla="*/ 133 w 159"/>
                <a:gd name="T57" fmla="*/ 94 h 116"/>
                <a:gd name="T58" fmla="*/ 135 w 159"/>
                <a:gd name="T59" fmla="*/ 75 h 116"/>
                <a:gd name="T60" fmla="*/ 159 w 159"/>
                <a:gd name="T61" fmla="*/ 45 h 116"/>
                <a:gd name="T62" fmla="*/ 145 w 159"/>
                <a:gd name="T63" fmla="*/ 24 h 116"/>
                <a:gd name="T64" fmla="*/ 147 w 159"/>
                <a:gd name="T65" fmla="*/ 7 h 116"/>
                <a:gd name="T66" fmla="*/ 147 w 159"/>
                <a:gd name="T67" fmla="*/ 5 h 116"/>
                <a:gd name="T68" fmla="*/ 142 w 159"/>
                <a:gd name="T69" fmla="*/ 0 h 116"/>
                <a:gd name="T70" fmla="*/ 142 w 159"/>
                <a:gd name="T71" fmla="*/ 0 h 116"/>
                <a:gd name="T72" fmla="*/ 142 w 159"/>
                <a:gd name="T73" fmla="*/ 0 h 1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9"/>
                <a:gd name="T112" fmla="*/ 0 h 116"/>
                <a:gd name="T113" fmla="*/ 159 w 159"/>
                <a:gd name="T114" fmla="*/ 116 h 1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9" h="116">
                  <a:moveTo>
                    <a:pt x="142" y="0"/>
                  </a:moveTo>
                  <a:lnTo>
                    <a:pt x="142" y="0"/>
                  </a:lnTo>
                  <a:lnTo>
                    <a:pt x="135" y="5"/>
                  </a:lnTo>
                  <a:lnTo>
                    <a:pt x="119" y="5"/>
                  </a:lnTo>
                  <a:lnTo>
                    <a:pt x="111" y="7"/>
                  </a:lnTo>
                  <a:lnTo>
                    <a:pt x="95" y="5"/>
                  </a:lnTo>
                  <a:lnTo>
                    <a:pt x="88" y="0"/>
                  </a:lnTo>
                  <a:lnTo>
                    <a:pt x="78" y="0"/>
                  </a:lnTo>
                  <a:lnTo>
                    <a:pt x="59" y="14"/>
                  </a:lnTo>
                  <a:lnTo>
                    <a:pt x="59" y="47"/>
                  </a:lnTo>
                  <a:lnTo>
                    <a:pt x="45" y="52"/>
                  </a:lnTo>
                  <a:lnTo>
                    <a:pt x="24" y="40"/>
                  </a:lnTo>
                  <a:lnTo>
                    <a:pt x="22" y="31"/>
                  </a:lnTo>
                  <a:lnTo>
                    <a:pt x="5" y="42"/>
                  </a:lnTo>
                  <a:lnTo>
                    <a:pt x="0" y="116"/>
                  </a:lnTo>
                  <a:lnTo>
                    <a:pt x="3" y="116"/>
                  </a:lnTo>
                  <a:lnTo>
                    <a:pt x="5" y="116"/>
                  </a:lnTo>
                  <a:lnTo>
                    <a:pt x="24" y="87"/>
                  </a:lnTo>
                  <a:lnTo>
                    <a:pt x="36" y="87"/>
                  </a:lnTo>
                  <a:lnTo>
                    <a:pt x="52" y="78"/>
                  </a:lnTo>
                  <a:lnTo>
                    <a:pt x="69" y="80"/>
                  </a:lnTo>
                  <a:lnTo>
                    <a:pt x="78" y="71"/>
                  </a:lnTo>
                  <a:lnTo>
                    <a:pt x="81" y="71"/>
                  </a:lnTo>
                  <a:lnTo>
                    <a:pt x="109" y="83"/>
                  </a:lnTo>
                  <a:lnTo>
                    <a:pt x="109" y="85"/>
                  </a:lnTo>
                  <a:lnTo>
                    <a:pt x="111" y="90"/>
                  </a:lnTo>
                  <a:lnTo>
                    <a:pt x="114" y="92"/>
                  </a:lnTo>
                  <a:lnTo>
                    <a:pt x="133" y="94"/>
                  </a:lnTo>
                  <a:lnTo>
                    <a:pt x="135" y="75"/>
                  </a:lnTo>
                  <a:lnTo>
                    <a:pt x="159" y="45"/>
                  </a:lnTo>
                  <a:lnTo>
                    <a:pt x="145" y="24"/>
                  </a:lnTo>
                  <a:lnTo>
                    <a:pt x="147" y="7"/>
                  </a:lnTo>
                  <a:lnTo>
                    <a:pt x="147" y="5"/>
                  </a:lnTo>
                  <a:lnTo>
                    <a:pt x="142"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3" name="Freeform 54"/>
            <p:cNvSpPr>
              <a:spLocks/>
            </p:cNvSpPr>
            <p:nvPr/>
          </p:nvSpPr>
          <p:spPr bwMode="auto">
            <a:xfrm>
              <a:off x="3048" y="1747"/>
              <a:ext cx="305" cy="209"/>
            </a:xfrm>
            <a:custGeom>
              <a:avLst/>
              <a:gdLst>
                <a:gd name="T0" fmla="*/ 126 w 126"/>
                <a:gd name="T1" fmla="*/ 26 h 87"/>
                <a:gd name="T2" fmla="*/ 104 w 126"/>
                <a:gd name="T3" fmla="*/ 21 h 87"/>
                <a:gd name="T4" fmla="*/ 100 w 126"/>
                <a:gd name="T5" fmla="*/ 14 h 87"/>
                <a:gd name="T6" fmla="*/ 74 w 126"/>
                <a:gd name="T7" fmla="*/ 0 h 87"/>
                <a:gd name="T8" fmla="*/ 71 w 126"/>
                <a:gd name="T9" fmla="*/ 0 h 87"/>
                <a:gd name="T10" fmla="*/ 62 w 126"/>
                <a:gd name="T11" fmla="*/ 12 h 87"/>
                <a:gd name="T12" fmla="*/ 45 w 126"/>
                <a:gd name="T13" fmla="*/ 7 h 87"/>
                <a:gd name="T14" fmla="*/ 29 w 126"/>
                <a:gd name="T15" fmla="*/ 19 h 87"/>
                <a:gd name="T16" fmla="*/ 19 w 126"/>
                <a:gd name="T17" fmla="*/ 16 h 87"/>
                <a:gd name="T18" fmla="*/ 0 w 126"/>
                <a:gd name="T19" fmla="*/ 40 h 87"/>
                <a:gd name="T20" fmla="*/ 5 w 126"/>
                <a:gd name="T21" fmla="*/ 45 h 87"/>
                <a:gd name="T22" fmla="*/ 5 w 126"/>
                <a:gd name="T23" fmla="*/ 52 h 87"/>
                <a:gd name="T24" fmla="*/ 5 w 126"/>
                <a:gd name="T25" fmla="*/ 54 h 87"/>
                <a:gd name="T26" fmla="*/ 45 w 126"/>
                <a:gd name="T27" fmla="*/ 59 h 87"/>
                <a:gd name="T28" fmla="*/ 48 w 126"/>
                <a:gd name="T29" fmla="*/ 61 h 87"/>
                <a:gd name="T30" fmla="*/ 55 w 126"/>
                <a:gd name="T31" fmla="*/ 80 h 87"/>
                <a:gd name="T32" fmla="*/ 60 w 126"/>
                <a:gd name="T33" fmla="*/ 78 h 87"/>
                <a:gd name="T34" fmla="*/ 78 w 126"/>
                <a:gd name="T35" fmla="*/ 82 h 87"/>
                <a:gd name="T36" fmla="*/ 83 w 126"/>
                <a:gd name="T37" fmla="*/ 87 h 87"/>
                <a:gd name="T38" fmla="*/ 90 w 126"/>
                <a:gd name="T39" fmla="*/ 87 h 87"/>
                <a:gd name="T40" fmla="*/ 119 w 126"/>
                <a:gd name="T41" fmla="*/ 75 h 87"/>
                <a:gd name="T42" fmla="*/ 126 w 126"/>
                <a:gd name="T43" fmla="*/ 26 h 87"/>
                <a:gd name="T44" fmla="*/ 126 w 126"/>
                <a:gd name="T45" fmla="*/ 26 h 87"/>
                <a:gd name="T46" fmla="*/ 126 w 126"/>
                <a:gd name="T47" fmla="*/ 26 h 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26"/>
                <a:gd name="T73" fmla="*/ 0 h 87"/>
                <a:gd name="T74" fmla="*/ 126 w 126"/>
                <a:gd name="T75" fmla="*/ 87 h 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26" h="87">
                  <a:moveTo>
                    <a:pt x="126" y="26"/>
                  </a:moveTo>
                  <a:lnTo>
                    <a:pt x="104" y="21"/>
                  </a:lnTo>
                  <a:lnTo>
                    <a:pt x="100" y="14"/>
                  </a:lnTo>
                  <a:lnTo>
                    <a:pt x="74" y="0"/>
                  </a:lnTo>
                  <a:lnTo>
                    <a:pt x="71" y="0"/>
                  </a:lnTo>
                  <a:lnTo>
                    <a:pt x="62" y="12"/>
                  </a:lnTo>
                  <a:lnTo>
                    <a:pt x="45" y="7"/>
                  </a:lnTo>
                  <a:lnTo>
                    <a:pt x="29" y="19"/>
                  </a:lnTo>
                  <a:lnTo>
                    <a:pt x="19" y="16"/>
                  </a:lnTo>
                  <a:lnTo>
                    <a:pt x="0" y="40"/>
                  </a:lnTo>
                  <a:lnTo>
                    <a:pt x="5" y="45"/>
                  </a:lnTo>
                  <a:lnTo>
                    <a:pt x="5" y="52"/>
                  </a:lnTo>
                  <a:lnTo>
                    <a:pt x="5" y="54"/>
                  </a:lnTo>
                  <a:lnTo>
                    <a:pt x="45" y="59"/>
                  </a:lnTo>
                  <a:lnTo>
                    <a:pt x="48" y="61"/>
                  </a:lnTo>
                  <a:lnTo>
                    <a:pt x="55" y="80"/>
                  </a:lnTo>
                  <a:lnTo>
                    <a:pt x="60" y="78"/>
                  </a:lnTo>
                  <a:lnTo>
                    <a:pt x="78" y="82"/>
                  </a:lnTo>
                  <a:lnTo>
                    <a:pt x="83" y="87"/>
                  </a:lnTo>
                  <a:lnTo>
                    <a:pt x="90" y="87"/>
                  </a:lnTo>
                  <a:lnTo>
                    <a:pt x="119" y="75"/>
                  </a:lnTo>
                  <a:lnTo>
                    <a:pt x="126" y="2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4" name="Freeform 55"/>
            <p:cNvSpPr>
              <a:spLocks/>
            </p:cNvSpPr>
            <p:nvPr/>
          </p:nvSpPr>
          <p:spPr bwMode="auto">
            <a:xfrm>
              <a:off x="3249" y="1667"/>
              <a:ext cx="489" cy="591"/>
            </a:xfrm>
            <a:custGeom>
              <a:avLst/>
              <a:gdLst>
                <a:gd name="T0" fmla="*/ 69 w 203"/>
                <a:gd name="T1" fmla="*/ 9 h 245"/>
                <a:gd name="T2" fmla="*/ 69 w 203"/>
                <a:gd name="T3" fmla="*/ 9 h 245"/>
                <a:gd name="T4" fmla="*/ 69 w 203"/>
                <a:gd name="T5" fmla="*/ 12 h 245"/>
                <a:gd name="T6" fmla="*/ 73 w 203"/>
                <a:gd name="T7" fmla="*/ 14 h 245"/>
                <a:gd name="T8" fmla="*/ 85 w 203"/>
                <a:gd name="T9" fmla="*/ 9 h 245"/>
                <a:gd name="T10" fmla="*/ 85 w 203"/>
                <a:gd name="T11" fmla="*/ 12 h 245"/>
                <a:gd name="T12" fmla="*/ 85 w 203"/>
                <a:gd name="T13" fmla="*/ 14 h 245"/>
                <a:gd name="T14" fmla="*/ 95 w 203"/>
                <a:gd name="T15" fmla="*/ 12 h 245"/>
                <a:gd name="T16" fmla="*/ 99 w 203"/>
                <a:gd name="T17" fmla="*/ 14 h 245"/>
                <a:gd name="T18" fmla="*/ 99 w 203"/>
                <a:gd name="T19" fmla="*/ 16 h 245"/>
                <a:gd name="T20" fmla="*/ 99 w 203"/>
                <a:gd name="T21" fmla="*/ 19 h 245"/>
                <a:gd name="T22" fmla="*/ 99 w 203"/>
                <a:gd name="T23" fmla="*/ 19 h 245"/>
                <a:gd name="T24" fmla="*/ 106 w 203"/>
                <a:gd name="T25" fmla="*/ 23 h 245"/>
                <a:gd name="T26" fmla="*/ 118 w 203"/>
                <a:gd name="T27" fmla="*/ 2 h 245"/>
                <a:gd name="T28" fmla="*/ 125 w 203"/>
                <a:gd name="T29" fmla="*/ 0 h 245"/>
                <a:gd name="T30" fmla="*/ 128 w 203"/>
                <a:gd name="T31" fmla="*/ 16 h 245"/>
                <a:gd name="T32" fmla="*/ 173 w 203"/>
                <a:gd name="T33" fmla="*/ 89 h 245"/>
                <a:gd name="T34" fmla="*/ 189 w 203"/>
                <a:gd name="T35" fmla="*/ 94 h 245"/>
                <a:gd name="T36" fmla="*/ 194 w 203"/>
                <a:gd name="T37" fmla="*/ 89 h 245"/>
                <a:gd name="T38" fmla="*/ 203 w 203"/>
                <a:gd name="T39" fmla="*/ 97 h 245"/>
                <a:gd name="T40" fmla="*/ 203 w 203"/>
                <a:gd name="T41" fmla="*/ 99 h 245"/>
                <a:gd name="T42" fmla="*/ 203 w 203"/>
                <a:gd name="T43" fmla="*/ 99 h 245"/>
                <a:gd name="T44" fmla="*/ 199 w 203"/>
                <a:gd name="T45" fmla="*/ 106 h 245"/>
                <a:gd name="T46" fmla="*/ 173 w 203"/>
                <a:gd name="T47" fmla="*/ 115 h 245"/>
                <a:gd name="T48" fmla="*/ 170 w 203"/>
                <a:gd name="T49" fmla="*/ 115 h 245"/>
                <a:gd name="T50" fmla="*/ 170 w 203"/>
                <a:gd name="T51" fmla="*/ 118 h 245"/>
                <a:gd name="T52" fmla="*/ 173 w 203"/>
                <a:gd name="T53" fmla="*/ 123 h 245"/>
                <a:gd name="T54" fmla="*/ 182 w 203"/>
                <a:gd name="T55" fmla="*/ 127 h 245"/>
                <a:gd name="T56" fmla="*/ 196 w 203"/>
                <a:gd name="T57" fmla="*/ 156 h 245"/>
                <a:gd name="T58" fmla="*/ 175 w 203"/>
                <a:gd name="T59" fmla="*/ 175 h 245"/>
                <a:gd name="T60" fmla="*/ 194 w 203"/>
                <a:gd name="T61" fmla="*/ 224 h 245"/>
                <a:gd name="T62" fmla="*/ 194 w 203"/>
                <a:gd name="T63" fmla="*/ 227 h 245"/>
                <a:gd name="T64" fmla="*/ 192 w 203"/>
                <a:gd name="T65" fmla="*/ 227 h 245"/>
                <a:gd name="T66" fmla="*/ 189 w 203"/>
                <a:gd name="T67" fmla="*/ 229 h 245"/>
                <a:gd name="T68" fmla="*/ 184 w 203"/>
                <a:gd name="T69" fmla="*/ 224 h 245"/>
                <a:gd name="T70" fmla="*/ 180 w 203"/>
                <a:gd name="T71" fmla="*/ 208 h 245"/>
                <a:gd name="T72" fmla="*/ 168 w 203"/>
                <a:gd name="T73" fmla="*/ 201 h 245"/>
                <a:gd name="T74" fmla="*/ 123 w 203"/>
                <a:gd name="T75" fmla="*/ 208 h 245"/>
                <a:gd name="T76" fmla="*/ 104 w 203"/>
                <a:gd name="T77" fmla="*/ 219 h 245"/>
                <a:gd name="T78" fmla="*/ 62 w 203"/>
                <a:gd name="T79" fmla="*/ 219 h 245"/>
                <a:gd name="T80" fmla="*/ 31 w 203"/>
                <a:gd name="T81" fmla="*/ 245 h 245"/>
                <a:gd name="T82" fmla="*/ 14 w 203"/>
                <a:gd name="T83" fmla="*/ 224 h 245"/>
                <a:gd name="T84" fmla="*/ 10 w 203"/>
                <a:gd name="T85" fmla="*/ 203 h 245"/>
                <a:gd name="T86" fmla="*/ 0 w 203"/>
                <a:gd name="T87" fmla="*/ 193 h 245"/>
                <a:gd name="T88" fmla="*/ 14 w 203"/>
                <a:gd name="T89" fmla="*/ 165 h 245"/>
                <a:gd name="T90" fmla="*/ 0 w 203"/>
                <a:gd name="T91" fmla="*/ 123 h 245"/>
                <a:gd name="T92" fmla="*/ 33 w 203"/>
                <a:gd name="T93" fmla="*/ 108 h 245"/>
                <a:gd name="T94" fmla="*/ 43 w 203"/>
                <a:gd name="T95" fmla="*/ 42 h 245"/>
                <a:gd name="T96" fmla="*/ 69 w 203"/>
                <a:gd name="T97" fmla="*/ 9 h 245"/>
                <a:gd name="T98" fmla="*/ 69 w 203"/>
                <a:gd name="T99" fmla="*/ 9 h 245"/>
                <a:gd name="T100" fmla="*/ 69 w 203"/>
                <a:gd name="T101" fmla="*/ 9 h 24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03"/>
                <a:gd name="T154" fmla="*/ 0 h 245"/>
                <a:gd name="T155" fmla="*/ 203 w 203"/>
                <a:gd name="T156" fmla="*/ 245 h 24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03" h="245">
                  <a:moveTo>
                    <a:pt x="69" y="9"/>
                  </a:moveTo>
                  <a:lnTo>
                    <a:pt x="69" y="9"/>
                  </a:lnTo>
                  <a:lnTo>
                    <a:pt x="69" y="12"/>
                  </a:lnTo>
                  <a:lnTo>
                    <a:pt x="73" y="14"/>
                  </a:lnTo>
                  <a:lnTo>
                    <a:pt x="85" y="9"/>
                  </a:lnTo>
                  <a:lnTo>
                    <a:pt x="85" y="12"/>
                  </a:lnTo>
                  <a:lnTo>
                    <a:pt x="85" y="14"/>
                  </a:lnTo>
                  <a:lnTo>
                    <a:pt x="95" y="12"/>
                  </a:lnTo>
                  <a:lnTo>
                    <a:pt x="99" y="14"/>
                  </a:lnTo>
                  <a:lnTo>
                    <a:pt x="99" y="16"/>
                  </a:lnTo>
                  <a:lnTo>
                    <a:pt x="99" y="19"/>
                  </a:lnTo>
                  <a:lnTo>
                    <a:pt x="106" y="23"/>
                  </a:lnTo>
                  <a:lnTo>
                    <a:pt x="118" y="2"/>
                  </a:lnTo>
                  <a:lnTo>
                    <a:pt x="125" y="0"/>
                  </a:lnTo>
                  <a:lnTo>
                    <a:pt x="128" y="16"/>
                  </a:lnTo>
                  <a:lnTo>
                    <a:pt x="173" y="89"/>
                  </a:lnTo>
                  <a:lnTo>
                    <a:pt x="189" y="94"/>
                  </a:lnTo>
                  <a:lnTo>
                    <a:pt x="194" y="89"/>
                  </a:lnTo>
                  <a:lnTo>
                    <a:pt x="203" y="97"/>
                  </a:lnTo>
                  <a:lnTo>
                    <a:pt x="203" y="99"/>
                  </a:lnTo>
                  <a:lnTo>
                    <a:pt x="199" y="106"/>
                  </a:lnTo>
                  <a:lnTo>
                    <a:pt x="173" y="115"/>
                  </a:lnTo>
                  <a:lnTo>
                    <a:pt x="170" y="115"/>
                  </a:lnTo>
                  <a:lnTo>
                    <a:pt x="170" y="118"/>
                  </a:lnTo>
                  <a:lnTo>
                    <a:pt x="173" y="123"/>
                  </a:lnTo>
                  <a:lnTo>
                    <a:pt x="182" y="127"/>
                  </a:lnTo>
                  <a:lnTo>
                    <a:pt x="196" y="156"/>
                  </a:lnTo>
                  <a:lnTo>
                    <a:pt x="175" y="175"/>
                  </a:lnTo>
                  <a:lnTo>
                    <a:pt x="194" y="224"/>
                  </a:lnTo>
                  <a:lnTo>
                    <a:pt x="194" y="227"/>
                  </a:lnTo>
                  <a:lnTo>
                    <a:pt x="192" y="227"/>
                  </a:lnTo>
                  <a:lnTo>
                    <a:pt x="189" y="229"/>
                  </a:lnTo>
                  <a:lnTo>
                    <a:pt x="184" y="224"/>
                  </a:lnTo>
                  <a:lnTo>
                    <a:pt x="180" y="208"/>
                  </a:lnTo>
                  <a:lnTo>
                    <a:pt x="168" y="201"/>
                  </a:lnTo>
                  <a:lnTo>
                    <a:pt x="123" y="208"/>
                  </a:lnTo>
                  <a:lnTo>
                    <a:pt x="104" y="219"/>
                  </a:lnTo>
                  <a:lnTo>
                    <a:pt x="62" y="219"/>
                  </a:lnTo>
                  <a:lnTo>
                    <a:pt x="31" y="245"/>
                  </a:lnTo>
                  <a:lnTo>
                    <a:pt x="14" y="224"/>
                  </a:lnTo>
                  <a:lnTo>
                    <a:pt x="10" y="203"/>
                  </a:lnTo>
                  <a:lnTo>
                    <a:pt x="0" y="193"/>
                  </a:lnTo>
                  <a:lnTo>
                    <a:pt x="14" y="165"/>
                  </a:lnTo>
                  <a:lnTo>
                    <a:pt x="0" y="123"/>
                  </a:lnTo>
                  <a:lnTo>
                    <a:pt x="33" y="108"/>
                  </a:lnTo>
                  <a:lnTo>
                    <a:pt x="43" y="42"/>
                  </a:lnTo>
                  <a:lnTo>
                    <a:pt x="69" y="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5" name="Freeform 56"/>
            <p:cNvSpPr>
              <a:spLocks/>
            </p:cNvSpPr>
            <p:nvPr/>
          </p:nvSpPr>
          <p:spPr bwMode="auto">
            <a:xfrm>
              <a:off x="3249" y="1667"/>
              <a:ext cx="489" cy="591"/>
            </a:xfrm>
            <a:custGeom>
              <a:avLst/>
              <a:gdLst>
                <a:gd name="T0" fmla="*/ 69 w 203"/>
                <a:gd name="T1" fmla="*/ 9 h 245"/>
                <a:gd name="T2" fmla="*/ 69 w 203"/>
                <a:gd name="T3" fmla="*/ 9 h 245"/>
                <a:gd name="T4" fmla="*/ 69 w 203"/>
                <a:gd name="T5" fmla="*/ 12 h 245"/>
                <a:gd name="T6" fmla="*/ 73 w 203"/>
                <a:gd name="T7" fmla="*/ 14 h 245"/>
                <a:gd name="T8" fmla="*/ 85 w 203"/>
                <a:gd name="T9" fmla="*/ 9 h 245"/>
                <a:gd name="T10" fmla="*/ 85 w 203"/>
                <a:gd name="T11" fmla="*/ 12 h 245"/>
                <a:gd name="T12" fmla="*/ 85 w 203"/>
                <a:gd name="T13" fmla="*/ 14 h 245"/>
                <a:gd name="T14" fmla="*/ 95 w 203"/>
                <a:gd name="T15" fmla="*/ 12 h 245"/>
                <a:gd name="T16" fmla="*/ 99 w 203"/>
                <a:gd name="T17" fmla="*/ 14 h 245"/>
                <a:gd name="T18" fmla="*/ 99 w 203"/>
                <a:gd name="T19" fmla="*/ 16 h 245"/>
                <a:gd name="T20" fmla="*/ 99 w 203"/>
                <a:gd name="T21" fmla="*/ 19 h 245"/>
                <a:gd name="T22" fmla="*/ 99 w 203"/>
                <a:gd name="T23" fmla="*/ 19 h 245"/>
                <a:gd name="T24" fmla="*/ 106 w 203"/>
                <a:gd name="T25" fmla="*/ 23 h 245"/>
                <a:gd name="T26" fmla="*/ 118 w 203"/>
                <a:gd name="T27" fmla="*/ 2 h 245"/>
                <a:gd name="T28" fmla="*/ 125 w 203"/>
                <a:gd name="T29" fmla="*/ 0 h 245"/>
                <a:gd name="T30" fmla="*/ 128 w 203"/>
                <a:gd name="T31" fmla="*/ 16 h 245"/>
                <a:gd name="T32" fmla="*/ 173 w 203"/>
                <a:gd name="T33" fmla="*/ 89 h 245"/>
                <a:gd name="T34" fmla="*/ 189 w 203"/>
                <a:gd name="T35" fmla="*/ 94 h 245"/>
                <a:gd name="T36" fmla="*/ 194 w 203"/>
                <a:gd name="T37" fmla="*/ 89 h 245"/>
                <a:gd name="T38" fmla="*/ 203 w 203"/>
                <a:gd name="T39" fmla="*/ 97 h 245"/>
                <a:gd name="T40" fmla="*/ 203 w 203"/>
                <a:gd name="T41" fmla="*/ 99 h 245"/>
                <a:gd name="T42" fmla="*/ 203 w 203"/>
                <a:gd name="T43" fmla="*/ 99 h 245"/>
                <a:gd name="T44" fmla="*/ 199 w 203"/>
                <a:gd name="T45" fmla="*/ 106 h 245"/>
                <a:gd name="T46" fmla="*/ 173 w 203"/>
                <a:gd name="T47" fmla="*/ 115 h 245"/>
                <a:gd name="T48" fmla="*/ 170 w 203"/>
                <a:gd name="T49" fmla="*/ 115 h 245"/>
                <a:gd name="T50" fmla="*/ 170 w 203"/>
                <a:gd name="T51" fmla="*/ 118 h 245"/>
                <a:gd name="T52" fmla="*/ 173 w 203"/>
                <a:gd name="T53" fmla="*/ 123 h 245"/>
                <a:gd name="T54" fmla="*/ 182 w 203"/>
                <a:gd name="T55" fmla="*/ 127 h 245"/>
                <a:gd name="T56" fmla="*/ 196 w 203"/>
                <a:gd name="T57" fmla="*/ 156 h 245"/>
                <a:gd name="T58" fmla="*/ 175 w 203"/>
                <a:gd name="T59" fmla="*/ 175 h 245"/>
                <a:gd name="T60" fmla="*/ 194 w 203"/>
                <a:gd name="T61" fmla="*/ 224 h 245"/>
                <a:gd name="T62" fmla="*/ 194 w 203"/>
                <a:gd name="T63" fmla="*/ 227 h 245"/>
                <a:gd name="T64" fmla="*/ 192 w 203"/>
                <a:gd name="T65" fmla="*/ 227 h 245"/>
                <a:gd name="T66" fmla="*/ 189 w 203"/>
                <a:gd name="T67" fmla="*/ 229 h 245"/>
                <a:gd name="T68" fmla="*/ 184 w 203"/>
                <a:gd name="T69" fmla="*/ 224 h 245"/>
                <a:gd name="T70" fmla="*/ 180 w 203"/>
                <a:gd name="T71" fmla="*/ 208 h 245"/>
                <a:gd name="T72" fmla="*/ 168 w 203"/>
                <a:gd name="T73" fmla="*/ 201 h 245"/>
                <a:gd name="T74" fmla="*/ 123 w 203"/>
                <a:gd name="T75" fmla="*/ 208 h 245"/>
                <a:gd name="T76" fmla="*/ 104 w 203"/>
                <a:gd name="T77" fmla="*/ 219 h 245"/>
                <a:gd name="T78" fmla="*/ 62 w 203"/>
                <a:gd name="T79" fmla="*/ 219 h 245"/>
                <a:gd name="T80" fmla="*/ 31 w 203"/>
                <a:gd name="T81" fmla="*/ 245 h 245"/>
                <a:gd name="T82" fmla="*/ 14 w 203"/>
                <a:gd name="T83" fmla="*/ 224 h 245"/>
                <a:gd name="T84" fmla="*/ 10 w 203"/>
                <a:gd name="T85" fmla="*/ 203 h 245"/>
                <a:gd name="T86" fmla="*/ 0 w 203"/>
                <a:gd name="T87" fmla="*/ 193 h 245"/>
                <a:gd name="T88" fmla="*/ 14 w 203"/>
                <a:gd name="T89" fmla="*/ 165 h 245"/>
                <a:gd name="T90" fmla="*/ 0 w 203"/>
                <a:gd name="T91" fmla="*/ 123 h 245"/>
                <a:gd name="T92" fmla="*/ 33 w 203"/>
                <a:gd name="T93" fmla="*/ 108 h 245"/>
                <a:gd name="T94" fmla="*/ 43 w 203"/>
                <a:gd name="T95" fmla="*/ 42 h 245"/>
                <a:gd name="T96" fmla="*/ 69 w 203"/>
                <a:gd name="T97" fmla="*/ 9 h 24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3"/>
                <a:gd name="T148" fmla="*/ 0 h 245"/>
                <a:gd name="T149" fmla="*/ 203 w 203"/>
                <a:gd name="T150" fmla="*/ 245 h 24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3" h="245">
                  <a:moveTo>
                    <a:pt x="69" y="9"/>
                  </a:moveTo>
                  <a:lnTo>
                    <a:pt x="69" y="9"/>
                  </a:lnTo>
                  <a:lnTo>
                    <a:pt x="69" y="12"/>
                  </a:lnTo>
                  <a:lnTo>
                    <a:pt x="73" y="14"/>
                  </a:lnTo>
                  <a:lnTo>
                    <a:pt x="85" y="9"/>
                  </a:lnTo>
                  <a:lnTo>
                    <a:pt x="85" y="12"/>
                  </a:lnTo>
                  <a:lnTo>
                    <a:pt x="85" y="14"/>
                  </a:lnTo>
                  <a:lnTo>
                    <a:pt x="95" y="12"/>
                  </a:lnTo>
                  <a:lnTo>
                    <a:pt x="99" y="14"/>
                  </a:lnTo>
                  <a:lnTo>
                    <a:pt x="99" y="16"/>
                  </a:lnTo>
                  <a:lnTo>
                    <a:pt x="99" y="19"/>
                  </a:lnTo>
                  <a:lnTo>
                    <a:pt x="106" y="23"/>
                  </a:lnTo>
                  <a:lnTo>
                    <a:pt x="118" y="2"/>
                  </a:lnTo>
                  <a:lnTo>
                    <a:pt x="125" y="0"/>
                  </a:lnTo>
                  <a:lnTo>
                    <a:pt x="128" y="16"/>
                  </a:lnTo>
                  <a:lnTo>
                    <a:pt x="173" y="89"/>
                  </a:lnTo>
                  <a:lnTo>
                    <a:pt x="189" y="94"/>
                  </a:lnTo>
                  <a:lnTo>
                    <a:pt x="194" y="89"/>
                  </a:lnTo>
                  <a:lnTo>
                    <a:pt x="203" y="97"/>
                  </a:lnTo>
                  <a:lnTo>
                    <a:pt x="203" y="99"/>
                  </a:lnTo>
                  <a:lnTo>
                    <a:pt x="199" y="106"/>
                  </a:lnTo>
                  <a:lnTo>
                    <a:pt x="173" y="115"/>
                  </a:lnTo>
                  <a:lnTo>
                    <a:pt x="170" y="115"/>
                  </a:lnTo>
                  <a:lnTo>
                    <a:pt x="170" y="118"/>
                  </a:lnTo>
                  <a:lnTo>
                    <a:pt x="173" y="123"/>
                  </a:lnTo>
                  <a:lnTo>
                    <a:pt x="182" y="127"/>
                  </a:lnTo>
                  <a:lnTo>
                    <a:pt x="196" y="156"/>
                  </a:lnTo>
                  <a:lnTo>
                    <a:pt x="175" y="175"/>
                  </a:lnTo>
                  <a:lnTo>
                    <a:pt x="194" y="224"/>
                  </a:lnTo>
                  <a:lnTo>
                    <a:pt x="194" y="227"/>
                  </a:lnTo>
                  <a:lnTo>
                    <a:pt x="192" y="227"/>
                  </a:lnTo>
                  <a:lnTo>
                    <a:pt x="189" y="229"/>
                  </a:lnTo>
                  <a:lnTo>
                    <a:pt x="184" y="224"/>
                  </a:lnTo>
                  <a:lnTo>
                    <a:pt x="180" y="208"/>
                  </a:lnTo>
                  <a:lnTo>
                    <a:pt x="168" y="201"/>
                  </a:lnTo>
                  <a:lnTo>
                    <a:pt x="123" y="208"/>
                  </a:lnTo>
                  <a:lnTo>
                    <a:pt x="104" y="219"/>
                  </a:lnTo>
                  <a:lnTo>
                    <a:pt x="62" y="219"/>
                  </a:lnTo>
                  <a:lnTo>
                    <a:pt x="31" y="245"/>
                  </a:lnTo>
                  <a:lnTo>
                    <a:pt x="14" y="224"/>
                  </a:lnTo>
                  <a:lnTo>
                    <a:pt x="10" y="203"/>
                  </a:lnTo>
                  <a:lnTo>
                    <a:pt x="0" y="193"/>
                  </a:lnTo>
                  <a:lnTo>
                    <a:pt x="14" y="165"/>
                  </a:lnTo>
                  <a:lnTo>
                    <a:pt x="0" y="123"/>
                  </a:lnTo>
                  <a:lnTo>
                    <a:pt x="33" y="108"/>
                  </a:lnTo>
                  <a:lnTo>
                    <a:pt x="43" y="42"/>
                  </a:lnTo>
                  <a:lnTo>
                    <a:pt x="69" y="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6" name="Freeform 57"/>
            <p:cNvSpPr>
              <a:spLocks/>
            </p:cNvSpPr>
            <p:nvPr/>
          </p:nvSpPr>
          <p:spPr bwMode="auto">
            <a:xfrm>
              <a:off x="3249" y="1667"/>
              <a:ext cx="489" cy="591"/>
            </a:xfrm>
            <a:custGeom>
              <a:avLst/>
              <a:gdLst>
                <a:gd name="T0" fmla="*/ 69 w 203"/>
                <a:gd name="T1" fmla="*/ 9 h 245"/>
                <a:gd name="T2" fmla="*/ 69 w 203"/>
                <a:gd name="T3" fmla="*/ 9 h 245"/>
                <a:gd name="T4" fmla="*/ 69 w 203"/>
                <a:gd name="T5" fmla="*/ 12 h 245"/>
                <a:gd name="T6" fmla="*/ 73 w 203"/>
                <a:gd name="T7" fmla="*/ 14 h 245"/>
                <a:gd name="T8" fmla="*/ 85 w 203"/>
                <a:gd name="T9" fmla="*/ 9 h 245"/>
                <a:gd name="T10" fmla="*/ 85 w 203"/>
                <a:gd name="T11" fmla="*/ 12 h 245"/>
                <a:gd name="T12" fmla="*/ 85 w 203"/>
                <a:gd name="T13" fmla="*/ 14 h 245"/>
                <a:gd name="T14" fmla="*/ 95 w 203"/>
                <a:gd name="T15" fmla="*/ 12 h 245"/>
                <a:gd name="T16" fmla="*/ 99 w 203"/>
                <a:gd name="T17" fmla="*/ 14 h 245"/>
                <a:gd name="T18" fmla="*/ 99 w 203"/>
                <a:gd name="T19" fmla="*/ 16 h 245"/>
                <a:gd name="T20" fmla="*/ 99 w 203"/>
                <a:gd name="T21" fmla="*/ 19 h 245"/>
                <a:gd name="T22" fmla="*/ 99 w 203"/>
                <a:gd name="T23" fmla="*/ 19 h 245"/>
                <a:gd name="T24" fmla="*/ 106 w 203"/>
                <a:gd name="T25" fmla="*/ 23 h 245"/>
                <a:gd name="T26" fmla="*/ 118 w 203"/>
                <a:gd name="T27" fmla="*/ 2 h 245"/>
                <a:gd name="T28" fmla="*/ 125 w 203"/>
                <a:gd name="T29" fmla="*/ 0 h 245"/>
                <a:gd name="T30" fmla="*/ 128 w 203"/>
                <a:gd name="T31" fmla="*/ 16 h 245"/>
                <a:gd name="T32" fmla="*/ 173 w 203"/>
                <a:gd name="T33" fmla="*/ 89 h 245"/>
                <a:gd name="T34" fmla="*/ 189 w 203"/>
                <a:gd name="T35" fmla="*/ 94 h 245"/>
                <a:gd name="T36" fmla="*/ 194 w 203"/>
                <a:gd name="T37" fmla="*/ 89 h 245"/>
                <a:gd name="T38" fmla="*/ 203 w 203"/>
                <a:gd name="T39" fmla="*/ 97 h 245"/>
                <a:gd name="T40" fmla="*/ 203 w 203"/>
                <a:gd name="T41" fmla="*/ 99 h 245"/>
                <a:gd name="T42" fmla="*/ 203 w 203"/>
                <a:gd name="T43" fmla="*/ 99 h 245"/>
                <a:gd name="T44" fmla="*/ 199 w 203"/>
                <a:gd name="T45" fmla="*/ 106 h 245"/>
                <a:gd name="T46" fmla="*/ 173 w 203"/>
                <a:gd name="T47" fmla="*/ 115 h 245"/>
                <a:gd name="T48" fmla="*/ 170 w 203"/>
                <a:gd name="T49" fmla="*/ 115 h 245"/>
                <a:gd name="T50" fmla="*/ 170 w 203"/>
                <a:gd name="T51" fmla="*/ 118 h 245"/>
                <a:gd name="T52" fmla="*/ 173 w 203"/>
                <a:gd name="T53" fmla="*/ 123 h 245"/>
                <a:gd name="T54" fmla="*/ 182 w 203"/>
                <a:gd name="T55" fmla="*/ 127 h 245"/>
                <a:gd name="T56" fmla="*/ 196 w 203"/>
                <a:gd name="T57" fmla="*/ 156 h 245"/>
                <a:gd name="T58" fmla="*/ 175 w 203"/>
                <a:gd name="T59" fmla="*/ 175 h 245"/>
                <a:gd name="T60" fmla="*/ 194 w 203"/>
                <a:gd name="T61" fmla="*/ 224 h 245"/>
                <a:gd name="T62" fmla="*/ 194 w 203"/>
                <a:gd name="T63" fmla="*/ 227 h 245"/>
                <a:gd name="T64" fmla="*/ 192 w 203"/>
                <a:gd name="T65" fmla="*/ 227 h 245"/>
                <a:gd name="T66" fmla="*/ 189 w 203"/>
                <a:gd name="T67" fmla="*/ 229 h 245"/>
                <a:gd name="T68" fmla="*/ 184 w 203"/>
                <a:gd name="T69" fmla="*/ 224 h 245"/>
                <a:gd name="T70" fmla="*/ 180 w 203"/>
                <a:gd name="T71" fmla="*/ 208 h 245"/>
                <a:gd name="T72" fmla="*/ 168 w 203"/>
                <a:gd name="T73" fmla="*/ 201 h 245"/>
                <a:gd name="T74" fmla="*/ 123 w 203"/>
                <a:gd name="T75" fmla="*/ 208 h 245"/>
                <a:gd name="T76" fmla="*/ 104 w 203"/>
                <a:gd name="T77" fmla="*/ 219 h 245"/>
                <a:gd name="T78" fmla="*/ 62 w 203"/>
                <a:gd name="T79" fmla="*/ 219 h 245"/>
                <a:gd name="T80" fmla="*/ 31 w 203"/>
                <a:gd name="T81" fmla="*/ 245 h 245"/>
                <a:gd name="T82" fmla="*/ 14 w 203"/>
                <a:gd name="T83" fmla="*/ 224 h 245"/>
                <a:gd name="T84" fmla="*/ 10 w 203"/>
                <a:gd name="T85" fmla="*/ 203 h 245"/>
                <a:gd name="T86" fmla="*/ 0 w 203"/>
                <a:gd name="T87" fmla="*/ 193 h 245"/>
                <a:gd name="T88" fmla="*/ 14 w 203"/>
                <a:gd name="T89" fmla="*/ 165 h 245"/>
                <a:gd name="T90" fmla="*/ 0 w 203"/>
                <a:gd name="T91" fmla="*/ 123 h 245"/>
                <a:gd name="T92" fmla="*/ 33 w 203"/>
                <a:gd name="T93" fmla="*/ 108 h 245"/>
                <a:gd name="T94" fmla="*/ 43 w 203"/>
                <a:gd name="T95" fmla="*/ 42 h 245"/>
                <a:gd name="T96" fmla="*/ 69 w 203"/>
                <a:gd name="T97" fmla="*/ 9 h 24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3"/>
                <a:gd name="T148" fmla="*/ 0 h 245"/>
                <a:gd name="T149" fmla="*/ 203 w 203"/>
                <a:gd name="T150" fmla="*/ 245 h 24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3" h="245">
                  <a:moveTo>
                    <a:pt x="69" y="9"/>
                  </a:moveTo>
                  <a:lnTo>
                    <a:pt x="69" y="9"/>
                  </a:lnTo>
                  <a:lnTo>
                    <a:pt x="69" y="12"/>
                  </a:lnTo>
                  <a:lnTo>
                    <a:pt x="73" y="14"/>
                  </a:lnTo>
                  <a:lnTo>
                    <a:pt x="85" y="9"/>
                  </a:lnTo>
                  <a:lnTo>
                    <a:pt x="85" y="12"/>
                  </a:lnTo>
                  <a:lnTo>
                    <a:pt x="85" y="14"/>
                  </a:lnTo>
                  <a:lnTo>
                    <a:pt x="95" y="12"/>
                  </a:lnTo>
                  <a:lnTo>
                    <a:pt x="99" y="14"/>
                  </a:lnTo>
                  <a:lnTo>
                    <a:pt x="99" y="16"/>
                  </a:lnTo>
                  <a:lnTo>
                    <a:pt x="99" y="19"/>
                  </a:lnTo>
                  <a:lnTo>
                    <a:pt x="106" y="23"/>
                  </a:lnTo>
                  <a:lnTo>
                    <a:pt x="118" y="2"/>
                  </a:lnTo>
                  <a:lnTo>
                    <a:pt x="125" y="0"/>
                  </a:lnTo>
                  <a:lnTo>
                    <a:pt x="128" y="16"/>
                  </a:lnTo>
                  <a:lnTo>
                    <a:pt x="173" y="89"/>
                  </a:lnTo>
                  <a:lnTo>
                    <a:pt x="189" y="94"/>
                  </a:lnTo>
                  <a:lnTo>
                    <a:pt x="194" y="89"/>
                  </a:lnTo>
                  <a:lnTo>
                    <a:pt x="203" y="97"/>
                  </a:lnTo>
                  <a:lnTo>
                    <a:pt x="203" y="99"/>
                  </a:lnTo>
                  <a:lnTo>
                    <a:pt x="199" y="106"/>
                  </a:lnTo>
                  <a:lnTo>
                    <a:pt x="173" y="115"/>
                  </a:lnTo>
                  <a:lnTo>
                    <a:pt x="170" y="115"/>
                  </a:lnTo>
                  <a:lnTo>
                    <a:pt x="170" y="118"/>
                  </a:lnTo>
                  <a:lnTo>
                    <a:pt x="173" y="123"/>
                  </a:lnTo>
                  <a:lnTo>
                    <a:pt x="182" y="127"/>
                  </a:lnTo>
                  <a:lnTo>
                    <a:pt x="196" y="156"/>
                  </a:lnTo>
                  <a:lnTo>
                    <a:pt x="175" y="175"/>
                  </a:lnTo>
                  <a:lnTo>
                    <a:pt x="194" y="224"/>
                  </a:lnTo>
                  <a:lnTo>
                    <a:pt x="194" y="227"/>
                  </a:lnTo>
                  <a:lnTo>
                    <a:pt x="192" y="227"/>
                  </a:lnTo>
                  <a:lnTo>
                    <a:pt x="189" y="229"/>
                  </a:lnTo>
                  <a:lnTo>
                    <a:pt x="184" y="224"/>
                  </a:lnTo>
                  <a:lnTo>
                    <a:pt x="180" y="208"/>
                  </a:lnTo>
                  <a:lnTo>
                    <a:pt x="168" y="201"/>
                  </a:lnTo>
                  <a:lnTo>
                    <a:pt x="123" y="208"/>
                  </a:lnTo>
                  <a:lnTo>
                    <a:pt x="104" y="219"/>
                  </a:lnTo>
                  <a:lnTo>
                    <a:pt x="62" y="219"/>
                  </a:lnTo>
                  <a:lnTo>
                    <a:pt x="31" y="245"/>
                  </a:lnTo>
                  <a:lnTo>
                    <a:pt x="14" y="224"/>
                  </a:lnTo>
                  <a:lnTo>
                    <a:pt x="10" y="203"/>
                  </a:lnTo>
                  <a:lnTo>
                    <a:pt x="0" y="193"/>
                  </a:lnTo>
                  <a:lnTo>
                    <a:pt x="14" y="165"/>
                  </a:lnTo>
                  <a:lnTo>
                    <a:pt x="0" y="123"/>
                  </a:lnTo>
                  <a:lnTo>
                    <a:pt x="33" y="108"/>
                  </a:lnTo>
                  <a:lnTo>
                    <a:pt x="43" y="42"/>
                  </a:lnTo>
                  <a:lnTo>
                    <a:pt x="69" y="9"/>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7" name="Freeform 58"/>
            <p:cNvSpPr>
              <a:spLocks/>
            </p:cNvSpPr>
            <p:nvPr/>
          </p:nvSpPr>
          <p:spPr bwMode="auto">
            <a:xfrm>
              <a:off x="3257" y="1996"/>
              <a:ext cx="1125" cy="741"/>
            </a:xfrm>
            <a:custGeom>
              <a:avLst/>
              <a:gdLst>
                <a:gd name="T0" fmla="*/ 193 w 467"/>
                <a:gd name="T1" fmla="*/ 19 h 307"/>
                <a:gd name="T2" fmla="*/ 172 w 467"/>
                <a:gd name="T3" fmla="*/ 45 h 307"/>
                <a:gd name="T4" fmla="*/ 191 w 467"/>
                <a:gd name="T5" fmla="*/ 90 h 307"/>
                <a:gd name="T6" fmla="*/ 184 w 467"/>
                <a:gd name="T7" fmla="*/ 90 h 307"/>
                <a:gd name="T8" fmla="*/ 165 w 467"/>
                <a:gd name="T9" fmla="*/ 64 h 307"/>
                <a:gd name="T10" fmla="*/ 137 w 467"/>
                <a:gd name="T11" fmla="*/ 71 h 307"/>
                <a:gd name="T12" fmla="*/ 134 w 467"/>
                <a:gd name="T13" fmla="*/ 73 h 307"/>
                <a:gd name="T14" fmla="*/ 101 w 467"/>
                <a:gd name="T15" fmla="*/ 82 h 307"/>
                <a:gd name="T16" fmla="*/ 96 w 467"/>
                <a:gd name="T17" fmla="*/ 82 h 307"/>
                <a:gd name="T18" fmla="*/ 28 w 467"/>
                <a:gd name="T19" fmla="*/ 111 h 307"/>
                <a:gd name="T20" fmla="*/ 9 w 467"/>
                <a:gd name="T21" fmla="*/ 175 h 307"/>
                <a:gd name="T22" fmla="*/ 9 w 467"/>
                <a:gd name="T23" fmla="*/ 189 h 307"/>
                <a:gd name="T24" fmla="*/ 4 w 467"/>
                <a:gd name="T25" fmla="*/ 191 h 307"/>
                <a:gd name="T26" fmla="*/ 18 w 467"/>
                <a:gd name="T27" fmla="*/ 231 h 307"/>
                <a:gd name="T28" fmla="*/ 70 w 467"/>
                <a:gd name="T29" fmla="*/ 224 h 307"/>
                <a:gd name="T30" fmla="*/ 82 w 467"/>
                <a:gd name="T31" fmla="*/ 229 h 307"/>
                <a:gd name="T32" fmla="*/ 141 w 467"/>
                <a:gd name="T33" fmla="*/ 208 h 307"/>
                <a:gd name="T34" fmla="*/ 174 w 467"/>
                <a:gd name="T35" fmla="*/ 193 h 307"/>
                <a:gd name="T36" fmla="*/ 219 w 467"/>
                <a:gd name="T37" fmla="*/ 231 h 307"/>
                <a:gd name="T38" fmla="*/ 238 w 467"/>
                <a:gd name="T39" fmla="*/ 250 h 307"/>
                <a:gd name="T40" fmla="*/ 215 w 467"/>
                <a:gd name="T41" fmla="*/ 281 h 307"/>
                <a:gd name="T42" fmla="*/ 231 w 467"/>
                <a:gd name="T43" fmla="*/ 290 h 307"/>
                <a:gd name="T44" fmla="*/ 238 w 467"/>
                <a:gd name="T45" fmla="*/ 288 h 307"/>
                <a:gd name="T46" fmla="*/ 243 w 467"/>
                <a:gd name="T47" fmla="*/ 279 h 307"/>
                <a:gd name="T48" fmla="*/ 241 w 467"/>
                <a:gd name="T49" fmla="*/ 253 h 307"/>
                <a:gd name="T50" fmla="*/ 257 w 467"/>
                <a:gd name="T51" fmla="*/ 241 h 307"/>
                <a:gd name="T52" fmla="*/ 285 w 467"/>
                <a:gd name="T53" fmla="*/ 229 h 307"/>
                <a:gd name="T54" fmla="*/ 288 w 467"/>
                <a:gd name="T55" fmla="*/ 236 h 307"/>
                <a:gd name="T56" fmla="*/ 271 w 467"/>
                <a:gd name="T57" fmla="*/ 243 h 307"/>
                <a:gd name="T58" fmla="*/ 269 w 467"/>
                <a:gd name="T59" fmla="*/ 250 h 307"/>
                <a:gd name="T60" fmla="*/ 283 w 467"/>
                <a:gd name="T61" fmla="*/ 255 h 307"/>
                <a:gd name="T62" fmla="*/ 304 w 467"/>
                <a:gd name="T63" fmla="*/ 260 h 307"/>
                <a:gd name="T64" fmla="*/ 342 w 467"/>
                <a:gd name="T65" fmla="*/ 248 h 307"/>
                <a:gd name="T66" fmla="*/ 335 w 467"/>
                <a:gd name="T67" fmla="*/ 257 h 307"/>
                <a:gd name="T68" fmla="*/ 333 w 467"/>
                <a:gd name="T69" fmla="*/ 257 h 307"/>
                <a:gd name="T70" fmla="*/ 316 w 467"/>
                <a:gd name="T71" fmla="*/ 279 h 307"/>
                <a:gd name="T72" fmla="*/ 323 w 467"/>
                <a:gd name="T73" fmla="*/ 281 h 307"/>
                <a:gd name="T74" fmla="*/ 335 w 467"/>
                <a:gd name="T75" fmla="*/ 281 h 307"/>
                <a:gd name="T76" fmla="*/ 349 w 467"/>
                <a:gd name="T77" fmla="*/ 281 h 307"/>
                <a:gd name="T78" fmla="*/ 349 w 467"/>
                <a:gd name="T79" fmla="*/ 302 h 307"/>
                <a:gd name="T80" fmla="*/ 382 w 467"/>
                <a:gd name="T81" fmla="*/ 286 h 307"/>
                <a:gd name="T82" fmla="*/ 408 w 467"/>
                <a:gd name="T83" fmla="*/ 269 h 307"/>
                <a:gd name="T84" fmla="*/ 430 w 467"/>
                <a:gd name="T85" fmla="*/ 260 h 307"/>
                <a:gd name="T86" fmla="*/ 427 w 467"/>
                <a:gd name="T87" fmla="*/ 250 h 307"/>
                <a:gd name="T88" fmla="*/ 408 w 467"/>
                <a:gd name="T89" fmla="*/ 248 h 307"/>
                <a:gd name="T90" fmla="*/ 370 w 467"/>
                <a:gd name="T91" fmla="*/ 243 h 307"/>
                <a:gd name="T92" fmla="*/ 356 w 467"/>
                <a:gd name="T93" fmla="*/ 231 h 307"/>
                <a:gd name="T94" fmla="*/ 408 w 467"/>
                <a:gd name="T95" fmla="*/ 193 h 307"/>
                <a:gd name="T96" fmla="*/ 439 w 467"/>
                <a:gd name="T97" fmla="*/ 167 h 307"/>
                <a:gd name="T98" fmla="*/ 434 w 467"/>
                <a:gd name="T99" fmla="*/ 158 h 307"/>
                <a:gd name="T100" fmla="*/ 439 w 467"/>
                <a:gd name="T101" fmla="*/ 149 h 307"/>
                <a:gd name="T102" fmla="*/ 467 w 467"/>
                <a:gd name="T103" fmla="*/ 130 h 307"/>
                <a:gd name="T104" fmla="*/ 456 w 467"/>
                <a:gd name="T105" fmla="*/ 104 h 307"/>
                <a:gd name="T106" fmla="*/ 439 w 467"/>
                <a:gd name="T107" fmla="*/ 68 h 307"/>
                <a:gd name="T108" fmla="*/ 366 w 467"/>
                <a:gd name="T109" fmla="*/ 56 h 307"/>
                <a:gd name="T110" fmla="*/ 316 w 467"/>
                <a:gd name="T111" fmla="*/ 47 h 307"/>
                <a:gd name="T112" fmla="*/ 307 w 467"/>
                <a:gd name="T113" fmla="*/ 40 h 307"/>
                <a:gd name="T114" fmla="*/ 297 w 467"/>
                <a:gd name="T115" fmla="*/ 30 h 307"/>
                <a:gd name="T116" fmla="*/ 267 w 467"/>
                <a:gd name="T117" fmla="*/ 23 h 307"/>
                <a:gd name="T118" fmla="*/ 271 w 467"/>
                <a:gd name="T119" fmla="*/ 19 h 307"/>
                <a:gd name="T120" fmla="*/ 257 w 467"/>
                <a:gd name="T121" fmla="*/ 12 h 307"/>
                <a:gd name="T122" fmla="*/ 196 w 467"/>
                <a:gd name="T123" fmla="*/ 19 h 307"/>
                <a:gd name="T124" fmla="*/ 193 w 467"/>
                <a:gd name="T125" fmla="*/ 19 h 3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67"/>
                <a:gd name="T190" fmla="*/ 0 h 307"/>
                <a:gd name="T191" fmla="*/ 467 w 467"/>
                <a:gd name="T192" fmla="*/ 307 h 3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67" h="307">
                  <a:moveTo>
                    <a:pt x="193" y="19"/>
                  </a:moveTo>
                  <a:lnTo>
                    <a:pt x="193" y="19"/>
                  </a:lnTo>
                  <a:lnTo>
                    <a:pt x="174" y="35"/>
                  </a:lnTo>
                  <a:lnTo>
                    <a:pt x="172" y="45"/>
                  </a:lnTo>
                  <a:lnTo>
                    <a:pt x="193" y="87"/>
                  </a:lnTo>
                  <a:lnTo>
                    <a:pt x="191" y="90"/>
                  </a:lnTo>
                  <a:lnTo>
                    <a:pt x="186" y="90"/>
                  </a:lnTo>
                  <a:lnTo>
                    <a:pt x="184" y="90"/>
                  </a:lnTo>
                  <a:lnTo>
                    <a:pt x="179" y="73"/>
                  </a:lnTo>
                  <a:lnTo>
                    <a:pt x="165" y="64"/>
                  </a:lnTo>
                  <a:lnTo>
                    <a:pt x="148" y="64"/>
                  </a:lnTo>
                  <a:lnTo>
                    <a:pt x="137" y="71"/>
                  </a:lnTo>
                  <a:lnTo>
                    <a:pt x="134" y="73"/>
                  </a:lnTo>
                  <a:lnTo>
                    <a:pt x="120" y="68"/>
                  </a:lnTo>
                  <a:lnTo>
                    <a:pt x="101" y="82"/>
                  </a:lnTo>
                  <a:lnTo>
                    <a:pt x="99" y="82"/>
                  </a:lnTo>
                  <a:lnTo>
                    <a:pt x="96" y="82"/>
                  </a:lnTo>
                  <a:lnTo>
                    <a:pt x="54" y="85"/>
                  </a:lnTo>
                  <a:lnTo>
                    <a:pt x="28" y="111"/>
                  </a:lnTo>
                  <a:lnTo>
                    <a:pt x="33" y="125"/>
                  </a:lnTo>
                  <a:lnTo>
                    <a:pt x="9" y="175"/>
                  </a:lnTo>
                  <a:lnTo>
                    <a:pt x="11" y="186"/>
                  </a:lnTo>
                  <a:lnTo>
                    <a:pt x="9" y="189"/>
                  </a:lnTo>
                  <a:lnTo>
                    <a:pt x="7" y="191"/>
                  </a:lnTo>
                  <a:lnTo>
                    <a:pt x="4" y="191"/>
                  </a:lnTo>
                  <a:lnTo>
                    <a:pt x="0" y="219"/>
                  </a:lnTo>
                  <a:lnTo>
                    <a:pt x="18" y="231"/>
                  </a:lnTo>
                  <a:lnTo>
                    <a:pt x="23" y="236"/>
                  </a:lnTo>
                  <a:lnTo>
                    <a:pt x="70" y="224"/>
                  </a:lnTo>
                  <a:lnTo>
                    <a:pt x="80" y="229"/>
                  </a:lnTo>
                  <a:lnTo>
                    <a:pt x="82" y="229"/>
                  </a:lnTo>
                  <a:lnTo>
                    <a:pt x="127" y="198"/>
                  </a:lnTo>
                  <a:lnTo>
                    <a:pt x="141" y="208"/>
                  </a:lnTo>
                  <a:lnTo>
                    <a:pt x="167" y="201"/>
                  </a:lnTo>
                  <a:lnTo>
                    <a:pt x="174" y="193"/>
                  </a:lnTo>
                  <a:lnTo>
                    <a:pt x="205" y="201"/>
                  </a:lnTo>
                  <a:lnTo>
                    <a:pt x="219" y="231"/>
                  </a:lnTo>
                  <a:lnTo>
                    <a:pt x="231" y="236"/>
                  </a:lnTo>
                  <a:lnTo>
                    <a:pt x="238" y="250"/>
                  </a:lnTo>
                  <a:lnTo>
                    <a:pt x="231" y="253"/>
                  </a:lnTo>
                  <a:lnTo>
                    <a:pt x="215" y="281"/>
                  </a:lnTo>
                  <a:lnTo>
                    <a:pt x="219" y="297"/>
                  </a:lnTo>
                  <a:lnTo>
                    <a:pt x="231" y="290"/>
                  </a:lnTo>
                  <a:lnTo>
                    <a:pt x="236" y="290"/>
                  </a:lnTo>
                  <a:lnTo>
                    <a:pt x="238" y="288"/>
                  </a:lnTo>
                  <a:lnTo>
                    <a:pt x="236" y="281"/>
                  </a:lnTo>
                  <a:lnTo>
                    <a:pt x="243" y="279"/>
                  </a:lnTo>
                  <a:lnTo>
                    <a:pt x="245" y="274"/>
                  </a:lnTo>
                  <a:lnTo>
                    <a:pt x="241" y="253"/>
                  </a:lnTo>
                  <a:lnTo>
                    <a:pt x="252" y="257"/>
                  </a:lnTo>
                  <a:lnTo>
                    <a:pt x="257" y="241"/>
                  </a:lnTo>
                  <a:lnTo>
                    <a:pt x="283" y="229"/>
                  </a:lnTo>
                  <a:lnTo>
                    <a:pt x="285" y="229"/>
                  </a:lnTo>
                  <a:lnTo>
                    <a:pt x="288" y="231"/>
                  </a:lnTo>
                  <a:lnTo>
                    <a:pt x="288" y="236"/>
                  </a:lnTo>
                  <a:lnTo>
                    <a:pt x="288" y="238"/>
                  </a:lnTo>
                  <a:lnTo>
                    <a:pt x="271" y="243"/>
                  </a:lnTo>
                  <a:lnTo>
                    <a:pt x="269" y="243"/>
                  </a:lnTo>
                  <a:lnTo>
                    <a:pt x="269" y="250"/>
                  </a:lnTo>
                  <a:lnTo>
                    <a:pt x="269" y="253"/>
                  </a:lnTo>
                  <a:lnTo>
                    <a:pt x="283" y="255"/>
                  </a:lnTo>
                  <a:lnTo>
                    <a:pt x="288" y="253"/>
                  </a:lnTo>
                  <a:lnTo>
                    <a:pt x="304" y="260"/>
                  </a:lnTo>
                  <a:lnTo>
                    <a:pt x="333" y="245"/>
                  </a:lnTo>
                  <a:lnTo>
                    <a:pt x="342" y="248"/>
                  </a:lnTo>
                  <a:lnTo>
                    <a:pt x="337" y="257"/>
                  </a:lnTo>
                  <a:lnTo>
                    <a:pt x="335" y="257"/>
                  </a:lnTo>
                  <a:lnTo>
                    <a:pt x="333" y="257"/>
                  </a:lnTo>
                  <a:lnTo>
                    <a:pt x="316" y="274"/>
                  </a:lnTo>
                  <a:lnTo>
                    <a:pt x="316" y="279"/>
                  </a:lnTo>
                  <a:lnTo>
                    <a:pt x="321" y="281"/>
                  </a:lnTo>
                  <a:lnTo>
                    <a:pt x="323" y="281"/>
                  </a:lnTo>
                  <a:lnTo>
                    <a:pt x="335" y="274"/>
                  </a:lnTo>
                  <a:lnTo>
                    <a:pt x="335" y="281"/>
                  </a:lnTo>
                  <a:lnTo>
                    <a:pt x="337" y="281"/>
                  </a:lnTo>
                  <a:lnTo>
                    <a:pt x="349" y="281"/>
                  </a:lnTo>
                  <a:lnTo>
                    <a:pt x="347" y="300"/>
                  </a:lnTo>
                  <a:lnTo>
                    <a:pt x="349" y="302"/>
                  </a:lnTo>
                  <a:lnTo>
                    <a:pt x="366" y="307"/>
                  </a:lnTo>
                  <a:lnTo>
                    <a:pt x="382" y="286"/>
                  </a:lnTo>
                  <a:lnTo>
                    <a:pt x="401" y="281"/>
                  </a:lnTo>
                  <a:lnTo>
                    <a:pt x="408" y="269"/>
                  </a:lnTo>
                  <a:lnTo>
                    <a:pt x="422" y="267"/>
                  </a:lnTo>
                  <a:lnTo>
                    <a:pt x="430" y="260"/>
                  </a:lnTo>
                  <a:lnTo>
                    <a:pt x="430" y="253"/>
                  </a:lnTo>
                  <a:lnTo>
                    <a:pt x="427" y="250"/>
                  </a:lnTo>
                  <a:lnTo>
                    <a:pt x="425" y="248"/>
                  </a:lnTo>
                  <a:lnTo>
                    <a:pt x="408" y="248"/>
                  </a:lnTo>
                  <a:lnTo>
                    <a:pt x="394" y="257"/>
                  </a:lnTo>
                  <a:lnTo>
                    <a:pt x="370" y="243"/>
                  </a:lnTo>
                  <a:lnTo>
                    <a:pt x="352" y="241"/>
                  </a:lnTo>
                  <a:lnTo>
                    <a:pt x="356" y="231"/>
                  </a:lnTo>
                  <a:lnTo>
                    <a:pt x="385" y="224"/>
                  </a:lnTo>
                  <a:lnTo>
                    <a:pt x="408" y="193"/>
                  </a:lnTo>
                  <a:lnTo>
                    <a:pt x="422" y="191"/>
                  </a:lnTo>
                  <a:lnTo>
                    <a:pt x="439" y="167"/>
                  </a:lnTo>
                  <a:lnTo>
                    <a:pt x="439" y="165"/>
                  </a:lnTo>
                  <a:lnTo>
                    <a:pt x="434" y="158"/>
                  </a:lnTo>
                  <a:lnTo>
                    <a:pt x="434" y="156"/>
                  </a:lnTo>
                  <a:lnTo>
                    <a:pt x="439" y="149"/>
                  </a:lnTo>
                  <a:lnTo>
                    <a:pt x="465" y="134"/>
                  </a:lnTo>
                  <a:lnTo>
                    <a:pt x="467" y="130"/>
                  </a:lnTo>
                  <a:lnTo>
                    <a:pt x="467" y="118"/>
                  </a:lnTo>
                  <a:lnTo>
                    <a:pt x="456" y="104"/>
                  </a:lnTo>
                  <a:lnTo>
                    <a:pt x="453" y="78"/>
                  </a:lnTo>
                  <a:lnTo>
                    <a:pt x="439" y="68"/>
                  </a:lnTo>
                  <a:lnTo>
                    <a:pt x="392" y="68"/>
                  </a:lnTo>
                  <a:lnTo>
                    <a:pt x="366" y="56"/>
                  </a:lnTo>
                  <a:lnTo>
                    <a:pt x="326" y="66"/>
                  </a:lnTo>
                  <a:lnTo>
                    <a:pt x="316" y="47"/>
                  </a:lnTo>
                  <a:lnTo>
                    <a:pt x="307" y="42"/>
                  </a:lnTo>
                  <a:lnTo>
                    <a:pt x="307" y="40"/>
                  </a:lnTo>
                  <a:lnTo>
                    <a:pt x="307" y="38"/>
                  </a:lnTo>
                  <a:lnTo>
                    <a:pt x="297" y="30"/>
                  </a:lnTo>
                  <a:lnTo>
                    <a:pt x="276" y="30"/>
                  </a:lnTo>
                  <a:lnTo>
                    <a:pt x="267" y="23"/>
                  </a:lnTo>
                  <a:lnTo>
                    <a:pt x="267" y="21"/>
                  </a:lnTo>
                  <a:lnTo>
                    <a:pt x="271" y="19"/>
                  </a:lnTo>
                  <a:lnTo>
                    <a:pt x="269" y="16"/>
                  </a:lnTo>
                  <a:lnTo>
                    <a:pt x="257" y="12"/>
                  </a:lnTo>
                  <a:lnTo>
                    <a:pt x="250" y="0"/>
                  </a:lnTo>
                  <a:lnTo>
                    <a:pt x="196" y="19"/>
                  </a:lnTo>
                  <a:lnTo>
                    <a:pt x="193" y="1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8" name="Freeform 59"/>
            <p:cNvSpPr>
              <a:spLocks/>
            </p:cNvSpPr>
            <p:nvPr/>
          </p:nvSpPr>
          <p:spPr bwMode="auto">
            <a:xfrm>
              <a:off x="3596" y="2461"/>
              <a:ext cx="230" cy="270"/>
            </a:xfrm>
            <a:custGeom>
              <a:avLst/>
              <a:gdLst>
                <a:gd name="T0" fmla="*/ 95 w 95"/>
                <a:gd name="T1" fmla="*/ 57 h 112"/>
                <a:gd name="T2" fmla="*/ 95 w 95"/>
                <a:gd name="T3" fmla="*/ 57 h 112"/>
                <a:gd name="T4" fmla="*/ 92 w 95"/>
                <a:gd name="T5" fmla="*/ 45 h 112"/>
                <a:gd name="T6" fmla="*/ 76 w 95"/>
                <a:gd name="T7" fmla="*/ 34 h 112"/>
                <a:gd name="T8" fmla="*/ 66 w 95"/>
                <a:gd name="T9" fmla="*/ 10 h 112"/>
                <a:gd name="T10" fmla="*/ 33 w 95"/>
                <a:gd name="T11" fmla="*/ 0 h 112"/>
                <a:gd name="T12" fmla="*/ 22 w 95"/>
                <a:gd name="T13" fmla="*/ 10 h 112"/>
                <a:gd name="T14" fmla="*/ 12 w 95"/>
                <a:gd name="T15" fmla="*/ 8 h 112"/>
                <a:gd name="T16" fmla="*/ 0 w 95"/>
                <a:gd name="T17" fmla="*/ 15 h 112"/>
                <a:gd name="T18" fmla="*/ 55 w 95"/>
                <a:gd name="T19" fmla="*/ 107 h 112"/>
                <a:gd name="T20" fmla="*/ 57 w 95"/>
                <a:gd name="T21" fmla="*/ 104 h 112"/>
                <a:gd name="T22" fmla="*/ 69 w 95"/>
                <a:gd name="T23" fmla="*/ 112 h 112"/>
                <a:gd name="T24" fmla="*/ 74 w 95"/>
                <a:gd name="T25" fmla="*/ 109 h 112"/>
                <a:gd name="T26" fmla="*/ 76 w 95"/>
                <a:gd name="T27" fmla="*/ 104 h 112"/>
                <a:gd name="T28" fmla="*/ 74 w 95"/>
                <a:gd name="T29" fmla="*/ 88 h 112"/>
                <a:gd name="T30" fmla="*/ 90 w 95"/>
                <a:gd name="T31" fmla="*/ 62 h 112"/>
                <a:gd name="T32" fmla="*/ 95 w 95"/>
                <a:gd name="T33" fmla="*/ 57 h 112"/>
                <a:gd name="T34" fmla="*/ 95 w 95"/>
                <a:gd name="T35" fmla="*/ 57 h 112"/>
                <a:gd name="T36" fmla="*/ 95 w 95"/>
                <a:gd name="T37" fmla="*/ 57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5"/>
                <a:gd name="T58" fmla="*/ 0 h 112"/>
                <a:gd name="T59" fmla="*/ 95 w 95"/>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5" h="112">
                  <a:moveTo>
                    <a:pt x="95" y="57"/>
                  </a:moveTo>
                  <a:lnTo>
                    <a:pt x="95" y="57"/>
                  </a:lnTo>
                  <a:lnTo>
                    <a:pt x="92" y="45"/>
                  </a:lnTo>
                  <a:lnTo>
                    <a:pt x="76" y="34"/>
                  </a:lnTo>
                  <a:lnTo>
                    <a:pt x="66" y="10"/>
                  </a:lnTo>
                  <a:lnTo>
                    <a:pt x="33" y="0"/>
                  </a:lnTo>
                  <a:lnTo>
                    <a:pt x="22" y="10"/>
                  </a:lnTo>
                  <a:lnTo>
                    <a:pt x="12" y="8"/>
                  </a:lnTo>
                  <a:lnTo>
                    <a:pt x="0" y="15"/>
                  </a:lnTo>
                  <a:lnTo>
                    <a:pt x="55" y="107"/>
                  </a:lnTo>
                  <a:lnTo>
                    <a:pt x="57" y="104"/>
                  </a:lnTo>
                  <a:lnTo>
                    <a:pt x="69" y="112"/>
                  </a:lnTo>
                  <a:lnTo>
                    <a:pt x="74" y="109"/>
                  </a:lnTo>
                  <a:lnTo>
                    <a:pt x="76" y="104"/>
                  </a:lnTo>
                  <a:lnTo>
                    <a:pt x="74" y="88"/>
                  </a:lnTo>
                  <a:lnTo>
                    <a:pt x="90" y="62"/>
                  </a:lnTo>
                  <a:lnTo>
                    <a:pt x="95" y="57"/>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89" name="Freeform 60"/>
            <p:cNvSpPr>
              <a:spLocks/>
            </p:cNvSpPr>
            <p:nvPr/>
          </p:nvSpPr>
          <p:spPr bwMode="auto">
            <a:xfrm>
              <a:off x="3268" y="3116"/>
              <a:ext cx="181" cy="168"/>
            </a:xfrm>
            <a:custGeom>
              <a:avLst/>
              <a:gdLst>
                <a:gd name="T0" fmla="*/ 0 w 76"/>
                <a:gd name="T1" fmla="*/ 24 h 69"/>
                <a:gd name="T2" fmla="*/ 0 w 76"/>
                <a:gd name="T3" fmla="*/ 24 h 69"/>
                <a:gd name="T4" fmla="*/ 14 w 76"/>
                <a:gd name="T5" fmla="*/ 21 h 69"/>
                <a:gd name="T6" fmla="*/ 24 w 76"/>
                <a:gd name="T7" fmla="*/ 7 h 69"/>
                <a:gd name="T8" fmla="*/ 52 w 76"/>
                <a:gd name="T9" fmla="*/ 0 h 69"/>
                <a:gd name="T10" fmla="*/ 55 w 76"/>
                <a:gd name="T11" fmla="*/ 5 h 69"/>
                <a:gd name="T12" fmla="*/ 66 w 76"/>
                <a:gd name="T13" fmla="*/ 10 h 69"/>
                <a:gd name="T14" fmla="*/ 76 w 76"/>
                <a:gd name="T15" fmla="*/ 36 h 69"/>
                <a:gd name="T16" fmla="*/ 76 w 76"/>
                <a:gd name="T17" fmla="*/ 38 h 69"/>
                <a:gd name="T18" fmla="*/ 66 w 76"/>
                <a:gd name="T19" fmla="*/ 50 h 69"/>
                <a:gd name="T20" fmla="*/ 50 w 76"/>
                <a:gd name="T21" fmla="*/ 52 h 69"/>
                <a:gd name="T22" fmla="*/ 43 w 76"/>
                <a:gd name="T23" fmla="*/ 62 h 69"/>
                <a:gd name="T24" fmla="*/ 22 w 76"/>
                <a:gd name="T25" fmla="*/ 69 h 69"/>
                <a:gd name="T26" fmla="*/ 7 w 76"/>
                <a:gd name="T27" fmla="*/ 59 h 69"/>
                <a:gd name="T28" fmla="*/ 0 w 76"/>
                <a:gd name="T29" fmla="*/ 24 h 69"/>
                <a:gd name="T30" fmla="*/ 0 w 76"/>
                <a:gd name="T31" fmla="*/ 24 h 69"/>
                <a:gd name="T32" fmla="*/ 0 w 76"/>
                <a:gd name="T33" fmla="*/ 24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69"/>
                <a:gd name="T53" fmla="*/ 76 w 76"/>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69">
                  <a:moveTo>
                    <a:pt x="0" y="24"/>
                  </a:moveTo>
                  <a:lnTo>
                    <a:pt x="0" y="24"/>
                  </a:lnTo>
                  <a:lnTo>
                    <a:pt x="14" y="21"/>
                  </a:lnTo>
                  <a:lnTo>
                    <a:pt x="24" y="7"/>
                  </a:lnTo>
                  <a:lnTo>
                    <a:pt x="52" y="0"/>
                  </a:lnTo>
                  <a:lnTo>
                    <a:pt x="55" y="5"/>
                  </a:lnTo>
                  <a:lnTo>
                    <a:pt x="66" y="10"/>
                  </a:lnTo>
                  <a:lnTo>
                    <a:pt x="76" y="36"/>
                  </a:lnTo>
                  <a:lnTo>
                    <a:pt x="76" y="38"/>
                  </a:lnTo>
                  <a:lnTo>
                    <a:pt x="66" y="50"/>
                  </a:lnTo>
                  <a:lnTo>
                    <a:pt x="50" y="52"/>
                  </a:lnTo>
                  <a:lnTo>
                    <a:pt x="43" y="62"/>
                  </a:lnTo>
                  <a:lnTo>
                    <a:pt x="22" y="69"/>
                  </a:lnTo>
                  <a:lnTo>
                    <a:pt x="7" y="59"/>
                  </a:lnTo>
                  <a:lnTo>
                    <a:pt x="0" y="24"/>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0" name="Freeform 61"/>
            <p:cNvSpPr>
              <a:spLocks/>
            </p:cNvSpPr>
            <p:nvPr/>
          </p:nvSpPr>
          <p:spPr bwMode="auto">
            <a:xfrm>
              <a:off x="3700" y="3070"/>
              <a:ext cx="206" cy="190"/>
            </a:xfrm>
            <a:custGeom>
              <a:avLst/>
              <a:gdLst>
                <a:gd name="T0" fmla="*/ 54 w 85"/>
                <a:gd name="T1" fmla="*/ 0 h 78"/>
                <a:gd name="T2" fmla="*/ 49 w 85"/>
                <a:gd name="T3" fmla="*/ 0 h 78"/>
                <a:gd name="T4" fmla="*/ 31 w 85"/>
                <a:gd name="T5" fmla="*/ 5 h 78"/>
                <a:gd name="T6" fmla="*/ 21 w 85"/>
                <a:gd name="T7" fmla="*/ 3 h 78"/>
                <a:gd name="T8" fmla="*/ 0 w 85"/>
                <a:gd name="T9" fmla="*/ 17 h 78"/>
                <a:gd name="T10" fmla="*/ 9 w 85"/>
                <a:gd name="T11" fmla="*/ 24 h 78"/>
                <a:gd name="T12" fmla="*/ 9 w 85"/>
                <a:gd name="T13" fmla="*/ 31 h 78"/>
                <a:gd name="T14" fmla="*/ 5 w 85"/>
                <a:gd name="T15" fmla="*/ 38 h 78"/>
                <a:gd name="T16" fmla="*/ 2 w 85"/>
                <a:gd name="T17" fmla="*/ 62 h 78"/>
                <a:gd name="T18" fmla="*/ 21 w 85"/>
                <a:gd name="T19" fmla="*/ 62 h 78"/>
                <a:gd name="T20" fmla="*/ 7 w 85"/>
                <a:gd name="T21" fmla="*/ 69 h 78"/>
                <a:gd name="T22" fmla="*/ 5 w 85"/>
                <a:gd name="T23" fmla="*/ 71 h 78"/>
                <a:gd name="T24" fmla="*/ 5 w 85"/>
                <a:gd name="T25" fmla="*/ 78 h 78"/>
                <a:gd name="T26" fmla="*/ 64 w 85"/>
                <a:gd name="T27" fmla="*/ 31 h 78"/>
                <a:gd name="T28" fmla="*/ 71 w 85"/>
                <a:gd name="T29" fmla="*/ 31 h 78"/>
                <a:gd name="T30" fmla="*/ 85 w 85"/>
                <a:gd name="T31" fmla="*/ 17 h 78"/>
                <a:gd name="T32" fmla="*/ 85 w 85"/>
                <a:gd name="T33" fmla="*/ 14 h 78"/>
                <a:gd name="T34" fmla="*/ 83 w 85"/>
                <a:gd name="T35" fmla="*/ 10 h 78"/>
                <a:gd name="T36" fmla="*/ 57 w 85"/>
                <a:gd name="T37" fmla="*/ 5 h 78"/>
                <a:gd name="T38" fmla="*/ 54 w 85"/>
                <a:gd name="T39" fmla="*/ 0 h 78"/>
                <a:gd name="T40" fmla="*/ 54 w 85"/>
                <a:gd name="T41" fmla="*/ 0 h 78"/>
                <a:gd name="T42" fmla="*/ 54 w 85"/>
                <a:gd name="T43" fmla="*/ 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5"/>
                <a:gd name="T67" fmla="*/ 0 h 78"/>
                <a:gd name="T68" fmla="*/ 85 w 85"/>
                <a:gd name="T69" fmla="*/ 78 h 7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5" h="78">
                  <a:moveTo>
                    <a:pt x="54" y="0"/>
                  </a:moveTo>
                  <a:lnTo>
                    <a:pt x="49" y="0"/>
                  </a:lnTo>
                  <a:lnTo>
                    <a:pt x="31" y="5"/>
                  </a:lnTo>
                  <a:lnTo>
                    <a:pt x="21" y="3"/>
                  </a:lnTo>
                  <a:lnTo>
                    <a:pt x="0" y="17"/>
                  </a:lnTo>
                  <a:lnTo>
                    <a:pt x="9" y="24"/>
                  </a:lnTo>
                  <a:lnTo>
                    <a:pt x="9" y="31"/>
                  </a:lnTo>
                  <a:lnTo>
                    <a:pt x="5" y="38"/>
                  </a:lnTo>
                  <a:lnTo>
                    <a:pt x="2" y="62"/>
                  </a:lnTo>
                  <a:lnTo>
                    <a:pt x="21" y="62"/>
                  </a:lnTo>
                  <a:lnTo>
                    <a:pt x="7" y="69"/>
                  </a:lnTo>
                  <a:lnTo>
                    <a:pt x="5" y="71"/>
                  </a:lnTo>
                  <a:lnTo>
                    <a:pt x="5" y="78"/>
                  </a:lnTo>
                  <a:lnTo>
                    <a:pt x="64" y="31"/>
                  </a:lnTo>
                  <a:lnTo>
                    <a:pt x="71" y="31"/>
                  </a:lnTo>
                  <a:lnTo>
                    <a:pt x="85" y="17"/>
                  </a:lnTo>
                  <a:lnTo>
                    <a:pt x="85" y="14"/>
                  </a:lnTo>
                  <a:lnTo>
                    <a:pt x="83" y="10"/>
                  </a:lnTo>
                  <a:lnTo>
                    <a:pt x="57" y="5"/>
                  </a:lnTo>
                  <a:lnTo>
                    <a:pt x="54"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1" name="Freeform 62"/>
            <p:cNvSpPr>
              <a:spLocks/>
            </p:cNvSpPr>
            <p:nvPr/>
          </p:nvSpPr>
          <p:spPr bwMode="auto">
            <a:xfrm>
              <a:off x="2185" y="2691"/>
              <a:ext cx="302" cy="171"/>
            </a:xfrm>
            <a:custGeom>
              <a:avLst/>
              <a:gdLst>
                <a:gd name="T0" fmla="*/ 48 w 126"/>
                <a:gd name="T1" fmla="*/ 0 h 71"/>
                <a:gd name="T2" fmla="*/ 48 w 126"/>
                <a:gd name="T3" fmla="*/ 0 h 71"/>
                <a:gd name="T4" fmla="*/ 50 w 126"/>
                <a:gd name="T5" fmla="*/ 2 h 71"/>
                <a:gd name="T6" fmla="*/ 90 w 126"/>
                <a:gd name="T7" fmla="*/ 0 h 71"/>
                <a:gd name="T8" fmla="*/ 100 w 126"/>
                <a:gd name="T9" fmla="*/ 7 h 71"/>
                <a:gd name="T10" fmla="*/ 104 w 126"/>
                <a:gd name="T11" fmla="*/ 12 h 71"/>
                <a:gd name="T12" fmla="*/ 104 w 126"/>
                <a:gd name="T13" fmla="*/ 12 h 71"/>
                <a:gd name="T14" fmla="*/ 107 w 126"/>
                <a:gd name="T15" fmla="*/ 14 h 71"/>
                <a:gd name="T16" fmla="*/ 109 w 126"/>
                <a:gd name="T17" fmla="*/ 19 h 71"/>
                <a:gd name="T18" fmla="*/ 107 w 126"/>
                <a:gd name="T19" fmla="*/ 24 h 71"/>
                <a:gd name="T20" fmla="*/ 114 w 126"/>
                <a:gd name="T21" fmla="*/ 28 h 71"/>
                <a:gd name="T22" fmla="*/ 121 w 126"/>
                <a:gd name="T23" fmla="*/ 31 h 71"/>
                <a:gd name="T24" fmla="*/ 121 w 126"/>
                <a:gd name="T25" fmla="*/ 28 h 71"/>
                <a:gd name="T26" fmla="*/ 126 w 126"/>
                <a:gd name="T27" fmla="*/ 28 h 71"/>
                <a:gd name="T28" fmla="*/ 126 w 126"/>
                <a:gd name="T29" fmla="*/ 31 h 71"/>
                <a:gd name="T30" fmla="*/ 126 w 126"/>
                <a:gd name="T31" fmla="*/ 40 h 71"/>
                <a:gd name="T32" fmla="*/ 126 w 126"/>
                <a:gd name="T33" fmla="*/ 42 h 71"/>
                <a:gd name="T34" fmla="*/ 123 w 126"/>
                <a:gd name="T35" fmla="*/ 42 h 71"/>
                <a:gd name="T36" fmla="*/ 121 w 126"/>
                <a:gd name="T37" fmla="*/ 42 h 71"/>
                <a:gd name="T38" fmla="*/ 118 w 126"/>
                <a:gd name="T39" fmla="*/ 45 h 71"/>
                <a:gd name="T40" fmla="*/ 118 w 126"/>
                <a:gd name="T41" fmla="*/ 45 h 71"/>
                <a:gd name="T42" fmla="*/ 121 w 126"/>
                <a:gd name="T43" fmla="*/ 54 h 71"/>
                <a:gd name="T44" fmla="*/ 95 w 126"/>
                <a:gd name="T45" fmla="*/ 50 h 71"/>
                <a:gd name="T46" fmla="*/ 85 w 126"/>
                <a:gd name="T47" fmla="*/ 71 h 71"/>
                <a:gd name="T48" fmla="*/ 71 w 126"/>
                <a:gd name="T49" fmla="*/ 50 h 71"/>
                <a:gd name="T50" fmla="*/ 62 w 126"/>
                <a:gd name="T51" fmla="*/ 54 h 71"/>
                <a:gd name="T52" fmla="*/ 62 w 126"/>
                <a:gd name="T53" fmla="*/ 57 h 71"/>
                <a:gd name="T54" fmla="*/ 62 w 126"/>
                <a:gd name="T55" fmla="*/ 61 h 71"/>
                <a:gd name="T56" fmla="*/ 55 w 126"/>
                <a:gd name="T57" fmla="*/ 68 h 71"/>
                <a:gd name="T58" fmla="*/ 31 w 126"/>
                <a:gd name="T59" fmla="*/ 71 h 71"/>
                <a:gd name="T60" fmla="*/ 26 w 126"/>
                <a:gd name="T61" fmla="*/ 66 h 71"/>
                <a:gd name="T62" fmla="*/ 24 w 126"/>
                <a:gd name="T63" fmla="*/ 66 h 71"/>
                <a:gd name="T64" fmla="*/ 22 w 126"/>
                <a:gd name="T65" fmla="*/ 59 h 71"/>
                <a:gd name="T66" fmla="*/ 24 w 126"/>
                <a:gd name="T67" fmla="*/ 54 h 71"/>
                <a:gd name="T68" fmla="*/ 22 w 126"/>
                <a:gd name="T69" fmla="*/ 50 h 71"/>
                <a:gd name="T70" fmla="*/ 22 w 126"/>
                <a:gd name="T71" fmla="*/ 50 h 71"/>
                <a:gd name="T72" fmla="*/ 12 w 126"/>
                <a:gd name="T73" fmla="*/ 50 h 71"/>
                <a:gd name="T74" fmla="*/ 5 w 126"/>
                <a:gd name="T75" fmla="*/ 61 h 71"/>
                <a:gd name="T76" fmla="*/ 3 w 126"/>
                <a:gd name="T77" fmla="*/ 61 h 71"/>
                <a:gd name="T78" fmla="*/ 0 w 126"/>
                <a:gd name="T79" fmla="*/ 59 h 71"/>
                <a:gd name="T80" fmla="*/ 3 w 126"/>
                <a:gd name="T81" fmla="*/ 45 h 71"/>
                <a:gd name="T82" fmla="*/ 29 w 126"/>
                <a:gd name="T83" fmla="*/ 12 h 71"/>
                <a:gd name="T84" fmla="*/ 29 w 126"/>
                <a:gd name="T85" fmla="*/ 7 h 71"/>
                <a:gd name="T86" fmla="*/ 29 w 126"/>
                <a:gd name="T87" fmla="*/ 5 h 71"/>
                <a:gd name="T88" fmla="*/ 45 w 126"/>
                <a:gd name="T89" fmla="*/ 2 h 71"/>
                <a:gd name="T90" fmla="*/ 48 w 126"/>
                <a:gd name="T91" fmla="*/ 0 h 71"/>
                <a:gd name="T92" fmla="*/ 48 w 126"/>
                <a:gd name="T93" fmla="*/ 0 h 71"/>
                <a:gd name="T94" fmla="*/ 48 w 126"/>
                <a:gd name="T95" fmla="*/ 0 h 7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6"/>
                <a:gd name="T145" fmla="*/ 0 h 71"/>
                <a:gd name="T146" fmla="*/ 126 w 126"/>
                <a:gd name="T147" fmla="*/ 71 h 7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6" h="71">
                  <a:moveTo>
                    <a:pt x="48" y="0"/>
                  </a:moveTo>
                  <a:lnTo>
                    <a:pt x="48" y="0"/>
                  </a:lnTo>
                  <a:lnTo>
                    <a:pt x="50" y="2"/>
                  </a:lnTo>
                  <a:lnTo>
                    <a:pt x="90" y="0"/>
                  </a:lnTo>
                  <a:lnTo>
                    <a:pt x="100" y="7"/>
                  </a:lnTo>
                  <a:lnTo>
                    <a:pt x="104" y="12"/>
                  </a:lnTo>
                  <a:lnTo>
                    <a:pt x="107" y="14"/>
                  </a:lnTo>
                  <a:lnTo>
                    <a:pt x="109" y="19"/>
                  </a:lnTo>
                  <a:lnTo>
                    <a:pt x="107" y="24"/>
                  </a:lnTo>
                  <a:lnTo>
                    <a:pt x="114" y="28"/>
                  </a:lnTo>
                  <a:lnTo>
                    <a:pt x="121" y="31"/>
                  </a:lnTo>
                  <a:lnTo>
                    <a:pt x="121" y="28"/>
                  </a:lnTo>
                  <a:lnTo>
                    <a:pt x="126" y="28"/>
                  </a:lnTo>
                  <a:lnTo>
                    <a:pt x="126" y="31"/>
                  </a:lnTo>
                  <a:lnTo>
                    <a:pt x="126" y="40"/>
                  </a:lnTo>
                  <a:lnTo>
                    <a:pt x="126" y="42"/>
                  </a:lnTo>
                  <a:lnTo>
                    <a:pt x="123" y="42"/>
                  </a:lnTo>
                  <a:lnTo>
                    <a:pt x="121" y="42"/>
                  </a:lnTo>
                  <a:lnTo>
                    <a:pt x="118" y="45"/>
                  </a:lnTo>
                  <a:lnTo>
                    <a:pt x="121" y="54"/>
                  </a:lnTo>
                  <a:lnTo>
                    <a:pt x="95" y="50"/>
                  </a:lnTo>
                  <a:lnTo>
                    <a:pt x="85" y="71"/>
                  </a:lnTo>
                  <a:lnTo>
                    <a:pt x="71" y="50"/>
                  </a:lnTo>
                  <a:lnTo>
                    <a:pt x="62" y="54"/>
                  </a:lnTo>
                  <a:lnTo>
                    <a:pt x="62" y="57"/>
                  </a:lnTo>
                  <a:lnTo>
                    <a:pt x="62" y="61"/>
                  </a:lnTo>
                  <a:lnTo>
                    <a:pt x="55" y="68"/>
                  </a:lnTo>
                  <a:lnTo>
                    <a:pt x="31" y="71"/>
                  </a:lnTo>
                  <a:lnTo>
                    <a:pt x="26" y="66"/>
                  </a:lnTo>
                  <a:lnTo>
                    <a:pt x="24" y="66"/>
                  </a:lnTo>
                  <a:lnTo>
                    <a:pt x="22" y="59"/>
                  </a:lnTo>
                  <a:lnTo>
                    <a:pt x="24" y="54"/>
                  </a:lnTo>
                  <a:lnTo>
                    <a:pt x="22" y="50"/>
                  </a:lnTo>
                  <a:lnTo>
                    <a:pt x="12" y="50"/>
                  </a:lnTo>
                  <a:lnTo>
                    <a:pt x="5" y="61"/>
                  </a:lnTo>
                  <a:lnTo>
                    <a:pt x="3" y="61"/>
                  </a:lnTo>
                  <a:lnTo>
                    <a:pt x="0" y="59"/>
                  </a:lnTo>
                  <a:lnTo>
                    <a:pt x="3" y="45"/>
                  </a:lnTo>
                  <a:lnTo>
                    <a:pt x="29" y="12"/>
                  </a:lnTo>
                  <a:lnTo>
                    <a:pt x="29" y="7"/>
                  </a:lnTo>
                  <a:lnTo>
                    <a:pt x="29" y="5"/>
                  </a:lnTo>
                  <a:lnTo>
                    <a:pt x="45" y="2"/>
                  </a:lnTo>
                  <a:lnTo>
                    <a:pt x="48"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2" name="Freeform 63"/>
            <p:cNvSpPr>
              <a:spLocks/>
            </p:cNvSpPr>
            <p:nvPr/>
          </p:nvSpPr>
          <p:spPr bwMode="auto">
            <a:xfrm>
              <a:off x="2532" y="868"/>
              <a:ext cx="11" cy="5"/>
            </a:xfrm>
            <a:custGeom>
              <a:avLst/>
              <a:gdLst>
                <a:gd name="T0" fmla="*/ 0 w 5"/>
                <a:gd name="T1" fmla="*/ 0 h 2"/>
                <a:gd name="T2" fmla="*/ 0 w 5"/>
                <a:gd name="T3" fmla="*/ 0 h 2"/>
                <a:gd name="T4" fmla="*/ 0 w 5"/>
                <a:gd name="T5" fmla="*/ 2 h 2"/>
                <a:gd name="T6" fmla="*/ 5 w 5"/>
                <a:gd name="T7" fmla="*/ 0 h 2"/>
                <a:gd name="T8" fmla="*/ 3 w 5"/>
                <a:gd name="T9" fmla="*/ 0 h 2"/>
                <a:gd name="T10" fmla="*/ 0 w 5"/>
                <a:gd name="T11" fmla="*/ 0 h 2"/>
                <a:gd name="T12" fmla="*/ 0 w 5"/>
                <a:gd name="T13" fmla="*/ 0 h 2"/>
                <a:gd name="T14" fmla="*/ 0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0" y="0"/>
                  </a:moveTo>
                  <a:lnTo>
                    <a:pt x="0" y="0"/>
                  </a:lnTo>
                  <a:lnTo>
                    <a:pt x="0" y="2"/>
                  </a:lnTo>
                  <a:lnTo>
                    <a:pt x="5" y="0"/>
                  </a:lnTo>
                  <a:lnTo>
                    <a:pt x="3" y="0"/>
                  </a:lnTo>
                  <a:lnTo>
                    <a:pt x="0" y="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93" name="Freeform 64"/>
            <p:cNvSpPr>
              <a:spLocks/>
            </p:cNvSpPr>
            <p:nvPr/>
          </p:nvSpPr>
          <p:spPr bwMode="auto">
            <a:xfrm>
              <a:off x="2532" y="868"/>
              <a:ext cx="11" cy="5"/>
            </a:xfrm>
            <a:custGeom>
              <a:avLst/>
              <a:gdLst>
                <a:gd name="T0" fmla="*/ 0 w 5"/>
                <a:gd name="T1" fmla="*/ 0 h 2"/>
                <a:gd name="T2" fmla="*/ 0 w 5"/>
                <a:gd name="T3" fmla="*/ 0 h 2"/>
                <a:gd name="T4" fmla="*/ 0 w 5"/>
                <a:gd name="T5" fmla="*/ 2 h 2"/>
                <a:gd name="T6" fmla="*/ 5 w 5"/>
                <a:gd name="T7" fmla="*/ 0 h 2"/>
                <a:gd name="T8" fmla="*/ 3 w 5"/>
                <a:gd name="T9" fmla="*/ 0 h 2"/>
                <a:gd name="T10" fmla="*/ 0 w 5"/>
                <a:gd name="T11" fmla="*/ 0 h 2"/>
                <a:gd name="T12" fmla="*/ 0 w 5"/>
                <a:gd name="T13" fmla="*/ 0 h 2"/>
                <a:gd name="T14" fmla="*/ 0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0" y="0"/>
                  </a:moveTo>
                  <a:lnTo>
                    <a:pt x="0" y="0"/>
                  </a:lnTo>
                  <a:lnTo>
                    <a:pt x="0" y="2"/>
                  </a:lnTo>
                  <a:lnTo>
                    <a:pt x="5" y="0"/>
                  </a:lnTo>
                  <a:lnTo>
                    <a:pt x="3" y="0"/>
                  </a:lnTo>
                  <a:lnTo>
                    <a:pt x="0"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4" name="Freeform 65"/>
            <p:cNvSpPr>
              <a:spLocks/>
            </p:cNvSpPr>
            <p:nvPr/>
          </p:nvSpPr>
          <p:spPr bwMode="auto">
            <a:xfrm>
              <a:off x="2532" y="868"/>
              <a:ext cx="11" cy="5"/>
            </a:xfrm>
            <a:custGeom>
              <a:avLst/>
              <a:gdLst>
                <a:gd name="T0" fmla="*/ 0 w 5"/>
                <a:gd name="T1" fmla="*/ 0 h 2"/>
                <a:gd name="T2" fmla="*/ 0 w 5"/>
                <a:gd name="T3" fmla="*/ 0 h 2"/>
                <a:gd name="T4" fmla="*/ 0 w 5"/>
                <a:gd name="T5" fmla="*/ 2 h 2"/>
                <a:gd name="T6" fmla="*/ 5 w 5"/>
                <a:gd name="T7" fmla="*/ 0 h 2"/>
                <a:gd name="T8" fmla="*/ 3 w 5"/>
                <a:gd name="T9" fmla="*/ 0 h 2"/>
                <a:gd name="T10" fmla="*/ 0 w 5"/>
                <a:gd name="T11" fmla="*/ 0 h 2"/>
                <a:gd name="T12" fmla="*/ 0 w 5"/>
                <a:gd name="T13" fmla="*/ 0 h 2"/>
                <a:gd name="T14" fmla="*/ 0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0" y="0"/>
                  </a:moveTo>
                  <a:lnTo>
                    <a:pt x="0" y="0"/>
                  </a:lnTo>
                  <a:lnTo>
                    <a:pt x="0" y="2"/>
                  </a:lnTo>
                  <a:lnTo>
                    <a:pt x="5" y="0"/>
                  </a:lnTo>
                  <a:lnTo>
                    <a:pt x="3" y="0"/>
                  </a:lnTo>
                  <a:lnTo>
                    <a:pt x="0" y="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95" name="Freeform 66"/>
            <p:cNvSpPr>
              <a:spLocks/>
            </p:cNvSpPr>
            <p:nvPr/>
          </p:nvSpPr>
          <p:spPr bwMode="auto">
            <a:xfrm>
              <a:off x="2532" y="868"/>
              <a:ext cx="11" cy="5"/>
            </a:xfrm>
            <a:custGeom>
              <a:avLst/>
              <a:gdLst>
                <a:gd name="T0" fmla="*/ 0 w 5"/>
                <a:gd name="T1" fmla="*/ 0 h 2"/>
                <a:gd name="T2" fmla="*/ 0 w 5"/>
                <a:gd name="T3" fmla="*/ 0 h 2"/>
                <a:gd name="T4" fmla="*/ 0 w 5"/>
                <a:gd name="T5" fmla="*/ 2 h 2"/>
                <a:gd name="T6" fmla="*/ 5 w 5"/>
                <a:gd name="T7" fmla="*/ 0 h 2"/>
                <a:gd name="T8" fmla="*/ 3 w 5"/>
                <a:gd name="T9" fmla="*/ 0 h 2"/>
                <a:gd name="T10" fmla="*/ 0 w 5"/>
                <a:gd name="T11" fmla="*/ 0 h 2"/>
                <a:gd name="T12" fmla="*/ 0 60000 65536"/>
                <a:gd name="T13" fmla="*/ 0 60000 65536"/>
                <a:gd name="T14" fmla="*/ 0 60000 65536"/>
                <a:gd name="T15" fmla="*/ 0 60000 65536"/>
                <a:gd name="T16" fmla="*/ 0 60000 65536"/>
                <a:gd name="T17" fmla="*/ 0 60000 65536"/>
                <a:gd name="T18" fmla="*/ 0 w 5"/>
                <a:gd name="T19" fmla="*/ 0 h 2"/>
                <a:gd name="T20" fmla="*/ 5 w 5"/>
                <a:gd name="T21" fmla="*/ 2 h 2"/>
              </a:gdLst>
              <a:ahLst/>
              <a:cxnLst>
                <a:cxn ang="T12">
                  <a:pos x="T0" y="T1"/>
                </a:cxn>
                <a:cxn ang="T13">
                  <a:pos x="T2" y="T3"/>
                </a:cxn>
                <a:cxn ang="T14">
                  <a:pos x="T4" y="T5"/>
                </a:cxn>
                <a:cxn ang="T15">
                  <a:pos x="T6" y="T7"/>
                </a:cxn>
                <a:cxn ang="T16">
                  <a:pos x="T8" y="T9"/>
                </a:cxn>
                <a:cxn ang="T17">
                  <a:pos x="T10" y="T11"/>
                </a:cxn>
              </a:cxnLst>
              <a:rect l="T18" t="T19" r="T20" b="T21"/>
              <a:pathLst>
                <a:path w="5" h="2">
                  <a:moveTo>
                    <a:pt x="0" y="0"/>
                  </a:moveTo>
                  <a:lnTo>
                    <a:pt x="0" y="0"/>
                  </a:lnTo>
                  <a:lnTo>
                    <a:pt x="0" y="2"/>
                  </a:lnTo>
                  <a:lnTo>
                    <a:pt x="5" y="0"/>
                  </a:lnTo>
                  <a:lnTo>
                    <a:pt x="3" y="0"/>
                  </a:lnTo>
                  <a:lnTo>
                    <a:pt x="0"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6" name="Freeform 67"/>
            <p:cNvSpPr>
              <a:spLocks/>
            </p:cNvSpPr>
            <p:nvPr/>
          </p:nvSpPr>
          <p:spPr bwMode="auto">
            <a:xfrm>
              <a:off x="2532" y="868"/>
              <a:ext cx="11" cy="5"/>
            </a:xfrm>
            <a:custGeom>
              <a:avLst/>
              <a:gdLst>
                <a:gd name="T0" fmla="*/ 0 w 5"/>
                <a:gd name="T1" fmla="*/ 0 h 2"/>
                <a:gd name="T2" fmla="*/ 0 w 5"/>
                <a:gd name="T3" fmla="*/ 0 h 2"/>
                <a:gd name="T4" fmla="*/ 0 w 5"/>
                <a:gd name="T5" fmla="*/ 2 h 2"/>
                <a:gd name="T6" fmla="*/ 5 w 5"/>
                <a:gd name="T7" fmla="*/ 0 h 2"/>
                <a:gd name="T8" fmla="*/ 3 w 5"/>
                <a:gd name="T9" fmla="*/ 0 h 2"/>
                <a:gd name="T10" fmla="*/ 0 w 5"/>
                <a:gd name="T11" fmla="*/ 0 h 2"/>
                <a:gd name="T12" fmla="*/ 0 60000 65536"/>
                <a:gd name="T13" fmla="*/ 0 60000 65536"/>
                <a:gd name="T14" fmla="*/ 0 60000 65536"/>
                <a:gd name="T15" fmla="*/ 0 60000 65536"/>
                <a:gd name="T16" fmla="*/ 0 60000 65536"/>
                <a:gd name="T17" fmla="*/ 0 60000 65536"/>
                <a:gd name="T18" fmla="*/ 0 w 5"/>
                <a:gd name="T19" fmla="*/ 0 h 2"/>
                <a:gd name="T20" fmla="*/ 5 w 5"/>
                <a:gd name="T21" fmla="*/ 2 h 2"/>
              </a:gdLst>
              <a:ahLst/>
              <a:cxnLst>
                <a:cxn ang="T12">
                  <a:pos x="T0" y="T1"/>
                </a:cxn>
                <a:cxn ang="T13">
                  <a:pos x="T2" y="T3"/>
                </a:cxn>
                <a:cxn ang="T14">
                  <a:pos x="T4" y="T5"/>
                </a:cxn>
                <a:cxn ang="T15">
                  <a:pos x="T6" y="T7"/>
                </a:cxn>
                <a:cxn ang="T16">
                  <a:pos x="T8" y="T9"/>
                </a:cxn>
                <a:cxn ang="T17">
                  <a:pos x="T10" y="T11"/>
                </a:cxn>
              </a:cxnLst>
              <a:rect l="T18" t="T19" r="T20" b="T21"/>
              <a:pathLst>
                <a:path w="5" h="2">
                  <a:moveTo>
                    <a:pt x="0" y="0"/>
                  </a:moveTo>
                  <a:lnTo>
                    <a:pt x="0" y="0"/>
                  </a:lnTo>
                  <a:lnTo>
                    <a:pt x="0" y="2"/>
                  </a:lnTo>
                  <a:lnTo>
                    <a:pt x="5" y="0"/>
                  </a:lnTo>
                  <a:lnTo>
                    <a:pt x="3" y="0"/>
                  </a:lnTo>
                  <a:lnTo>
                    <a:pt x="0" y="0"/>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7" name="Freeform 68"/>
            <p:cNvSpPr>
              <a:spLocks/>
            </p:cNvSpPr>
            <p:nvPr/>
          </p:nvSpPr>
          <p:spPr bwMode="auto">
            <a:xfrm>
              <a:off x="2402" y="999"/>
              <a:ext cx="40" cy="24"/>
            </a:xfrm>
            <a:custGeom>
              <a:avLst/>
              <a:gdLst>
                <a:gd name="T0" fmla="*/ 0 w 17"/>
                <a:gd name="T1" fmla="*/ 7 h 10"/>
                <a:gd name="T2" fmla="*/ 0 w 17"/>
                <a:gd name="T3" fmla="*/ 7 h 10"/>
                <a:gd name="T4" fmla="*/ 14 w 17"/>
                <a:gd name="T5" fmla="*/ 0 h 10"/>
                <a:gd name="T6" fmla="*/ 17 w 17"/>
                <a:gd name="T7" fmla="*/ 5 h 10"/>
                <a:gd name="T8" fmla="*/ 3 w 17"/>
                <a:gd name="T9" fmla="*/ 10 h 10"/>
                <a:gd name="T10" fmla="*/ 0 w 17"/>
                <a:gd name="T11" fmla="*/ 7 h 10"/>
                <a:gd name="T12" fmla="*/ 0 w 17"/>
                <a:gd name="T13" fmla="*/ 7 h 10"/>
                <a:gd name="T14" fmla="*/ 0 w 17"/>
                <a:gd name="T15" fmla="*/ 7 h 10"/>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0"/>
                <a:gd name="T26" fmla="*/ 17 w 17"/>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0">
                  <a:moveTo>
                    <a:pt x="0" y="7"/>
                  </a:moveTo>
                  <a:lnTo>
                    <a:pt x="0" y="7"/>
                  </a:lnTo>
                  <a:lnTo>
                    <a:pt x="14" y="0"/>
                  </a:lnTo>
                  <a:lnTo>
                    <a:pt x="17" y="5"/>
                  </a:lnTo>
                  <a:lnTo>
                    <a:pt x="3" y="10"/>
                  </a:lnTo>
                  <a:lnTo>
                    <a:pt x="0" y="7"/>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498" name="Freeform 69"/>
            <p:cNvSpPr>
              <a:spLocks/>
            </p:cNvSpPr>
            <p:nvPr/>
          </p:nvSpPr>
          <p:spPr bwMode="auto">
            <a:xfrm>
              <a:off x="2402" y="999"/>
              <a:ext cx="40" cy="24"/>
            </a:xfrm>
            <a:custGeom>
              <a:avLst/>
              <a:gdLst>
                <a:gd name="T0" fmla="*/ 0 w 17"/>
                <a:gd name="T1" fmla="*/ 7 h 10"/>
                <a:gd name="T2" fmla="*/ 0 w 17"/>
                <a:gd name="T3" fmla="*/ 7 h 10"/>
                <a:gd name="T4" fmla="*/ 14 w 17"/>
                <a:gd name="T5" fmla="*/ 0 h 10"/>
                <a:gd name="T6" fmla="*/ 17 w 17"/>
                <a:gd name="T7" fmla="*/ 5 h 10"/>
                <a:gd name="T8" fmla="*/ 3 w 17"/>
                <a:gd name="T9" fmla="*/ 10 h 10"/>
                <a:gd name="T10" fmla="*/ 0 w 17"/>
                <a:gd name="T11" fmla="*/ 7 h 10"/>
                <a:gd name="T12" fmla="*/ 0 w 17"/>
                <a:gd name="T13" fmla="*/ 7 h 10"/>
                <a:gd name="T14" fmla="*/ 0 w 17"/>
                <a:gd name="T15" fmla="*/ 7 h 10"/>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0"/>
                <a:gd name="T26" fmla="*/ 17 w 17"/>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0">
                  <a:moveTo>
                    <a:pt x="0" y="7"/>
                  </a:moveTo>
                  <a:lnTo>
                    <a:pt x="0" y="7"/>
                  </a:lnTo>
                  <a:lnTo>
                    <a:pt x="14" y="0"/>
                  </a:lnTo>
                  <a:lnTo>
                    <a:pt x="17" y="5"/>
                  </a:lnTo>
                  <a:lnTo>
                    <a:pt x="3" y="10"/>
                  </a:lnTo>
                  <a:lnTo>
                    <a:pt x="0" y="7"/>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499" name="Freeform 70"/>
            <p:cNvSpPr>
              <a:spLocks/>
            </p:cNvSpPr>
            <p:nvPr/>
          </p:nvSpPr>
          <p:spPr bwMode="auto">
            <a:xfrm>
              <a:off x="2402" y="999"/>
              <a:ext cx="40" cy="24"/>
            </a:xfrm>
            <a:custGeom>
              <a:avLst/>
              <a:gdLst>
                <a:gd name="T0" fmla="*/ 0 w 17"/>
                <a:gd name="T1" fmla="*/ 7 h 10"/>
                <a:gd name="T2" fmla="*/ 0 w 17"/>
                <a:gd name="T3" fmla="*/ 7 h 10"/>
                <a:gd name="T4" fmla="*/ 14 w 17"/>
                <a:gd name="T5" fmla="*/ 0 h 10"/>
                <a:gd name="T6" fmla="*/ 17 w 17"/>
                <a:gd name="T7" fmla="*/ 5 h 10"/>
                <a:gd name="T8" fmla="*/ 3 w 17"/>
                <a:gd name="T9" fmla="*/ 10 h 10"/>
                <a:gd name="T10" fmla="*/ 0 w 17"/>
                <a:gd name="T11" fmla="*/ 7 h 10"/>
                <a:gd name="T12" fmla="*/ 0 w 17"/>
                <a:gd name="T13" fmla="*/ 7 h 10"/>
                <a:gd name="T14" fmla="*/ 0 w 17"/>
                <a:gd name="T15" fmla="*/ 7 h 10"/>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0"/>
                <a:gd name="T26" fmla="*/ 17 w 17"/>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0">
                  <a:moveTo>
                    <a:pt x="0" y="7"/>
                  </a:moveTo>
                  <a:lnTo>
                    <a:pt x="0" y="7"/>
                  </a:lnTo>
                  <a:lnTo>
                    <a:pt x="14" y="0"/>
                  </a:lnTo>
                  <a:lnTo>
                    <a:pt x="17" y="5"/>
                  </a:lnTo>
                  <a:lnTo>
                    <a:pt x="3" y="10"/>
                  </a:lnTo>
                  <a:lnTo>
                    <a:pt x="0" y="7"/>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00" name="Freeform 71"/>
            <p:cNvSpPr>
              <a:spLocks/>
            </p:cNvSpPr>
            <p:nvPr/>
          </p:nvSpPr>
          <p:spPr bwMode="auto">
            <a:xfrm>
              <a:off x="2402" y="999"/>
              <a:ext cx="40" cy="24"/>
            </a:xfrm>
            <a:custGeom>
              <a:avLst/>
              <a:gdLst>
                <a:gd name="T0" fmla="*/ 0 w 17"/>
                <a:gd name="T1" fmla="*/ 7 h 10"/>
                <a:gd name="T2" fmla="*/ 0 w 17"/>
                <a:gd name="T3" fmla="*/ 7 h 10"/>
                <a:gd name="T4" fmla="*/ 14 w 17"/>
                <a:gd name="T5" fmla="*/ 0 h 10"/>
                <a:gd name="T6" fmla="*/ 17 w 17"/>
                <a:gd name="T7" fmla="*/ 5 h 10"/>
                <a:gd name="T8" fmla="*/ 3 w 17"/>
                <a:gd name="T9" fmla="*/ 10 h 10"/>
                <a:gd name="T10" fmla="*/ 0 w 17"/>
                <a:gd name="T11" fmla="*/ 7 h 10"/>
                <a:gd name="T12" fmla="*/ 0 60000 65536"/>
                <a:gd name="T13" fmla="*/ 0 60000 65536"/>
                <a:gd name="T14" fmla="*/ 0 60000 65536"/>
                <a:gd name="T15" fmla="*/ 0 60000 65536"/>
                <a:gd name="T16" fmla="*/ 0 60000 65536"/>
                <a:gd name="T17" fmla="*/ 0 60000 65536"/>
                <a:gd name="T18" fmla="*/ 0 w 17"/>
                <a:gd name="T19" fmla="*/ 0 h 10"/>
                <a:gd name="T20" fmla="*/ 17 w 17"/>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7" h="10">
                  <a:moveTo>
                    <a:pt x="0" y="7"/>
                  </a:moveTo>
                  <a:lnTo>
                    <a:pt x="0" y="7"/>
                  </a:lnTo>
                  <a:lnTo>
                    <a:pt x="14" y="0"/>
                  </a:lnTo>
                  <a:lnTo>
                    <a:pt x="17" y="5"/>
                  </a:lnTo>
                  <a:lnTo>
                    <a:pt x="3" y="10"/>
                  </a:lnTo>
                  <a:lnTo>
                    <a:pt x="0" y="7"/>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01" name="Freeform 72"/>
            <p:cNvSpPr>
              <a:spLocks/>
            </p:cNvSpPr>
            <p:nvPr/>
          </p:nvSpPr>
          <p:spPr bwMode="auto">
            <a:xfrm>
              <a:off x="2402" y="999"/>
              <a:ext cx="40" cy="24"/>
            </a:xfrm>
            <a:custGeom>
              <a:avLst/>
              <a:gdLst>
                <a:gd name="T0" fmla="*/ 0 w 17"/>
                <a:gd name="T1" fmla="*/ 7 h 10"/>
                <a:gd name="T2" fmla="*/ 0 w 17"/>
                <a:gd name="T3" fmla="*/ 7 h 10"/>
                <a:gd name="T4" fmla="*/ 14 w 17"/>
                <a:gd name="T5" fmla="*/ 0 h 10"/>
                <a:gd name="T6" fmla="*/ 17 w 17"/>
                <a:gd name="T7" fmla="*/ 5 h 10"/>
                <a:gd name="T8" fmla="*/ 3 w 17"/>
                <a:gd name="T9" fmla="*/ 10 h 10"/>
                <a:gd name="T10" fmla="*/ 0 w 17"/>
                <a:gd name="T11" fmla="*/ 7 h 10"/>
                <a:gd name="T12" fmla="*/ 0 60000 65536"/>
                <a:gd name="T13" fmla="*/ 0 60000 65536"/>
                <a:gd name="T14" fmla="*/ 0 60000 65536"/>
                <a:gd name="T15" fmla="*/ 0 60000 65536"/>
                <a:gd name="T16" fmla="*/ 0 60000 65536"/>
                <a:gd name="T17" fmla="*/ 0 60000 65536"/>
                <a:gd name="T18" fmla="*/ 0 w 17"/>
                <a:gd name="T19" fmla="*/ 0 h 10"/>
                <a:gd name="T20" fmla="*/ 17 w 17"/>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7" h="10">
                  <a:moveTo>
                    <a:pt x="0" y="7"/>
                  </a:moveTo>
                  <a:lnTo>
                    <a:pt x="0" y="7"/>
                  </a:lnTo>
                  <a:lnTo>
                    <a:pt x="14" y="0"/>
                  </a:lnTo>
                  <a:lnTo>
                    <a:pt x="17" y="5"/>
                  </a:lnTo>
                  <a:lnTo>
                    <a:pt x="3" y="10"/>
                  </a:lnTo>
                  <a:lnTo>
                    <a:pt x="0" y="7"/>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502" name="Freeform 73"/>
            <p:cNvSpPr>
              <a:spLocks/>
            </p:cNvSpPr>
            <p:nvPr/>
          </p:nvSpPr>
          <p:spPr bwMode="auto">
            <a:xfrm>
              <a:off x="2275" y="1141"/>
              <a:ext cx="14" cy="24"/>
            </a:xfrm>
            <a:custGeom>
              <a:avLst/>
              <a:gdLst>
                <a:gd name="T0" fmla="*/ 3 w 5"/>
                <a:gd name="T1" fmla="*/ 10 h 10"/>
                <a:gd name="T2" fmla="*/ 3 w 5"/>
                <a:gd name="T3" fmla="*/ 10 h 10"/>
                <a:gd name="T4" fmla="*/ 5 w 5"/>
                <a:gd name="T5" fmla="*/ 0 h 10"/>
                <a:gd name="T6" fmla="*/ 3 w 5"/>
                <a:gd name="T7" fmla="*/ 0 h 10"/>
                <a:gd name="T8" fmla="*/ 0 w 5"/>
                <a:gd name="T9" fmla="*/ 3 h 10"/>
                <a:gd name="T10" fmla="*/ 0 w 5"/>
                <a:gd name="T11" fmla="*/ 7 h 10"/>
                <a:gd name="T12" fmla="*/ 3 w 5"/>
                <a:gd name="T13" fmla="*/ 10 h 10"/>
                <a:gd name="T14" fmla="*/ 3 w 5"/>
                <a:gd name="T15" fmla="*/ 10 h 10"/>
                <a:gd name="T16" fmla="*/ 3 w 5"/>
                <a:gd name="T17" fmla="*/ 1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10"/>
                <a:gd name="T29" fmla="*/ 5 w 5"/>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10">
                  <a:moveTo>
                    <a:pt x="3" y="10"/>
                  </a:moveTo>
                  <a:lnTo>
                    <a:pt x="3" y="10"/>
                  </a:lnTo>
                  <a:lnTo>
                    <a:pt x="5" y="0"/>
                  </a:lnTo>
                  <a:lnTo>
                    <a:pt x="3" y="0"/>
                  </a:lnTo>
                  <a:lnTo>
                    <a:pt x="0" y="3"/>
                  </a:lnTo>
                  <a:lnTo>
                    <a:pt x="0" y="7"/>
                  </a:lnTo>
                  <a:lnTo>
                    <a:pt x="3" y="1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03" name="Freeform 74"/>
            <p:cNvSpPr>
              <a:spLocks/>
            </p:cNvSpPr>
            <p:nvPr/>
          </p:nvSpPr>
          <p:spPr bwMode="auto">
            <a:xfrm>
              <a:off x="2275" y="1141"/>
              <a:ext cx="14" cy="24"/>
            </a:xfrm>
            <a:custGeom>
              <a:avLst/>
              <a:gdLst>
                <a:gd name="T0" fmla="*/ 3 w 5"/>
                <a:gd name="T1" fmla="*/ 10 h 10"/>
                <a:gd name="T2" fmla="*/ 3 w 5"/>
                <a:gd name="T3" fmla="*/ 10 h 10"/>
                <a:gd name="T4" fmla="*/ 5 w 5"/>
                <a:gd name="T5" fmla="*/ 0 h 10"/>
                <a:gd name="T6" fmla="*/ 3 w 5"/>
                <a:gd name="T7" fmla="*/ 0 h 10"/>
                <a:gd name="T8" fmla="*/ 0 w 5"/>
                <a:gd name="T9" fmla="*/ 3 h 10"/>
                <a:gd name="T10" fmla="*/ 0 w 5"/>
                <a:gd name="T11" fmla="*/ 7 h 10"/>
                <a:gd name="T12" fmla="*/ 3 w 5"/>
                <a:gd name="T13" fmla="*/ 10 h 10"/>
                <a:gd name="T14" fmla="*/ 3 w 5"/>
                <a:gd name="T15" fmla="*/ 10 h 10"/>
                <a:gd name="T16" fmla="*/ 3 w 5"/>
                <a:gd name="T17" fmla="*/ 1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10"/>
                <a:gd name="T29" fmla="*/ 5 w 5"/>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10">
                  <a:moveTo>
                    <a:pt x="3" y="10"/>
                  </a:moveTo>
                  <a:lnTo>
                    <a:pt x="3" y="10"/>
                  </a:lnTo>
                  <a:lnTo>
                    <a:pt x="5" y="0"/>
                  </a:lnTo>
                  <a:lnTo>
                    <a:pt x="3" y="0"/>
                  </a:lnTo>
                  <a:lnTo>
                    <a:pt x="0" y="3"/>
                  </a:lnTo>
                  <a:lnTo>
                    <a:pt x="0" y="7"/>
                  </a:lnTo>
                  <a:lnTo>
                    <a:pt x="3" y="1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04" name="Freeform 75"/>
            <p:cNvSpPr>
              <a:spLocks/>
            </p:cNvSpPr>
            <p:nvPr/>
          </p:nvSpPr>
          <p:spPr bwMode="auto">
            <a:xfrm>
              <a:off x="2275" y="1141"/>
              <a:ext cx="14" cy="24"/>
            </a:xfrm>
            <a:custGeom>
              <a:avLst/>
              <a:gdLst>
                <a:gd name="T0" fmla="*/ 3 w 5"/>
                <a:gd name="T1" fmla="*/ 10 h 10"/>
                <a:gd name="T2" fmla="*/ 3 w 5"/>
                <a:gd name="T3" fmla="*/ 10 h 10"/>
                <a:gd name="T4" fmla="*/ 5 w 5"/>
                <a:gd name="T5" fmla="*/ 0 h 10"/>
                <a:gd name="T6" fmla="*/ 3 w 5"/>
                <a:gd name="T7" fmla="*/ 0 h 10"/>
                <a:gd name="T8" fmla="*/ 0 w 5"/>
                <a:gd name="T9" fmla="*/ 3 h 10"/>
                <a:gd name="T10" fmla="*/ 0 w 5"/>
                <a:gd name="T11" fmla="*/ 7 h 10"/>
                <a:gd name="T12" fmla="*/ 3 w 5"/>
                <a:gd name="T13" fmla="*/ 10 h 10"/>
                <a:gd name="T14" fmla="*/ 3 w 5"/>
                <a:gd name="T15" fmla="*/ 10 h 10"/>
                <a:gd name="T16" fmla="*/ 3 w 5"/>
                <a:gd name="T17" fmla="*/ 1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10"/>
                <a:gd name="T29" fmla="*/ 5 w 5"/>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10">
                  <a:moveTo>
                    <a:pt x="3" y="10"/>
                  </a:moveTo>
                  <a:lnTo>
                    <a:pt x="3" y="10"/>
                  </a:lnTo>
                  <a:lnTo>
                    <a:pt x="5" y="0"/>
                  </a:lnTo>
                  <a:lnTo>
                    <a:pt x="3" y="0"/>
                  </a:lnTo>
                  <a:lnTo>
                    <a:pt x="0" y="3"/>
                  </a:lnTo>
                  <a:lnTo>
                    <a:pt x="0" y="7"/>
                  </a:lnTo>
                  <a:lnTo>
                    <a:pt x="3" y="1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05" name="Freeform 76"/>
            <p:cNvSpPr>
              <a:spLocks/>
            </p:cNvSpPr>
            <p:nvPr/>
          </p:nvSpPr>
          <p:spPr bwMode="auto">
            <a:xfrm>
              <a:off x="2275" y="1141"/>
              <a:ext cx="14" cy="24"/>
            </a:xfrm>
            <a:custGeom>
              <a:avLst/>
              <a:gdLst>
                <a:gd name="T0" fmla="*/ 3 w 5"/>
                <a:gd name="T1" fmla="*/ 10 h 10"/>
                <a:gd name="T2" fmla="*/ 3 w 5"/>
                <a:gd name="T3" fmla="*/ 10 h 10"/>
                <a:gd name="T4" fmla="*/ 5 w 5"/>
                <a:gd name="T5" fmla="*/ 0 h 10"/>
                <a:gd name="T6" fmla="*/ 3 w 5"/>
                <a:gd name="T7" fmla="*/ 0 h 10"/>
                <a:gd name="T8" fmla="*/ 0 w 5"/>
                <a:gd name="T9" fmla="*/ 3 h 10"/>
                <a:gd name="T10" fmla="*/ 0 w 5"/>
                <a:gd name="T11" fmla="*/ 7 h 10"/>
                <a:gd name="T12" fmla="*/ 3 w 5"/>
                <a:gd name="T13" fmla="*/ 10 h 10"/>
                <a:gd name="T14" fmla="*/ 0 60000 65536"/>
                <a:gd name="T15" fmla="*/ 0 60000 65536"/>
                <a:gd name="T16" fmla="*/ 0 60000 65536"/>
                <a:gd name="T17" fmla="*/ 0 60000 65536"/>
                <a:gd name="T18" fmla="*/ 0 60000 65536"/>
                <a:gd name="T19" fmla="*/ 0 60000 65536"/>
                <a:gd name="T20" fmla="*/ 0 60000 65536"/>
                <a:gd name="T21" fmla="*/ 0 w 5"/>
                <a:gd name="T22" fmla="*/ 0 h 10"/>
                <a:gd name="T23" fmla="*/ 5 w 5"/>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10">
                  <a:moveTo>
                    <a:pt x="3" y="10"/>
                  </a:moveTo>
                  <a:lnTo>
                    <a:pt x="3" y="10"/>
                  </a:lnTo>
                  <a:lnTo>
                    <a:pt x="5" y="0"/>
                  </a:lnTo>
                  <a:lnTo>
                    <a:pt x="3" y="0"/>
                  </a:lnTo>
                  <a:lnTo>
                    <a:pt x="0" y="3"/>
                  </a:lnTo>
                  <a:lnTo>
                    <a:pt x="0" y="7"/>
                  </a:lnTo>
                  <a:lnTo>
                    <a:pt x="3" y="1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06" name="Freeform 77"/>
            <p:cNvSpPr>
              <a:spLocks/>
            </p:cNvSpPr>
            <p:nvPr/>
          </p:nvSpPr>
          <p:spPr bwMode="auto">
            <a:xfrm>
              <a:off x="2275" y="1141"/>
              <a:ext cx="14" cy="24"/>
            </a:xfrm>
            <a:custGeom>
              <a:avLst/>
              <a:gdLst>
                <a:gd name="T0" fmla="*/ 3 w 5"/>
                <a:gd name="T1" fmla="*/ 10 h 10"/>
                <a:gd name="T2" fmla="*/ 3 w 5"/>
                <a:gd name="T3" fmla="*/ 10 h 10"/>
                <a:gd name="T4" fmla="*/ 5 w 5"/>
                <a:gd name="T5" fmla="*/ 0 h 10"/>
                <a:gd name="T6" fmla="*/ 3 w 5"/>
                <a:gd name="T7" fmla="*/ 0 h 10"/>
                <a:gd name="T8" fmla="*/ 0 w 5"/>
                <a:gd name="T9" fmla="*/ 3 h 10"/>
                <a:gd name="T10" fmla="*/ 0 w 5"/>
                <a:gd name="T11" fmla="*/ 7 h 10"/>
                <a:gd name="T12" fmla="*/ 3 w 5"/>
                <a:gd name="T13" fmla="*/ 10 h 10"/>
                <a:gd name="T14" fmla="*/ 0 60000 65536"/>
                <a:gd name="T15" fmla="*/ 0 60000 65536"/>
                <a:gd name="T16" fmla="*/ 0 60000 65536"/>
                <a:gd name="T17" fmla="*/ 0 60000 65536"/>
                <a:gd name="T18" fmla="*/ 0 60000 65536"/>
                <a:gd name="T19" fmla="*/ 0 60000 65536"/>
                <a:gd name="T20" fmla="*/ 0 60000 65536"/>
                <a:gd name="T21" fmla="*/ 0 w 5"/>
                <a:gd name="T22" fmla="*/ 0 h 10"/>
                <a:gd name="T23" fmla="*/ 5 w 5"/>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10">
                  <a:moveTo>
                    <a:pt x="3" y="10"/>
                  </a:moveTo>
                  <a:lnTo>
                    <a:pt x="3" y="10"/>
                  </a:lnTo>
                  <a:lnTo>
                    <a:pt x="5" y="0"/>
                  </a:lnTo>
                  <a:lnTo>
                    <a:pt x="3" y="0"/>
                  </a:lnTo>
                  <a:lnTo>
                    <a:pt x="0" y="3"/>
                  </a:lnTo>
                  <a:lnTo>
                    <a:pt x="0" y="7"/>
                  </a:lnTo>
                  <a:lnTo>
                    <a:pt x="3" y="10"/>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507" name="Freeform 78"/>
            <p:cNvSpPr>
              <a:spLocks/>
            </p:cNvSpPr>
            <p:nvPr/>
          </p:nvSpPr>
          <p:spPr bwMode="auto">
            <a:xfrm>
              <a:off x="2238" y="1205"/>
              <a:ext cx="3" cy="10"/>
            </a:xfrm>
            <a:custGeom>
              <a:avLst/>
              <a:gdLst>
                <a:gd name="T0" fmla="*/ 0 w 2"/>
                <a:gd name="T1" fmla="*/ 5 h 5"/>
                <a:gd name="T2" fmla="*/ 0 w 2"/>
                <a:gd name="T3" fmla="*/ 5 h 5"/>
                <a:gd name="T4" fmla="*/ 2 w 2"/>
                <a:gd name="T5" fmla="*/ 0 h 5"/>
                <a:gd name="T6" fmla="*/ 2 w 2"/>
                <a:gd name="T7" fmla="*/ 0 h 5"/>
                <a:gd name="T8" fmla="*/ 0 w 2"/>
                <a:gd name="T9" fmla="*/ 0 h 5"/>
                <a:gd name="T10" fmla="*/ 0 w 2"/>
                <a:gd name="T11" fmla="*/ 5 h 5"/>
                <a:gd name="T12" fmla="*/ 0 w 2"/>
                <a:gd name="T13" fmla="*/ 5 h 5"/>
                <a:gd name="T14" fmla="*/ 0 w 2"/>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5"/>
                <a:gd name="T26" fmla="*/ 2 w 2"/>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5">
                  <a:moveTo>
                    <a:pt x="0" y="5"/>
                  </a:moveTo>
                  <a:lnTo>
                    <a:pt x="0" y="5"/>
                  </a:lnTo>
                  <a:lnTo>
                    <a:pt x="2" y="0"/>
                  </a:lnTo>
                  <a:lnTo>
                    <a:pt x="0" y="0"/>
                  </a:lnTo>
                  <a:lnTo>
                    <a:pt x="0" y="5"/>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08" name="Freeform 79"/>
            <p:cNvSpPr>
              <a:spLocks/>
            </p:cNvSpPr>
            <p:nvPr/>
          </p:nvSpPr>
          <p:spPr bwMode="auto">
            <a:xfrm>
              <a:off x="2238" y="1205"/>
              <a:ext cx="3" cy="10"/>
            </a:xfrm>
            <a:custGeom>
              <a:avLst/>
              <a:gdLst>
                <a:gd name="T0" fmla="*/ 0 w 2"/>
                <a:gd name="T1" fmla="*/ 5 h 5"/>
                <a:gd name="T2" fmla="*/ 0 w 2"/>
                <a:gd name="T3" fmla="*/ 5 h 5"/>
                <a:gd name="T4" fmla="*/ 2 w 2"/>
                <a:gd name="T5" fmla="*/ 0 h 5"/>
                <a:gd name="T6" fmla="*/ 2 w 2"/>
                <a:gd name="T7" fmla="*/ 0 h 5"/>
                <a:gd name="T8" fmla="*/ 0 w 2"/>
                <a:gd name="T9" fmla="*/ 0 h 5"/>
                <a:gd name="T10" fmla="*/ 0 w 2"/>
                <a:gd name="T11" fmla="*/ 5 h 5"/>
                <a:gd name="T12" fmla="*/ 0 w 2"/>
                <a:gd name="T13" fmla="*/ 5 h 5"/>
                <a:gd name="T14" fmla="*/ 0 w 2"/>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5"/>
                <a:gd name="T26" fmla="*/ 2 w 2"/>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5">
                  <a:moveTo>
                    <a:pt x="0" y="5"/>
                  </a:moveTo>
                  <a:lnTo>
                    <a:pt x="0" y="5"/>
                  </a:lnTo>
                  <a:lnTo>
                    <a:pt x="2" y="0"/>
                  </a:lnTo>
                  <a:lnTo>
                    <a:pt x="0" y="0"/>
                  </a:lnTo>
                  <a:lnTo>
                    <a:pt x="0" y="5"/>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09" name="Freeform 80"/>
            <p:cNvSpPr>
              <a:spLocks/>
            </p:cNvSpPr>
            <p:nvPr/>
          </p:nvSpPr>
          <p:spPr bwMode="auto">
            <a:xfrm>
              <a:off x="2238" y="1205"/>
              <a:ext cx="3" cy="10"/>
            </a:xfrm>
            <a:custGeom>
              <a:avLst/>
              <a:gdLst>
                <a:gd name="T0" fmla="*/ 0 w 2"/>
                <a:gd name="T1" fmla="*/ 5 h 5"/>
                <a:gd name="T2" fmla="*/ 0 w 2"/>
                <a:gd name="T3" fmla="*/ 5 h 5"/>
                <a:gd name="T4" fmla="*/ 2 w 2"/>
                <a:gd name="T5" fmla="*/ 0 h 5"/>
                <a:gd name="T6" fmla="*/ 2 w 2"/>
                <a:gd name="T7" fmla="*/ 0 h 5"/>
                <a:gd name="T8" fmla="*/ 0 w 2"/>
                <a:gd name="T9" fmla="*/ 0 h 5"/>
                <a:gd name="T10" fmla="*/ 0 w 2"/>
                <a:gd name="T11" fmla="*/ 5 h 5"/>
                <a:gd name="T12" fmla="*/ 0 w 2"/>
                <a:gd name="T13" fmla="*/ 5 h 5"/>
                <a:gd name="T14" fmla="*/ 0 w 2"/>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5"/>
                <a:gd name="T26" fmla="*/ 2 w 2"/>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5">
                  <a:moveTo>
                    <a:pt x="0" y="5"/>
                  </a:moveTo>
                  <a:lnTo>
                    <a:pt x="0" y="5"/>
                  </a:lnTo>
                  <a:lnTo>
                    <a:pt x="2" y="0"/>
                  </a:lnTo>
                  <a:lnTo>
                    <a:pt x="0" y="0"/>
                  </a:lnTo>
                  <a:lnTo>
                    <a:pt x="0" y="5"/>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10" name="Freeform 81"/>
            <p:cNvSpPr>
              <a:spLocks/>
            </p:cNvSpPr>
            <p:nvPr/>
          </p:nvSpPr>
          <p:spPr bwMode="auto">
            <a:xfrm>
              <a:off x="2238" y="1205"/>
              <a:ext cx="3" cy="10"/>
            </a:xfrm>
            <a:custGeom>
              <a:avLst/>
              <a:gdLst>
                <a:gd name="T0" fmla="*/ 0 w 2"/>
                <a:gd name="T1" fmla="*/ 5 h 5"/>
                <a:gd name="T2" fmla="*/ 0 w 2"/>
                <a:gd name="T3" fmla="*/ 5 h 5"/>
                <a:gd name="T4" fmla="*/ 2 w 2"/>
                <a:gd name="T5" fmla="*/ 0 h 5"/>
                <a:gd name="T6" fmla="*/ 2 w 2"/>
                <a:gd name="T7" fmla="*/ 0 h 5"/>
                <a:gd name="T8" fmla="*/ 0 w 2"/>
                <a:gd name="T9" fmla="*/ 0 h 5"/>
                <a:gd name="T10" fmla="*/ 0 w 2"/>
                <a:gd name="T11" fmla="*/ 5 h 5"/>
                <a:gd name="T12" fmla="*/ 0 60000 65536"/>
                <a:gd name="T13" fmla="*/ 0 60000 65536"/>
                <a:gd name="T14" fmla="*/ 0 60000 65536"/>
                <a:gd name="T15" fmla="*/ 0 60000 65536"/>
                <a:gd name="T16" fmla="*/ 0 60000 65536"/>
                <a:gd name="T17" fmla="*/ 0 60000 65536"/>
                <a:gd name="T18" fmla="*/ 0 w 2"/>
                <a:gd name="T19" fmla="*/ 0 h 5"/>
                <a:gd name="T20" fmla="*/ 2 w 2"/>
                <a:gd name="T21" fmla="*/ 5 h 5"/>
              </a:gdLst>
              <a:ahLst/>
              <a:cxnLst>
                <a:cxn ang="T12">
                  <a:pos x="T0" y="T1"/>
                </a:cxn>
                <a:cxn ang="T13">
                  <a:pos x="T2" y="T3"/>
                </a:cxn>
                <a:cxn ang="T14">
                  <a:pos x="T4" y="T5"/>
                </a:cxn>
                <a:cxn ang="T15">
                  <a:pos x="T6" y="T7"/>
                </a:cxn>
                <a:cxn ang="T16">
                  <a:pos x="T8" y="T9"/>
                </a:cxn>
                <a:cxn ang="T17">
                  <a:pos x="T10" y="T11"/>
                </a:cxn>
              </a:cxnLst>
              <a:rect l="T18" t="T19" r="T20" b="T21"/>
              <a:pathLst>
                <a:path w="2" h="5">
                  <a:moveTo>
                    <a:pt x="0" y="5"/>
                  </a:moveTo>
                  <a:lnTo>
                    <a:pt x="0" y="5"/>
                  </a:lnTo>
                  <a:lnTo>
                    <a:pt x="2" y="0"/>
                  </a:lnTo>
                  <a:lnTo>
                    <a:pt x="0" y="0"/>
                  </a:lnTo>
                  <a:lnTo>
                    <a:pt x="0" y="5"/>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1" name="Freeform 82"/>
            <p:cNvSpPr>
              <a:spLocks/>
            </p:cNvSpPr>
            <p:nvPr/>
          </p:nvSpPr>
          <p:spPr bwMode="auto">
            <a:xfrm>
              <a:off x="2238" y="1205"/>
              <a:ext cx="3" cy="10"/>
            </a:xfrm>
            <a:custGeom>
              <a:avLst/>
              <a:gdLst>
                <a:gd name="T0" fmla="*/ 0 w 2"/>
                <a:gd name="T1" fmla="*/ 5 h 5"/>
                <a:gd name="T2" fmla="*/ 0 w 2"/>
                <a:gd name="T3" fmla="*/ 5 h 5"/>
                <a:gd name="T4" fmla="*/ 2 w 2"/>
                <a:gd name="T5" fmla="*/ 0 h 5"/>
                <a:gd name="T6" fmla="*/ 2 w 2"/>
                <a:gd name="T7" fmla="*/ 0 h 5"/>
                <a:gd name="T8" fmla="*/ 0 w 2"/>
                <a:gd name="T9" fmla="*/ 0 h 5"/>
                <a:gd name="T10" fmla="*/ 0 w 2"/>
                <a:gd name="T11" fmla="*/ 5 h 5"/>
                <a:gd name="T12" fmla="*/ 0 60000 65536"/>
                <a:gd name="T13" fmla="*/ 0 60000 65536"/>
                <a:gd name="T14" fmla="*/ 0 60000 65536"/>
                <a:gd name="T15" fmla="*/ 0 60000 65536"/>
                <a:gd name="T16" fmla="*/ 0 60000 65536"/>
                <a:gd name="T17" fmla="*/ 0 60000 65536"/>
                <a:gd name="T18" fmla="*/ 0 w 2"/>
                <a:gd name="T19" fmla="*/ 0 h 5"/>
                <a:gd name="T20" fmla="*/ 2 w 2"/>
                <a:gd name="T21" fmla="*/ 5 h 5"/>
              </a:gdLst>
              <a:ahLst/>
              <a:cxnLst>
                <a:cxn ang="T12">
                  <a:pos x="T0" y="T1"/>
                </a:cxn>
                <a:cxn ang="T13">
                  <a:pos x="T2" y="T3"/>
                </a:cxn>
                <a:cxn ang="T14">
                  <a:pos x="T4" y="T5"/>
                </a:cxn>
                <a:cxn ang="T15">
                  <a:pos x="T6" y="T7"/>
                </a:cxn>
                <a:cxn ang="T16">
                  <a:pos x="T8" y="T9"/>
                </a:cxn>
                <a:cxn ang="T17">
                  <a:pos x="T10" y="T11"/>
                </a:cxn>
              </a:cxnLst>
              <a:rect l="T18" t="T19" r="T20" b="T21"/>
              <a:pathLst>
                <a:path w="2" h="5">
                  <a:moveTo>
                    <a:pt x="0" y="5"/>
                  </a:moveTo>
                  <a:lnTo>
                    <a:pt x="0" y="5"/>
                  </a:lnTo>
                  <a:lnTo>
                    <a:pt x="2" y="0"/>
                  </a:lnTo>
                  <a:lnTo>
                    <a:pt x="0" y="0"/>
                  </a:lnTo>
                  <a:lnTo>
                    <a:pt x="0" y="5"/>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2" name="Freeform 83"/>
            <p:cNvSpPr>
              <a:spLocks/>
            </p:cNvSpPr>
            <p:nvPr/>
          </p:nvSpPr>
          <p:spPr bwMode="auto">
            <a:xfrm>
              <a:off x="2446" y="1881"/>
              <a:ext cx="68" cy="61"/>
            </a:xfrm>
            <a:custGeom>
              <a:avLst/>
              <a:gdLst>
                <a:gd name="T0" fmla="*/ 7 w 28"/>
                <a:gd name="T1" fmla="*/ 5 h 26"/>
                <a:gd name="T2" fmla="*/ 7 w 28"/>
                <a:gd name="T3" fmla="*/ 5 h 26"/>
                <a:gd name="T4" fmla="*/ 9 w 28"/>
                <a:gd name="T5" fmla="*/ 3 h 26"/>
                <a:gd name="T6" fmla="*/ 14 w 28"/>
                <a:gd name="T7" fmla="*/ 3 h 26"/>
                <a:gd name="T8" fmla="*/ 19 w 28"/>
                <a:gd name="T9" fmla="*/ 5 h 26"/>
                <a:gd name="T10" fmla="*/ 21 w 28"/>
                <a:gd name="T11" fmla="*/ 0 h 26"/>
                <a:gd name="T12" fmla="*/ 24 w 28"/>
                <a:gd name="T13" fmla="*/ 8 h 26"/>
                <a:gd name="T14" fmla="*/ 24 w 28"/>
                <a:gd name="T15" fmla="*/ 12 h 26"/>
                <a:gd name="T16" fmla="*/ 26 w 28"/>
                <a:gd name="T17" fmla="*/ 15 h 26"/>
                <a:gd name="T18" fmla="*/ 28 w 28"/>
                <a:gd name="T19" fmla="*/ 15 h 26"/>
                <a:gd name="T20" fmla="*/ 26 w 28"/>
                <a:gd name="T21" fmla="*/ 26 h 26"/>
                <a:gd name="T22" fmla="*/ 24 w 28"/>
                <a:gd name="T23" fmla="*/ 26 h 26"/>
                <a:gd name="T24" fmla="*/ 21 w 28"/>
                <a:gd name="T25" fmla="*/ 26 h 26"/>
                <a:gd name="T26" fmla="*/ 12 w 28"/>
                <a:gd name="T27" fmla="*/ 26 h 26"/>
                <a:gd name="T28" fmla="*/ 9 w 28"/>
                <a:gd name="T29" fmla="*/ 26 h 26"/>
                <a:gd name="T30" fmla="*/ 9 w 28"/>
                <a:gd name="T31" fmla="*/ 24 h 26"/>
                <a:gd name="T32" fmla="*/ 12 w 28"/>
                <a:gd name="T33" fmla="*/ 22 h 26"/>
                <a:gd name="T34" fmla="*/ 5 w 28"/>
                <a:gd name="T35" fmla="*/ 19 h 26"/>
                <a:gd name="T36" fmla="*/ 0 w 28"/>
                <a:gd name="T37" fmla="*/ 8 h 26"/>
                <a:gd name="T38" fmla="*/ 0 w 28"/>
                <a:gd name="T39" fmla="*/ 5 h 26"/>
                <a:gd name="T40" fmla="*/ 0 w 28"/>
                <a:gd name="T41" fmla="*/ 5 h 26"/>
                <a:gd name="T42" fmla="*/ 2 w 28"/>
                <a:gd name="T43" fmla="*/ 8 h 26"/>
                <a:gd name="T44" fmla="*/ 5 w 28"/>
                <a:gd name="T45" fmla="*/ 8 h 26"/>
                <a:gd name="T46" fmla="*/ 7 w 28"/>
                <a:gd name="T47" fmla="*/ 5 h 26"/>
                <a:gd name="T48" fmla="*/ 7 w 28"/>
                <a:gd name="T49" fmla="*/ 5 h 26"/>
                <a:gd name="T50" fmla="*/ 7 w 28"/>
                <a:gd name="T51" fmla="*/ 5 h 2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
                <a:gd name="T79" fmla="*/ 0 h 26"/>
                <a:gd name="T80" fmla="*/ 28 w 28"/>
                <a:gd name="T81" fmla="*/ 26 h 2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 h="26">
                  <a:moveTo>
                    <a:pt x="7" y="5"/>
                  </a:moveTo>
                  <a:lnTo>
                    <a:pt x="7" y="5"/>
                  </a:lnTo>
                  <a:lnTo>
                    <a:pt x="9" y="3"/>
                  </a:lnTo>
                  <a:lnTo>
                    <a:pt x="14" y="3"/>
                  </a:lnTo>
                  <a:lnTo>
                    <a:pt x="19" y="5"/>
                  </a:lnTo>
                  <a:lnTo>
                    <a:pt x="21" y="0"/>
                  </a:lnTo>
                  <a:lnTo>
                    <a:pt x="24" y="8"/>
                  </a:lnTo>
                  <a:lnTo>
                    <a:pt x="24" y="12"/>
                  </a:lnTo>
                  <a:lnTo>
                    <a:pt x="26" y="15"/>
                  </a:lnTo>
                  <a:lnTo>
                    <a:pt x="28" y="15"/>
                  </a:lnTo>
                  <a:lnTo>
                    <a:pt x="26" y="26"/>
                  </a:lnTo>
                  <a:lnTo>
                    <a:pt x="24" y="26"/>
                  </a:lnTo>
                  <a:lnTo>
                    <a:pt x="21" y="26"/>
                  </a:lnTo>
                  <a:lnTo>
                    <a:pt x="12" y="26"/>
                  </a:lnTo>
                  <a:lnTo>
                    <a:pt x="9" y="26"/>
                  </a:lnTo>
                  <a:lnTo>
                    <a:pt x="9" y="24"/>
                  </a:lnTo>
                  <a:lnTo>
                    <a:pt x="12" y="22"/>
                  </a:lnTo>
                  <a:lnTo>
                    <a:pt x="5" y="19"/>
                  </a:lnTo>
                  <a:lnTo>
                    <a:pt x="0" y="8"/>
                  </a:lnTo>
                  <a:lnTo>
                    <a:pt x="0" y="5"/>
                  </a:lnTo>
                  <a:lnTo>
                    <a:pt x="2" y="8"/>
                  </a:lnTo>
                  <a:lnTo>
                    <a:pt x="5" y="8"/>
                  </a:lnTo>
                  <a:lnTo>
                    <a:pt x="7" y="5"/>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3" name="Freeform 84"/>
            <p:cNvSpPr>
              <a:spLocks/>
            </p:cNvSpPr>
            <p:nvPr/>
          </p:nvSpPr>
          <p:spPr bwMode="auto">
            <a:xfrm>
              <a:off x="2446" y="1881"/>
              <a:ext cx="68" cy="61"/>
            </a:xfrm>
            <a:custGeom>
              <a:avLst/>
              <a:gdLst>
                <a:gd name="T0" fmla="*/ 7 w 28"/>
                <a:gd name="T1" fmla="*/ 5 h 26"/>
                <a:gd name="T2" fmla="*/ 7 w 28"/>
                <a:gd name="T3" fmla="*/ 5 h 26"/>
                <a:gd name="T4" fmla="*/ 9 w 28"/>
                <a:gd name="T5" fmla="*/ 3 h 26"/>
                <a:gd name="T6" fmla="*/ 14 w 28"/>
                <a:gd name="T7" fmla="*/ 3 h 26"/>
                <a:gd name="T8" fmla="*/ 19 w 28"/>
                <a:gd name="T9" fmla="*/ 5 h 26"/>
                <a:gd name="T10" fmla="*/ 21 w 28"/>
                <a:gd name="T11" fmla="*/ 0 h 26"/>
                <a:gd name="T12" fmla="*/ 24 w 28"/>
                <a:gd name="T13" fmla="*/ 8 h 26"/>
                <a:gd name="T14" fmla="*/ 24 w 28"/>
                <a:gd name="T15" fmla="*/ 12 h 26"/>
                <a:gd name="T16" fmla="*/ 26 w 28"/>
                <a:gd name="T17" fmla="*/ 15 h 26"/>
                <a:gd name="T18" fmla="*/ 28 w 28"/>
                <a:gd name="T19" fmla="*/ 15 h 26"/>
                <a:gd name="T20" fmla="*/ 26 w 28"/>
                <a:gd name="T21" fmla="*/ 26 h 26"/>
                <a:gd name="T22" fmla="*/ 24 w 28"/>
                <a:gd name="T23" fmla="*/ 26 h 26"/>
                <a:gd name="T24" fmla="*/ 21 w 28"/>
                <a:gd name="T25" fmla="*/ 26 h 26"/>
                <a:gd name="T26" fmla="*/ 12 w 28"/>
                <a:gd name="T27" fmla="*/ 26 h 26"/>
                <a:gd name="T28" fmla="*/ 9 w 28"/>
                <a:gd name="T29" fmla="*/ 26 h 26"/>
                <a:gd name="T30" fmla="*/ 9 w 28"/>
                <a:gd name="T31" fmla="*/ 24 h 26"/>
                <a:gd name="T32" fmla="*/ 12 w 28"/>
                <a:gd name="T33" fmla="*/ 22 h 26"/>
                <a:gd name="T34" fmla="*/ 5 w 28"/>
                <a:gd name="T35" fmla="*/ 19 h 26"/>
                <a:gd name="T36" fmla="*/ 0 w 28"/>
                <a:gd name="T37" fmla="*/ 8 h 26"/>
                <a:gd name="T38" fmla="*/ 0 w 28"/>
                <a:gd name="T39" fmla="*/ 5 h 26"/>
                <a:gd name="T40" fmla="*/ 0 w 28"/>
                <a:gd name="T41" fmla="*/ 5 h 26"/>
                <a:gd name="T42" fmla="*/ 2 w 28"/>
                <a:gd name="T43" fmla="*/ 8 h 26"/>
                <a:gd name="T44" fmla="*/ 5 w 28"/>
                <a:gd name="T45" fmla="*/ 8 h 26"/>
                <a:gd name="T46" fmla="*/ 7 w 28"/>
                <a:gd name="T47" fmla="*/ 5 h 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26"/>
                <a:gd name="T74" fmla="*/ 28 w 28"/>
                <a:gd name="T75" fmla="*/ 26 h 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26">
                  <a:moveTo>
                    <a:pt x="7" y="5"/>
                  </a:moveTo>
                  <a:lnTo>
                    <a:pt x="7" y="5"/>
                  </a:lnTo>
                  <a:lnTo>
                    <a:pt x="9" y="3"/>
                  </a:lnTo>
                  <a:lnTo>
                    <a:pt x="14" y="3"/>
                  </a:lnTo>
                  <a:lnTo>
                    <a:pt x="19" y="5"/>
                  </a:lnTo>
                  <a:lnTo>
                    <a:pt x="21" y="0"/>
                  </a:lnTo>
                  <a:lnTo>
                    <a:pt x="24" y="8"/>
                  </a:lnTo>
                  <a:lnTo>
                    <a:pt x="24" y="12"/>
                  </a:lnTo>
                  <a:lnTo>
                    <a:pt x="26" y="15"/>
                  </a:lnTo>
                  <a:lnTo>
                    <a:pt x="28" y="15"/>
                  </a:lnTo>
                  <a:lnTo>
                    <a:pt x="26" y="26"/>
                  </a:lnTo>
                  <a:lnTo>
                    <a:pt x="24" y="26"/>
                  </a:lnTo>
                  <a:lnTo>
                    <a:pt x="21" y="26"/>
                  </a:lnTo>
                  <a:lnTo>
                    <a:pt x="12" y="26"/>
                  </a:lnTo>
                  <a:lnTo>
                    <a:pt x="9" y="26"/>
                  </a:lnTo>
                  <a:lnTo>
                    <a:pt x="9" y="24"/>
                  </a:lnTo>
                  <a:lnTo>
                    <a:pt x="12" y="22"/>
                  </a:lnTo>
                  <a:lnTo>
                    <a:pt x="5" y="19"/>
                  </a:lnTo>
                  <a:lnTo>
                    <a:pt x="0" y="8"/>
                  </a:lnTo>
                  <a:lnTo>
                    <a:pt x="0" y="5"/>
                  </a:lnTo>
                  <a:lnTo>
                    <a:pt x="2" y="8"/>
                  </a:lnTo>
                  <a:lnTo>
                    <a:pt x="5" y="8"/>
                  </a:lnTo>
                  <a:lnTo>
                    <a:pt x="7" y="5"/>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4" name="Freeform 85"/>
            <p:cNvSpPr>
              <a:spLocks/>
            </p:cNvSpPr>
            <p:nvPr/>
          </p:nvSpPr>
          <p:spPr bwMode="auto">
            <a:xfrm>
              <a:off x="2446" y="1881"/>
              <a:ext cx="68" cy="61"/>
            </a:xfrm>
            <a:custGeom>
              <a:avLst/>
              <a:gdLst>
                <a:gd name="T0" fmla="*/ 7 w 28"/>
                <a:gd name="T1" fmla="*/ 5 h 26"/>
                <a:gd name="T2" fmla="*/ 7 w 28"/>
                <a:gd name="T3" fmla="*/ 5 h 26"/>
                <a:gd name="T4" fmla="*/ 9 w 28"/>
                <a:gd name="T5" fmla="*/ 3 h 26"/>
                <a:gd name="T6" fmla="*/ 14 w 28"/>
                <a:gd name="T7" fmla="*/ 3 h 26"/>
                <a:gd name="T8" fmla="*/ 19 w 28"/>
                <a:gd name="T9" fmla="*/ 5 h 26"/>
                <a:gd name="T10" fmla="*/ 21 w 28"/>
                <a:gd name="T11" fmla="*/ 0 h 26"/>
                <a:gd name="T12" fmla="*/ 24 w 28"/>
                <a:gd name="T13" fmla="*/ 8 h 26"/>
                <a:gd name="T14" fmla="*/ 24 w 28"/>
                <a:gd name="T15" fmla="*/ 12 h 26"/>
                <a:gd name="T16" fmla="*/ 26 w 28"/>
                <a:gd name="T17" fmla="*/ 15 h 26"/>
                <a:gd name="T18" fmla="*/ 28 w 28"/>
                <a:gd name="T19" fmla="*/ 15 h 26"/>
                <a:gd name="T20" fmla="*/ 26 w 28"/>
                <a:gd name="T21" fmla="*/ 26 h 26"/>
                <a:gd name="T22" fmla="*/ 24 w 28"/>
                <a:gd name="T23" fmla="*/ 26 h 26"/>
                <a:gd name="T24" fmla="*/ 21 w 28"/>
                <a:gd name="T25" fmla="*/ 26 h 26"/>
                <a:gd name="T26" fmla="*/ 12 w 28"/>
                <a:gd name="T27" fmla="*/ 26 h 26"/>
                <a:gd name="T28" fmla="*/ 9 w 28"/>
                <a:gd name="T29" fmla="*/ 26 h 26"/>
                <a:gd name="T30" fmla="*/ 9 w 28"/>
                <a:gd name="T31" fmla="*/ 24 h 26"/>
                <a:gd name="T32" fmla="*/ 12 w 28"/>
                <a:gd name="T33" fmla="*/ 22 h 26"/>
                <a:gd name="T34" fmla="*/ 5 w 28"/>
                <a:gd name="T35" fmla="*/ 19 h 26"/>
                <a:gd name="T36" fmla="*/ 0 w 28"/>
                <a:gd name="T37" fmla="*/ 8 h 26"/>
                <a:gd name="T38" fmla="*/ 0 w 28"/>
                <a:gd name="T39" fmla="*/ 5 h 26"/>
                <a:gd name="T40" fmla="*/ 0 w 28"/>
                <a:gd name="T41" fmla="*/ 5 h 26"/>
                <a:gd name="T42" fmla="*/ 2 w 28"/>
                <a:gd name="T43" fmla="*/ 8 h 26"/>
                <a:gd name="T44" fmla="*/ 5 w 28"/>
                <a:gd name="T45" fmla="*/ 8 h 26"/>
                <a:gd name="T46" fmla="*/ 7 w 28"/>
                <a:gd name="T47" fmla="*/ 5 h 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26"/>
                <a:gd name="T74" fmla="*/ 28 w 28"/>
                <a:gd name="T75" fmla="*/ 26 h 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26">
                  <a:moveTo>
                    <a:pt x="7" y="5"/>
                  </a:moveTo>
                  <a:lnTo>
                    <a:pt x="7" y="5"/>
                  </a:lnTo>
                  <a:lnTo>
                    <a:pt x="9" y="3"/>
                  </a:lnTo>
                  <a:lnTo>
                    <a:pt x="14" y="3"/>
                  </a:lnTo>
                  <a:lnTo>
                    <a:pt x="19" y="5"/>
                  </a:lnTo>
                  <a:lnTo>
                    <a:pt x="21" y="0"/>
                  </a:lnTo>
                  <a:lnTo>
                    <a:pt x="24" y="8"/>
                  </a:lnTo>
                  <a:lnTo>
                    <a:pt x="24" y="12"/>
                  </a:lnTo>
                  <a:lnTo>
                    <a:pt x="26" y="15"/>
                  </a:lnTo>
                  <a:lnTo>
                    <a:pt x="28" y="15"/>
                  </a:lnTo>
                  <a:lnTo>
                    <a:pt x="26" y="26"/>
                  </a:lnTo>
                  <a:lnTo>
                    <a:pt x="24" y="26"/>
                  </a:lnTo>
                  <a:lnTo>
                    <a:pt x="21" y="26"/>
                  </a:lnTo>
                  <a:lnTo>
                    <a:pt x="12" y="26"/>
                  </a:lnTo>
                  <a:lnTo>
                    <a:pt x="9" y="26"/>
                  </a:lnTo>
                  <a:lnTo>
                    <a:pt x="9" y="24"/>
                  </a:lnTo>
                  <a:lnTo>
                    <a:pt x="12" y="22"/>
                  </a:lnTo>
                  <a:lnTo>
                    <a:pt x="5" y="19"/>
                  </a:lnTo>
                  <a:lnTo>
                    <a:pt x="0" y="8"/>
                  </a:lnTo>
                  <a:lnTo>
                    <a:pt x="0" y="5"/>
                  </a:lnTo>
                  <a:lnTo>
                    <a:pt x="2" y="8"/>
                  </a:lnTo>
                  <a:lnTo>
                    <a:pt x="5" y="8"/>
                  </a:lnTo>
                  <a:lnTo>
                    <a:pt x="7" y="5"/>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5" name="Freeform 86"/>
            <p:cNvSpPr>
              <a:spLocks/>
            </p:cNvSpPr>
            <p:nvPr/>
          </p:nvSpPr>
          <p:spPr bwMode="auto">
            <a:xfrm>
              <a:off x="2567" y="1956"/>
              <a:ext cx="35" cy="40"/>
            </a:xfrm>
            <a:custGeom>
              <a:avLst/>
              <a:gdLst>
                <a:gd name="T0" fmla="*/ 2 w 14"/>
                <a:gd name="T1" fmla="*/ 0 h 17"/>
                <a:gd name="T2" fmla="*/ 2 w 14"/>
                <a:gd name="T3" fmla="*/ 0 h 17"/>
                <a:gd name="T4" fmla="*/ 4 w 14"/>
                <a:gd name="T5" fmla="*/ 0 h 17"/>
                <a:gd name="T6" fmla="*/ 7 w 14"/>
                <a:gd name="T7" fmla="*/ 3 h 17"/>
                <a:gd name="T8" fmla="*/ 7 w 14"/>
                <a:gd name="T9" fmla="*/ 3 h 17"/>
                <a:gd name="T10" fmla="*/ 9 w 14"/>
                <a:gd name="T11" fmla="*/ 3 h 17"/>
                <a:gd name="T12" fmla="*/ 11 w 14"/>
                <a:gd name="T13" fmla="*/ 3 h 17"/>
                <a:gd name="T14" fmla="*/ 14 w 14"/>
                <a:gd name="T15" fmla="*/ 5 h 17"/>
                <a:gd name="T16" fmla="*/ 11 w 14"/>
                <a:gd name="T17" fmla="*/ 7 h 17"/>
                <a:gd name="T18" fmla="*/ 9 w 14"/>
                <a:gd name="T19" fmla="*/ 7 h 17"/>
                <a:gd name="T20" fmla="*/ 7 w 14"/>
                <a:gd name="T21" fmla="*/ 17 h 17"/>
                <a:gd name="T22" fmla="*/ 0 w 14"/>
                <a:gd name="T23" fmla="*/ 0 h 17"/>
                <a:gd name="T24" fmla="*/ 2 w 14"/>
                <a:gd name="T25" fmla="*/ 0 h 17"/>
                <a:gd name="T26" fmla="*/ 2 w 14"/>
                <a:gd name="T27" fmla="*/ 0 h 17"/>
                <a:gd name="T28" fmla="*/ 2 w 14"/>
                <a:gd name="T29" fmla="*/ 0 h 17"/>
                <a:gd name="T30" fmla="*/ 2 w 14"/>
                <a:gd name="T31" fmla="*/ 0 h 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
                <a:gd name="T49" fmla="*/ 0 h 17"/>
                <a:gd name="T50" fmla="*/ 14 w 14"/>
                <a:gd name="T51" fmla="*/ 17 h 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 h="17">
                  <a:moveTo>
                    <a:pt x="2" y="0"/>
                  </a:moveTo>
                  <a:lnTo>
                    <a:pt x="2" y="0"/>
                  </a:lnTo>
                  <a:lnTo>
                    <a:pt x="4" y="0"/>
                  </a:lnTo>
                  <a:lnTo>
                    <a:pt x="7" y="3"/>
                  </a:lnTo>
                  <a:lnTo>
                    <a:pt x="9" y="3"/>
                  </a:lnTo>
                  <a:lnTo>
                    <a:pt x="11" y="3"/>
                  </a:lnTo>
                  <a:lnTo>
                    <a:pt x="14" y="5"/>
                  </a:lnTo>
                  <a:lnTo>
                    <a:pt x="11" y="7"/>
                  </a:lnTo>
                  <a:lnTo>
                    <a:pt x="9" y="7"/>
                  </a:lnTo>
                  <a:lnTo>
                    <a:pt x="7" y="17"/>
                  </a:lnTo>
                  <a:lnTo>
                    <a:pt x="0" y="0"/>
                  </a:lnTo>
                  <a:lnTo>
                    <a:pt x="2" y="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16" name="Freeform 87"/>
            <p:cNvSpPr>
              <a:spLocks/>
            </p:cNvSpPr>
            <p:nvPr/>
          </p:nvSpPr>
          <p:spPr bwMode="auto">
            <a:xfrm>
              <a:off x="2567" y="1956"/>
              <a:ext cx="35" cy="40"/>
            </a:xfrm>
            <a:custGeom>
              <a:avLst/>
              <a:gdLst>
                <a:gd name="T0" fmla="*/ 2 w 14"/>
                <a:gd name="T1" fmla="*/ 0 h 17"/>
                <a:gd name="T2" fmla="*/ 2 w 14"/>
                <a:gd name="T3" fmla="*/ 0 h 17"/>
                <a:gd name="T4" fmla="*/ 4 w 14"/>
                <a:gd name="T5" fmla="*/ 0 h 17"/>
                <a:gd name="T6" fmla="*/ 7 w 14"/>
                <a:gd name="T7" fmla="*/ 3 h 17"/>
                <a:gd name="T8" fmla="*/ 7 w 14"/>
                <a:gd name="T9" fmla="*/ 3 h 17"/>
                <a:gd name="T10" fmla="*/ 9 w 14"/>
                <a:gd name="T11" fmla="*/ 3 h 17"/>
                <a:gd name="T12" fmla="*/ 11 w 14"/>
                <a:gd name="T13" fmla="*/ 3 h 17"/>
                <a:gd name="T14" fmla="*/ 14 w 14"/>
                <a:gd name="T15" fmla="*/ 5 h 17"/>
                <a:gd name="T16" fmla="*/ 11 w 14"/>
                <a:gd name="T17" fmla="*/ 7 h 17"/>
                <a:gd name="T18" fmla="*/ 9 w 14"/>
                <a:gd name="T19" fmla="*/ 7 h 17"/>
                <a:gd name="T20" fmla="*/ 7 w 14"/>
                <a:gd name="T21" fmla="*/ 17 h 17"/>
                <a:gd name="T22" fmla="*/ 0 w 14"/>
                <a:gd name="T23" fmla="*/ 0 h 17"/>
                <a:gd name="T24" fmla="*/ 2 w 14"/>
                <a:gd name="T25" fmla="*/ 0 h 17"/>
                <a:gd name="T26" fmla="*/ 2 w 14"/>
                <a:gd name="T27" fmla="*/ 0 h 17"/>
                <a:gd name="T28" fmla="*/ 2 w 14"/>
                <a:gd name="T29" fmla="*/ 0 h 17"/>
                <a:gd name="T30" fmla="*/ 2 w 14"/>
                <a:gd name="T31" fmla="*/ 0 h 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
                <a:gd name="T49" fmla="*/ 0 h 17"/>
                <a:gd name="T50" fmla="*/ 14 w 14"/>
                <a:gd name="T51" fmla="*/ 17 h 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 h="17">
                  <a:moveTo>
                    <a:pt x="2" y="0"/>
                  </a:moveTo>
                  <a:lnTo>
                    <a:pt x="2" y="0"/>
                  </a:lnTo>
                  <a:lnTo>
                    <a:pt x="4" y="0"/>
                  </a:lnTo>
                  <a:lnTo>
                    <a:pt x="7" y="3"/>
                  </a:lnTo>
                  <a:lnTo>
                    <a:pt x="9" y="3"/>
                  </a:lnTo>
                  <a:lnTo>
                    <a:pt x="11" y="3"/>
                  </a:lnTo>
                  <a:lnTo>
                    <a:pt x="14" y="5"/>
                  </a:lnTo>
                  <a:lnTo>
                    <a:pt x="11" y="7"/>
                  </a:lnTo>
                  <a:lnTo>
                    <a:pt x="9" y="7"/>
                  </a:lnTo>
                  <a:lnTo>
                    <a:pt x="7" y="17"/>
                  </a:lnTo>
                  <a:lnTo>
                    <a:pt x="0" y="0"/>
                  </a:lnTo>
                  <a:lnTo>
                    <a:pt x="2"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7" name="Freeform 88"/>
            <p:cNvSpPr>
              <a:spLocks/>
            </p:cNvSpPr>
            <p:nvPr/>
          </p:nvSpPr>
          <p:spPr bwMode="auto">
            <a:xfrm>
              <a:off x="2567" y="1956"/>
              <a:ext cx="35" cy="40"/>
            </a:xfrm>
            <a:custGeom>
              <a:avLst/>
              <a:gdLst>
                <a:gd name="T0" fmla="*/ 2 w 14"/>
                <a:gd name="T1" fmla="*/ 0 h 17"/>
                <a:gd name="T2" fmla="*/ 2 w 14"/>
                <a:gd name="T3" fmla="*/ 0 h 17"/>
                <a:gd name="T4" fmla="*/ 4 w 14"/>
                <a:gd name="T5" fmla="*/ 0 h 17"/>
                <a:gd name="T6" fmla="*/ 7 w 14"/>
                <a:gd name="T7" fmla="*/ 3 h 17"/>
                <a:gd name="T8" fmla="*/ 7 w 14"/>
                <a:gd name="T9" fmla="*/ 3 h 17"/>
                <a:gd name="T10" fmla="*/ 9 w 14"/>
                <a:gd name="T11" fmla="*/ 3 h 17"/>
                <a:gd name="T12" fmla="*/ 11 w 14"/>
                <a:gd name="T13" fmla="*/ 3 h 17"/>
                <a:gd name="T14" fmla="*/ 14 w 14"/>
                <a:gd name="T15" fmla="*/ 5 h 17"/>
                <a:gd name="T16" fmla="*/ 11 w 14"/>
                <a:gd name="T17" fmla="*/ 7 h 17"/>
                <a:gd name="T18" fmla="*/ 9 w 14"/>
                <a:gd name="T19" fmla="*/ 7 h 17"/>
                <a:gd name="T20" fmla="*/ 7 w 14"/>
                <a:gd name="T21" fmla="*/ 17 h 17"/>
                <a:gd name="T22" fmla="*/ 0 w 14"/>
                <a:gd name="T23" fmla="*/ 0 h 17"/>
                <a:gd name="T24" fmla="*/ 2 w 14"/>
                <a:gd name="T25" fmla="*/ 0 h 17"/>
                <a:gd name="T26" fmla="*/ 2 w 14"/>
                <a:gd name="T27" fmla="*/ 0 h 17"/>
                <a:gd name="T28" fmla="*/ 2 w 14"/>
                <a:gd name="T29" fmla="*/ 0 h 17"/>
                <a:gd name="T30" fmla="*/ 2 w 14"/>
                <a:gd name="T31" fmla="*/ 0 h 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
                <a:gd name="T49" fmla="*/ 0 h 17"/>
                <a:gd name="T50" fmla="*/ 14 w 14"/>
                <a:gd name="T51" fmla="*/ 17 h 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 h="17">
                  <a:moveTo>
                    <a:pt x="2" y="0"/>
                  </a:moveTo>
                  <a:lnTo>
                    <a:pt x="2" y="0"/>
                  </a:lnTo>
                  <a:lnTo>
                    <a:pt x="4" y="0"/>
                  </a:lnTo>
                  <a:lnTo>
                    <a:pt x="7" y="3"/>
                  </a:lnTo>
                  <a:lnTo>
                    <a:pt x="9" y="3"/>
                  </a:lnTo>
                  <a:lnTo>
                    <a:pt x="11" y="3"/>
                  </a:lnTo>
                  <a:lnTo>
                    <a:pt x="14" y="5"/>
                  </a:lnTo>
                  <a:lnTo>
                    <a:pt x="11" y="7"/>
                  </a:lnTo>
                  <a:lnTo>
                    <a:pt x="9" y="7"/>
                  </a:lnTo>
                  <a:lnTo>
                    <a:pt x="7" y="17"/>
                  </a:lnTo>
                  <a:lnTo>
                    <a:pt x="0" y="0"/>
                  </a:lnTo>
                  <a:lnTo>
                    <a:pt x="2" y="0"/>
                  </a:lnTo>
                  <a:close/>
                </a:path>
              </a:pathLst>
            </a:custGeom>
            <a:grpFill/>
            <a:ln w="12700">
              <a:solidFill>
                <a:schemeClr val="bg1"/>
              </a:solidFill>
              <a:miter lim="800000"/>
              <a:headEnd/>
              <a:tailEnd/>
            </a:ln>
          </p:spPr>
          <p:txBody>
            <a:bodyPr/>
            <a:lstStyle/>
            <a:p>
              <a:pPr algn="ctr">
                <a:defRPr/>
              </a:pPr>
              <a:endParaRPr lang="en-US">
                <a:latin typeface="Arial" charset="0"/>
              </a:endParaRPr>
            </a:p>
          </p:txBody>
        </p:sp>
        <p:sp>
          <p:nvSpPr>
            <p:cNvPr id="188518" name="Freeform 89"/>
            <p:cNvSpPr>
              <a:spLocks/>
            </p:cNvSpPr>
            <p:nvPr/>
          </p:nvSpPr>
          <p:spPr bwMode="auto">
            <a:xfrm>
              <a:off x="2567" y="1956"/>
              <a:ext cx="35" cy="40"/>
            </a:xfrm>
            <a:custGeom>
              <a:avLst/>
              <a:gdLst>
                <a:gd name="T0" fmla="*/ 2 w 14"/>
                <a:gd name="T1" fmla="*/ 0 h 17"/>
                <a:gd name="T2" fmla="*/ 2 w 14"/>
                <a:gd name="T3" fmla="*/ 0 h 17"/>
                <a:gd name="T4" fmla="*/ 4 w 14"/>
                <a:gd name="T5" fmla="*/ 0 h 17"/>
                <a:gd name="T6" fmla="*/ 7 w 14"/>
                <a:gd name="T7" fmla="*/ 3 h 17"/>
                <a:gd name="T8" fmla="*/ 7 w 14"/>
                <a:gd name="T9" fmla="*/ 3 h 17"/>
                <a:gd name="T10" fmla="*/ 9 w 14"/>
                <a:gd name="T11" fmla="*/ 3 h 17"/>
                <a:gd name="T12" fmla="*/ 11 w 14"/>
                <a:gd name="T13" fmla="*/ 3 h 17"/>
                <a:gd name="T14" fmla="*/ 14 w 14"/>
                <a:gd name="T15" fmla="*/ 5 h 17"/>
                <a:gd name="T16" fmla="*/ 11 w 14"/>
                <a:gd name="T17" fmla="*/ 7 h 17"/>
                <a:gd name="T18" fmla="*/ 9 w 14"/>
                <a:gd name="T19" fmla="*/ 7 h 17"/>
                <a:gd name="T20" fmla="*/ 7 w 14"/>
                <a:gd name="T21" fmla="*/ 17 h 17"/>
                <a:gd name="T22" fmla="*/ 0 w 14"/>
                <a:gd name="T23" fmla="*/ 0 h 17"/>
                <a:gd name="T24" fmla="*/ 2 w 14"/>
                <a:gd name="T25" fmla="*/ 0 h 17"/>
                <a:gd name="T26" fmla="*/ 2 w 14"/>
                <a:gd name="T27" fmla="*/ 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7"/>
                <a:gd name="T44" fmla="*/ 14 w 14"/>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7">
                  <a:moveTo>
                    <a:pt x="2" y="0"/>
                  </a:moveTo>
                  <a:lnTo>
                    <a:pt x="2" y="0"/>
                  </a:lnTo>
                  <a:lnTo>
                    <a:pt x="4" y="0"/>
                  </a:lnTo>
                  <a:lnTo>
                    <a:pt x="7" y="3"/>
                  </a:lnTo>
                  <a:lnTo>
                    <a:pt x="9" y="3"/>
                  </a:lnTo>
                  <a:lnTo>
                    <a:pt x="11" y="3"/>
                  </a:lnTo>
                  <a:lnTo>
                    <a:pt x="14" y="5"/>
                  </a:lnTo>
                  <a:lnTo>
                    <a:pt x="11" y="7"/>
                  </a:lnTo>
                  <a:lnTo>
                    <a:pt x="9" y="7"/>
                  </a:lnTo>
                  <a:lnTo>
                    <a:pt x="7" y="17"/>
                  </a:lnTo>
                  <a:lnTo>
                    <a:pt x="0" y="0"/>
                  </a:lnTo>
                  <a:lnTo>
                    <a:pt x="2"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19" name="Freeform 90"/>
            <p:cNvSpPr>
              <a:spLocks/>
            </p:cNvSpPr>
            <p:nvPr/>
          </p:nvSpPr>
          <p:spPr bwMode="auto">
            <a:xfrm>
              <a:off x="2567" y="1956"/>
              <a:ext cx="35" cy="40"/>
            </a:xfrm>
            <a:custGeom>
              <a:avLst/>
              <a:gdLst>
                <a:gd name="T0" fmla="*/ 2 w 14"/>
                <a:gd name="T1" fmla="*/ 0 h 17"/>
                <a:gd name="T2" fmla="*/ 2 w 14"/>
                <a:gd name="T3" fmla="*/ 0 h 17"/>
                <a:gd name="T4" fmla="*/ 4 w 14"/>
                <a:gd name="T5" fmla="*/ 0 h 17"/>
                <a:gd name="T6" fmla="*/ 7 w 14"/>
                <a:gd name="T7" fmla="*/ 3 h 17"/>
                <a:gd name="T8" fmla="*/ 7 w 14"/>
                <a:gd name="T9" fmla="*/ 3 h 17"/>
                <a:gd name="T10" fmla="*/ 9 w 14"/>
                <a:gd name="T11" fmla="*/ 3 h 17"/>
                <a:gd name="T12" fmla="*/ 11 w 14"/>
                <a:gd name="T13" fmla="*/ 3 h 17"/>
                <a:gd name="T14" fmla="*/ 14 w 14"/>
                <a:gd name="T15" fmla="*/ 5 h 17"/>
                <a:gd name="T16" fmla="*/ 11 w 14"/>
                <a:gd name="T17" fmla="*/ 7 h 17"/>
                <a:gd name="T18" fmla="*/ 9 w 14"/>
                <a:gd name="T19" fmla="*/ 7 h 17"/>
                <a:gd name="T20" fmla="*/ 7 w 14"/>
                <a:gd name="T21" fmla="*/ 17 h 17"/>
                <a:gd name="T22" fmla="*/ 0 w 14"/>
                <a:gd name="T23" fmla="*/ 0 h 17"/>
                <a:gd name="T24" fmla="*/ 2 w 14"/>
                <a:gd name="T25" fmla="*/ 0 h 17"/>
                <a:gd name="T26" fmla="*/ 2 w 14"/>
                <a:gd name="T27" fmla="*/ 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7"/>
                <a:gd name="T44" fmla="*/ 14 w 14"/>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7">
                  <a:moveTo>
                    <a:pt x="2" y="0"/>
                  </a:moveTo>
                  <a:lnTo>
                    <a:pt x="2" y="0"/>
                  </a:lnTo>
                  <a:lnTo>
                    <a:pt x="4" y="0"/>
                  </a:lnTo>
                  <a:lnTo>
                    <a:pt x="7" y="3"/>
                  </a:lnTo>
                  <a:lnTo>
                    <a:pt x="9" y="3"/>
                  </a:lnTo>
                  <a:lnTo>
                    <a:pt x="11" y="3"/>
                  </a:lnTo>
                  <a:lnTo>
                    <a:pt x="14" y="5"/>
                  </a:lnTo>
                  <a:lnTo>
                    <a:pt x="11" y="7"/>
                  </a:lnTo>
                  <a:lnTo>
                    <a:pt x="9" y="7"/>
                  </a:lnTo>
                  <a:lnTo>
                    <a:pt x="7" y="17"/>
                  </a:lnTo>
                  <a:lnTo>
                    <a:pt x="0" y="0"/>
                  </a:lnTo>
                  <a:lnTo>
                    <a:pt x="2" y="0"/>
                  </a:lnTo>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0" name="Freeform 91"/>
            <p:cNvSpPr>
              <a:spLocks/>
            </p:cNvSpPr>
            <p:nvPr/>
          </p:nvSpPr>
          <p:spPr bwMode="auto">
            <a:xfrm>
              <a:off x="2521" y="1825"/>
              <a:ext cx="102" cy="126"/>
            </a:xfrm>
            <a:custGeom>
              <a:avLst/>
              <a:gdLst>
                <a:gd name="T0" fmla="*/ 12 w 42"/>
                <a:gd name="T1" fmla="*/ 9 h 52"/>
                <a:gd name="T2" fmla="*/ 19 w 42"/>
                <a:gd name="T3" fmla="*/ 14 h 52"/>
                <a:gd name="T4" fmla="*/ 19 w 42"/>
                <a:gd name="T5" fmla="*/ 16 h 52"/>
                <a:gd name="T6" fmla="*/ 21 w 42"/>
                <a:gd name="T7" fmla="*/ 19 h 52"/>
                <a:gd name="T8" fmla="*/ 21 w 42"/>
                <a:gd name="T9" fmla="*/ 21 h 52"/>
                <a:gd name="T10" fmla="*/ 26 w 42"/>
                <a:gd name="T11" fmla="*/ 9 h 52"/>
                <a:gd name="T12" fmla="*/ 26 w 42"/>
                <a:gd name="T13" fmla="*/ 21 h 52"/>
                <a:gd name="T14" fmla="*/ 28 w 42"/>
                <a:gd name="T15" fmla="*/ 21 h 52"/>
                <a:gd name="T16" fmla="*/ 26 w 42"/>
                <a:gd name="T17" fmla="*/ 9 h 52"/>
                <a:gd name="T18" fmla="*/ 23 w 42"/>
                <a:gd name="T19" fmla="*/ 7 h 52"/>
                <a:gd name="T20" fmla="*/ 30 w 42"/>
                <a:gd name="T21" fmla="*/ 0 h 52"/>
                <a:gd name="T22" fmla="*/ 38 w 42"/>
                <a:gd name="T23" fmla="*/ 5 h 52"/>
                <a:gd name="T24" fmla="*/ 40 w 42"/>
                <a:gd name="T25" fmla="*/ 21 h 52"/>
                <a:gd name="T26" fmla="*/ 38 w 42"/>
                <a:gd name="T27" fmla="*/ 23 h 52"/>
                <a:gd name="T28" fmla="*/ 38 w 42"/>
                <a:gd name="T29" fmla="*/ 33 h 52"/>
                <a:gd name="T30" fmla="*/ 40 w 42"/>
                <a:gd name="T31" fmla="*/ 40 h 52"/>
                <a:gd name="T32" fmla="*/ 35 w 42"/>
                <a:gd name="T33" fmla="*/ 45 h 52"/>
                <a:gd name="T34" fmla="*/ 33 w 42"/>
                <a:gd name="T35" fmla="*/ 47 h 52"/>
                <a:gd name="T36" fmla="*/ 33 w 42"/>
                <a:gd name="T37" fmla="*/ 52 h 52"/>
                <a:gd name="T38" fmla="*/ 19 w 42"/>
                <a:gd name="T39" fmla="*/ 49 h 52"/>
                <a:gd name="T40" fmla="*/ 21 w 42"/>
                <a:gd name="T41" fmla="*/ 49 h 52"/>
                <a:gd name="T42" fmla="*/ 21 w 42"/>
                <a:gd name="T43" fmla="*/ 45 h 52"/>
                <a:gd name="T44" fmla="*/ 9 w 42"/>
                <a:gd name="T45" fmla="*/ 45 h 52"/>
                <a:gd name="T46" fmla="*/ 9 w 42"/>
                <a:gd name="T47" fmla="*/ 42 h 52"/>
                <a:gd name="T48" fmla="*/ 7 w 42"/>
                <a:gd name="T49" fmla="*/ 40 h 52"/>
                <a:gd name="T50" fmla="*/ 7 w 42"/>
                <a:gd name="T51" fmla="*/ 31 h 52"/>
                <a:gd name="T52" fmla="*/ 2 w 42"/>
                <a:gd name="T53" fmla="*/ 23 h 52"/>
                <a:gd name="T54" fmla="*/ 0 w 42"/>
                <a:gd name="T55" fmla="*/ 23 h 52"/>
                <a:gd name="T56" fmla="*/ 0 w 42"/>
                <a:gd name="T57" fmla="*/ 21 h 52"/>
                <a:gd name="T58" fmla="*/ 0 w 42"/>
                <a:gd name="T59" fmla="*/ 19 h 52"/>
                <a:gd name="T60" fmla="*/ 9 w 42"/>
                <a:gd name="T61" fmla="*/ 16 h 52"/>
                <a:gd name="T62" fmla="*/ 14 w 42"/>
                <a:gd name="T63" fmla="*/ 14 h 52"/>
                <a:gd name="T64" fmla="*/ 12 w 42"/>
                <a:gd name="T65" fmla="*/ 9 h 52"/>
                <a:gd name="T66" fmla="*/ 12 w 42"/>
                <a:gd name="T67" fmla="*/ 9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2"/>
                <a:gd name="T103" fmla="*/ 0 h 52"/>
                <a:gd name="T104" fmla="*/ 42 w 42"/>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2" h="52">
                  <a:moveTo>
                    <a:pt x="12" y="9"/>
                  </a:moveTo>
                  <a:lnTo>
                    <a:pt x="12" y="9"/>
                  </a:lnTo>
                  <a:lnTo>
                    <a:pt x="21" y="9"/>
                  </a:lnTo>
                  <a:lnTo>
                    <a:pt x="19" y="14"/>
                  </a:lnTo>
                  <a:lnTo>
                    <a:pt x="19" y="16"/>
                  </a:lnTo>
                  <a:lnTo>
                    <a:pt x="19" y="14"/>
                  </a:lnTo>
                  <a:lnTo>
                    <a:pt x="21" y="19"/>
                  </a:lnTo>
                  <a:lnTo>
                    <a:pt x="19" y="19"/>
                  </a:lnTo>
                  <a:lnTo>
                    <a:pt x="21" y="21"/>
                  </a:lnTo>
                  <a:lnTo>
                    <a:pt x="23" y="9"/>
                  </a:lnTo>
                  <a:lnTo>
                    <a:pt x="26" y="9"/>
                  </a:lnTo>
                  <a:lnTo>
                    <a:pt x="26" y="14"/>
                  </a:lnTo>
                  <a:lnTo>
                    <a:pt x="26" y="21"/>
                  </a:lnTo>
                  <a:lnTo>
                    <a:pt x="28" y="21"/>
                  </a:lnTo>
                  <a:lnTo>
                    <a:pt x="28" y="12"/>
                  </a:lnTo>
                  <a:lnTo>
                    <a:pt x="26" y="9"/>
                  </a:lnTo>
                  <a:lnTo>
                    <a:pt x="23" y="7"/>
                  </a:lnTo>
                  <a:lnTo>
                    <a:pt x="23" y="5"/>
                  </a:lnTo>
                  <a:lnTo>
                    <a:pt x="30" y="0"/>
                  </a:lnTo>
                  <a:lnTo>
                    <a:pt x="35" y="0"/>
                  </a:lnTo>
                  <a:lnTo>
                    <a:pt x="38" y="5"/>
                  </a:lnTo>
                  <a:lnTo>
                    <a:pt x="42" y="21"/>
                  </a:lnTo>
                  <a:lnTo>
                    <a:pt x="40" y="21"/>
                  </a:lnTo>
                  <a:lnTo>
                    <a:pt x="38" y="21"/>
                  </a:lnTo>
                  <a:lnTo>
                    <a:pt x="38" y="23"/>
                  </a:lnTo>
                  <a:lnTo>
                    <a:pt x="35" y="33"/>
                  </a:lnTo>
                  <a:lnTo>
                    <a:pt x="38" y="33"/>
                  </a:lnTo>
                  <a:lnTo>
                    <a:pt x="40" y="35"/>
                  </a:lnTo>
                  <a:lnTo>
                    <a:pt x="40" y="40"/>
                  </a:lnTo>
                  <a:lnTo>
                    <a:pt x="33" y="45"/>
                  </a:lnTo>
                  <a:lnTo>
                    <a:pt x="35" y="45"/>
                  </a:lnTo>
                  <a:lnTo>
                    <a:pt x="33" y="45"/>
                  </a:lnTo>
                  <a:lnTo>
                    <a:pt x="33" y="47"/>
                  </a:lnTo>
                  <a:lnTo>
                    <a:pt x="33" y="49"/>
                  </a:lnTo>
                  <a:lnTo>
                    <a:pt x="33" y="52"/>
                  </a:lnTo>
                  <a:lnTo>
                    <a:pt x="30" y="52"/>
                  </a:lnTo>
                  <a:lnTo>
                    <a:pt x="19" y="49"/>
                  </a:lnTo>
                  <a:lnTo>
                    <a:pt x="21" y="47"/>
                  </a:lnTo>
                  <a:lnTo>
                    <a:pt x="21" y="49"/>
                  </a:lnTo>
                  <a:lnTo>
                    <a:pt x="21" y="45"/>
                  </a:lnTo>
                  <a:lnTo>
                    <a:pt x="14" y="42"/>
                  </a:lnTo>
                  <a:lnTo>
                    <a:pt x="9" y="45"/>
                  </a:lnTo>
                  <a:lnTo>
                    <a:pt x="9" y="42"/>
                  </a:lnTo>
                  <a:lnTo>
                    <a:pt x="7" y="40"/>
                  </a:lnTo>
                  <a:lnTo>
                    <a:pt x="4" y="38"/>
                  </a:lnTo>
                  <a:lnTo>
                    <a:pt x="7" y="31"/>
                  </a:lnTo>
                  <a:lnTo>
                    <a:pt x="4" y="26"/>
                  </a:lnTo>
                  <a:lnTo>
                    <a:pt x="2" y="23"/>
                  </a:lnTo>
                  <a:lnTo>
                    <a:pt x="0" y="23"/>
                  </a:lnTo>
                  <a:lnTo>
                    <a:pt x="0" y="21"/>
                  </a:lnTo>
                  <a:lnTo>
                    <a:pt x="0" y="19"/>
                  </a:lnTo>
                  <a:lnTo>
                    <a:pt x="9" y="19"/>
                  </a:lnTo>
                  <a:lnTo>
                    <a:pt x="9" y="16"/>
                  </a:lnTo>
                  <a:lnTo>
                    <a:pt x="9" y="14"/>
                  </a:lnTo>
                  <a:lnTo>
                    <a:pt x="14" y="14"/>
                  </a:lnTo>
                  <a:lnTo>
                    <a:pt x="14" y="9"/>
                  </a:lnTo>
                  <a:lnTo>
                    <a:pt x="12" y="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1" name="Freeform 92"/>
            <p:cNvSpPr>
              <a:spLocks/>
            </p:cNvSpPr>
            <p:nvPr/>
          </p:nvSpPr>
          <p:spPr bwMode="auto">
            <a:xfrm>
              <a:off x="2364" y="1659"/>
              <a:ext cx="123" cy="81"/>
            </a:xfrm>
            <a:custGeom>
              <a:avLst/>
              <a:gdLst>
                <a:gd name="T0" fmla="*/ 47 w 52"/>
                <a:gd name="T1" fmla="*/ 26 h 33"/>
                <a:gd name="T2" fmla="*/ 47 w 52"/>
                <a:gd name="T3" fmla="*/ 26 h 33"/>
                <a:gd name="T4" fmla="*/ 52 w 52"/>
                <a:gd name="T5" fmla="*/ 17 h 33"/>
                <a:gd name="T6" fmla="*/ 52 w 52"/>
                <a:gd name="T7" fmla="*/ 3 h 33"/>
                <a:gd name="T8" fmla="*/ 52 w 52"/>
                <a:gd name="T9" fmla="*/ 0 h 33"/>
                <a:gd name="T10" fmla="*/ 30 w 52"/>
                <a:gd name="T11" fmla="*/ 17 h 33"/>
                <a:gd name="T12" fmla="*/ 30 w 52"/>
                <a:gd name="T13" fmla="*/ 19 h 33"/>
                <a:gd name="T14" fmla="*/ 26 w 52"/>
                <a:gd name="T15" fmla="*/ 22 h 33"/>
                <a:gd name="T16" fmla="*/ 2 w 52"/>
                <a:gd name="T17" fmla="*/ 29 h 33"/>
                <a:gd name="T18" fmla="*/ 0 w 52"/>
                <a:gd name="T19" fmla="*/ 31 h 33"/>
                <a:gd name="T20" fmla="*/ 0 w 52"/>
                <a:gd name="T21" fmla="*/ 33 h 33"/>
                <a:gd name="T22" fmla="*/ 30 w 52"/>
                <a:gd name="T23" fmla="*/ 26 h 33"/>
                <a:gd name="T24" fmla="*/ 33 w 52"/>
                <a:gd name="T25" fmla="*/ 29 h 33"/>
                <a:gd name="T26" fmla="*/ 35 w 52"/>
                <a:gd name="T27" fmla="*/ 29 h 33"/>
                <a:gd name="T28" fmla="*/ 37 w 52"/>
                <a:gd name="T29" fmla="*/ 29 h 33"/>
                <a:gd name="T30" fmla="*/ 47 w 52"/>
                <a:gd name="T31" fmla="*/ 26 h 33"/>
                <a:gd name="T32" fmla="*/ 47 w 52"/>
                <a:gd name="T33" fmla="*/ 26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3"/>
                <a:gd name="T53" fmla="*/ 52 w 52"/>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3">
                  <a:moveTo>
                    <a:pt x="47" y="26"/>
                  </a:moveTo>
                  <a:lnTo>
                    <a:pt x="47" y="26"/>
                  </a:lnTo>
                  <a:lnTo>
                    <a:pt x="52" y="17"/>
                  </a:lnTo>
                  <a:lnTo>
                    <a:pt x="52" y="3"/>
                  </a:lnTo>
                  <a:lnTo>
                    <a:pt x="52" y="0"/>
                  </a:lnTo>
                  <a:lnTo>
                    <a:pt x="30" y="17"/>
                  </a:lnTo>
                  <a:lnTo>
                    <a:pt x="30" y="19"/>
                  </a:lnTo>
                  <a:lnTo>
                    <a:pt x="26" y="22"/>
                  </a:lnTo>
                  <a:lnTo>
                    <a:pt x="2" y="29"/>
                  </a:lnTo>
                  <a:lnTo>
                    <a:pt x="0" y="31"/>
                  </a:lnTo>
                  <a:lnTo>
                    <a:pt x="0" y="33"/>
                  </a:lnTo>
                  <a:lnTo>
                    <a:pt x="30" y="26"/>
                  </a:lnTo>
                  <a:lnTo>
                    <a:pt x="33" y="29"/>
                  </a:lnTo>
                  <a:lnTo>
                    <a:pt x="35" y="29"/>
                  </a:lnTo>
                  <a:lnTo>
                    <a:pt x="37" y="29"/>
                  </a:lnTo>
                  <a:lnTo>
                    <a:pt x="47" y="2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2" name="Freeform 93"/>
            <p:cNvSpPr>
              <a:spLocks/>
            </p:cNvSpPr>
            <p:nvPr/>
          </p:nvSpPr>
          <p:spPr bwMode="auto">
            <a:xfrm>
              <a:off x="2340" y="1728"/>
              <a:ext cx="174" cy="244"/>
            </a:xfrm>
            <a:custGeom>
              <a:avLst/>
              <a:gdLst>
                <a:gd name="T0" fmla="*/ 57 w 73"/>
                <a:gd name="T1" fmla="*/ 0 h 101"/>
                <a:gd name="T2" fmla="*/ 57 w 73"/>
                <a:gd name="T3" fmla="*/ 0 h 101"/>
                <a:gd name="T4" fmla="*/ 59 w 73"/>
                <a:gd name="T5" fmla="*/ 2 h 101"/>
                <a:gd name="T6" fmla="*/ 59 w 73"/>
                <a:gd name="T7" fmla="*/ 7 h 101"/>
                <a:gd name="T8" fmla="*/ 54 w 73"/>
                <a:gd name="T9" fmla="*/ 14 h 101"/>
                <a:gd name="T10" fmla="*/ 54 w 73"/>
                <a:gd name="T11" fmla="*/ 16 h 101"/>
                <a:gd name="T12" fmla="*/ 57 w 73"/>
                <a:gd name="T13" fmla="*/ 14 h 101"/>
                <a:gd name="T14" fmla="*/ 59 w 73"/>
                <a:gd name="T15" fmla="*/ 14 h 101"/>
                <a:gd name="T16" fmla="*/ 57 w 73"/>
                <a:gd name="T17" fmla="*/ 23 h 101"/>
                <a:gd name="T18" fmla="*/ 59 w 73"/>
                <a:gd name="T19" fmla="*/ 21 h 101"/>
                <a:gd name="T20" fmla="*/ 59 w 73"/>
                <a:gd name="T21" fmla="*/ 21 h 101"/>
                <a:gd name="T22" fmla="*/ 64 w 73"/>
                <a:gd name="T23" fmla="*/ 23 h 101"/>
                <a:gd name="T24" fmla="*/ 69 w 73"/>
                <a:gd name="T25" fmla="*/ 23 h 101"/>
                <a:gd name="T26" fmla="*/ 73 w 73"/>
                <a:gd name="T27" fmla="*/ 28 h 101"/>
                <a:gd name="T28" fmla="*/ 64 w 73"/>
                <a:gd name="T29" fmla="*/ 40 h 101"/>
                <a:gd name="T30" fmla="*/ 64 w 73"/>
                <a:gd name="T31" fmla="*/ 40 h 101"/>
                <a:gd name="T32" fmla="*/ 64 w 73"/>
                <a:gd name="T33" fmla="*/ 37 h 101"/>
                <a:gd name="T34" fmla="*/ 59 w 73"/>
                <a:gd name="T35" fmla="*/ 42 h 101"/>
                <a:gd name="T36" fmla="*/ 59 w 73"/>
                <a:gd name="T37" fmla="*/ 37 h 101"/>
                <a:gd name="T38" fmla="*/ 57 w 73"/>
                <a:gd name="T39" fmla="*/ 37 h 101"/>
                <a:gd name="T40" fmla="*/ 54 w 73"/>
                <a:gd name="T41" fmla="*/ 42 h 101"/>
                <a:gd name="T42" fmla="*/ 54 w 73"/>
                <a:gd name="T43" fmla="*/ 49 h 101"/>
                <a:gd name="T44" fmla="*/ 54 w 73"/>
                <a:gd name="T45" fmla="*/ 52 h 101"/>
                <a:gd name="T46" fmla="*/ 52 w 73"/>
                <a:gd name="T47" fmla="*/ 52 h 101"/>
                <a:gd name="T48" fmla="*/ 47 w 73"/>
                <a:gd name="T49" fmla="*/ 52 h 101"/>
                <a:gd name="T50" fmla="*/ 47 w 73"/>
                <a:gd name="T51" fmla="*/ 52 h 101"/>
                <a:gd name="T52" fmla="*/ 47 w 73"/>
                <a:gd name="T53" fmla="*/ 59 h 101"/>
                <a:gd name="T54" fmla="*/ 47 w 73"/>
                <a:gd name="T55" fmla="*/ 61 h 101"/>
                <a:gd name="T56" fmla="*/ 38 w 73"/>
                <a:gd name="T57" fmla="*/ 61 h 101"/>
                <a:gd name="T58" fmla="*/ 43 w 73"/>
                <a:gd name="T59" fmla="*/ 63 h 101"/>
                <a:gd name="T60" fmla="*/ 43 w 73"/>
                <a:gd name="T61" fmla="*/ 66 h 101"/>
                <a:gd name="T62" fmla="*/ 38 w 73"/>
                <a:gd name="T63" fmla="*/ 71 h 101"/>
                <a:gd name="T64" fmla="*/ 38 w 73"/>
                <a:gd name="T65" fmla="*/ 82 h 101"/>
                <a:gd name="T66" fmla="*/ 38 w 73"/>
                <a:gd name="T67" fmla="*/ 82 h 101"/>
                <a:gd name="T68" fmla="*/ 40 w 73"/>
                <a:gd name="T69" fmla="*/ 82 h 101"/>
                <a:gd name="T70" fmla="*/ 36 w 73"/>
                <a:gd name="T71" fmla="*/ 87 h 101"/>
                <a:gd name="T72" fmla="*/ 36 w 73"/>
                <a:gd name="T73" fmla="*/ 92 h 101"/>
                <a:gd name="T74" fmla="*/ 36 w 73"/>
                <a:gd name="T75" fmla="*/ 92 h 101"/>
                <a:gd name="T76" fmla="*/ 38 w 73"/>
                <a:gd name="T77" fmla="*/ 94 h 101"/>
                <a:gd name="T78" fmla="*/ 43 w 73"/>
                <a:gd name="T79" fmla="*/ 97 h 101"/>
                <a:gd name="T80" fmla="*/ 43 w 73"/>
                <a:gd name="T81" fmla="*/ 99 h 101"/>
                <a:gd name="T82" fmla="*/ 38 w 73"/>
                <a:gd name="T83" fmla="*/ 97 h 101"/>
                <a:gd name="T84" fmla="*/ 31 w 73"/>
                <a:gd name="T85" fmla="*/ 101 h 101"/>
                <a:gd name="T86" fmla="*/ 17 w 73"/>
                <a:gd name="T87" fmla="*/ 97 h 101"/>
                <a:gd name="T88" fmla="*/ 14 w 73"/>
                <a:gd name="T89" fmla="*/ 97 h 101"/>
                <a:gd name="T90" fmla="*/ 14 w 73"/>
                <a:gd name="T91" fmla="*/ 75 h 101"/>
                <a:gd name="T92" fmla="*/ 10 w 73"/>
                <a:gd name="T93" fmla="*/ 68 h 101"/>
                <a:gd name="T94" fmla="*/ 0 w 73"/>
                <a:gd name="T95" fmla="*/ 68 h 101"/>
                <a:gd name="T96" fmla="*/ 7 w 73"/>
                <a:gd name="T97" fmla="*/ 9 h 101"/>
                <a:gd name="T98" fmla="*/ 10 w 73"/>
                <a:gd name="T99" fmla="*/ 7 h 101"/>
                <a:gd name="T100" fmla="*/ 17 w 73"/>
                <a:gd name="T101" fmla="*/ 7 h 101"/>
                <a:gd name="T102" fmla="*/ 19 w 73"/>
                <a:gd name="T103" fmla="*/ 4 h 101"/>
                <a:gd name="T104" fmla="*/ 57 w 73"/>
                <a:gd name="T105" fmla="*/ 0 h 101"/>
                <a:gd name="T106" fmla="*/ 57 w 73"/>
                <a:gd name="T107" fmla="*/ 0 h 10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3"/>
                <a:gd name="T163" fmla="*/ 0 h 101"/>
                <a:gd name="T164" fmla="*/ 73 w 73"/>
                <a:gd name="T165" fmla="*/ 101 h 10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3" h="101">
                  <a:moveTo>
                    <a:pt x="57" y="0"/>
                  </a:moveTo>
                  <a:lnTo>
                    <a:pt x="57" y="0"/>
                  </a:lnTo>
                  <a:lnTo>
                    <a:pt x="59" y="2"/>
                  </a:lnTo>
                  <a:lnTo>
                    <a:pt x="59" y="7"/>
                  </a:lnTo>
                  <a:lnTo>
                    <a:pt x="54" y="14"/>
                  </a:lnTo>
                  <a:lnTo>
                    <a:pt x="54" y="16"/>
                  </a:lnTo>
                  <a:lnTo>
                    <a:pt x="57" y="14"/>
                  </a:lnTo>
                  <a:lnTo>
                    <a:pt x="59" y="14"/>
                  </a:lnTo>
                  <a:lnTo>
                    <a:pt x="57" y="23"/>
                  </a:lnTo>
                  <a:lnTo>
                    <a:pt x="59" y="21"/>
                  </a:lnTo>
                  <a:lnTo>
                    <a:pt x="64" y="23"/>
                  </a:lnTo>
                  <a:lnTo>
                    <a:pt x="69" y="23"/>
                  </a:lnTo>
                  <a:lnTo>
                    <a:pt x="73" y="28"/>
                  </a:lnTo>
                  <a:lnTo>
                    <a:pt x="64" y="40"/>
                  </a:lnTo>
                  <a:lnTo>
                    <a:pt x="64" y="37"/>
                  </a:lnTo>
                  <a:lnTo>
                    <a:pt x="59" y="42"/>
                  </a:lnTo>
                  <a:lnTo>
                    <a:pt x="59" y="37"/>
                  </a:lnTo>
                  <a:lnTo>
                    <a:pt x="57" y="37"/>
                  </a:lnTo>
                  <a:lnTo>
                    <a:pt x="54" y="42"/>
                  </a:lnTo>
                  <a:lnTo>
                    <a:pt x="54" y="49"/>
                  </a:lnTo>
                  <a:lnTo>
                    <a:pt x="54" y="52"/>
                  </a:lnTo>
                  <a:lnTo>
                    <a:pt x="52" y="52"/>
                  </a:lnTo>
                  <a:lnTo>
                    <a:pt x="47" y="52"/>
                  </a:lnTo>
                  <a:lnTo>
                    <a:pt x="47" y="59"/>
                  </a:lnTo>
                  <a:lnTo>
                    <a:pt x="47" y="61"/>
                  </a:lnTo>
                  <a:lnTo>
                    <a:pt x="38" y="61"/>
                  </a:lnTo>
                  <a:lnTo>
                    <a:pt x="43" y="63"/>
                  </a:lnTo>
                  <a:lnTo>
                    <a:pt x="43" y="66"/>
                  </a:lnTo>
                  <a:lnTo>
                    <a:pt x="38" y="71"/>
                  </a:lnTo>
                  <a:lnTo>
                    <a:pt x="38" y="82"/>
                  </a:lnTo>
                  <a:lnTo>
                    <a:pt x="40" y="82"/>
                  </a:lnTo>
                  <a:lnTo>
                    <a:pt x="36" y="87"/>
                  </a:lnTo>
                  <a:lnTo>
                    <a:pt x="36" y="92"/>
                  </a:lnTo>
                  <a:lnTo>
                    <a:pt x="38" y="94"/>
                  </a:lnTo>
                  <a:lnTo>
                    <a:pt x="43" y="97"/>
                  </a:lnTo>
                  <a:lnTo>
                    <a:pt x="43" y="99"/>
                  </a:lnTo>
                  <a:lnTo>
                    <a:pt x="38" y="97"/>
                  </a:lnTo>
                  <a:lnTo>
                    <a:pt x="31" y="101"/>
                  </a:lnTo>
                  <a:lnTo>
                    <a:pt x="17" y="97"/>
                  </a:lnTo>
                  <a:lnTo>
                    <a:pt x="14" y="97"/>
                  </a:lnTo>
                  <a:lnTo>
                    <a:pt x="14" y="75"/>
                  </a:lnTo>
                  <a:lnTo>
                    <a:pt x="10" y="68"/>
                  </a:lnTo>
                  <a:lnTo>
                    <a:pt x="0" y="68"/>
                  </a:lnTo>
                  <a:lnTo>
                    <a:pt x="7" y="9"/>
                  </a:lnTo>
                  <a:lnTo>
                    <a:pt x="10" y="7"/>
                  </a:lnTo>
                  <a:lnTo>
                    <a:pt x="17" y="7"/>
                  </a:lnTo>
                  <a:lnTo>
                    <a:pt x="19" y="4"/>
                  </a:lnTo>
                  <a:lnTo>
                    <a:pt x="57" y="0"/>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3" name="Freeform 94"/>
            <p:cNvSpPr>
              <a:spLocks/>
            </p:cNvSpPr>
            <p:nvPr/>
          </p:nvSpPr>
          <p:spPr bwMode="auto">
            <a:xfrm>
              <a:off x="3272" y="3113"/>
              <a:ext cx="450" cy="439"/>
            </a:xfrm>
            <a:custGeom>
              <a:avLst/>
              <a:gdLst>
                <a:gd name="T0" fmla="*/ 111 w 186"/>
                <a:gd name="T1" fmla="*/ 94 h 182"/>
                <a:gd name="T2" fmla="*/ 106 w 186"/>
                <a:gd name="T3" fmla="*/ 90 h 182"/>
                <a:gd name="T4" fmla="*/ 120 w 186"/>
                <a:gd name="T5" fmla="*/ 92 h 182"/>
                <a:gd name="T6" fmla="*/ 113 w 186"/>
                <a:gd name="T7" fmla="*/ 80 h 182"/>
                <a:gd name="T8" fmla="*/ 130 w 186"/>
                <a:gd name="T9" fmla="*/ 80 h 182"/>
                <a:gd name="T10" fmla="*/ 125 w 186"/>
                <a:gd name="T11" fmla="*/ 47 h 182"/>
                <a:gd name="T12" fmla="*/ 132 w 186"/>
                <a:gd name="T13" fmla="*/ 47 h 182"/>
                <a:gd name="T14" fmla="*/ 179 w 186"/>
                <a:gd name="T15" fmla="*/ 45 h 182"/>
                <a:gd name="T16" fmla="*/ 182 w 186"/>
                <a:gd name="T17" fmla="*/ 19 h 182"/>
                <a:gd name="T18" fmla="*/ 184 w 186"/>
                <a:gd name="T19" fmla="*/ 16 h 182"/>
                <a:gd name="T20" fmla="*/ 186 w 186"/>
                <a:gd name="T21" fmla="*/ 7 h 182"/>
                <a:gd name="T22" fmla="*/ 177 w 186"/>
                <a:gd name="T23" fmla="*/ 0 h 182"/>
                <a:gd name="T24" fmla="*/ 172 w 186"/>
                <a:gd name="T25" fmla="*/ 0 h 182"/>
                <a:gd name="T26" fmla="*/ 170 w 186"/>
                <a:gd name="T27" fmla="*/ 12 h 182"/>
                <a:gd name="T28" fmla="*/ 125 w 186"/>
                <a:gd name="T29" fmla="*/ 19 h 182"/>
                <a:gd name="T30" fmla="*/ 19 w 186"/>
                <a:gd name="T31" fmla="*/ 71 h 182"/>
                <a:gd name="T32" fmla="*/ 0 w 186"/>
                <a:gd name="T33" fmla="*/ 125 h 182"/>
                <a:gd name="T34" fmla="*/ 23 w 186"/>
                <a:gd name="T35" fmla="*/ 146 h 182"/>
                <a:gd name="T36" fmla="*/ 35 w 186"/>
                <a:gd name="T37" fmla="*/ 153 h 182"/>
                <a:gd name="T38" fmla="*/ 40 w 186"/>
                <a:gd name="T39" fmla="*/ 175 h 182"/>
                <a:gd name="T40" fmla="*/ 47 w 186"/>
                <a:gd name="T41" fmla="*/ 170 h 182"/>
                <a:gd name="T42" fmla="*/ 89 w 186"/>
                <a:gd name="T43" fmla="*/ 163 h 182"/>
                <a:gd name="T44" fmla="*/ 108 w 186"/>
                <a:gd name="T45" fmla="*/ 172 h 182"/>
                <a:gd name="T46" fmla="*/ 125 w 186"/>
                <a:gd name="T47" fmla="*/ 175 h 182"/>
                <a:gd name="T48" fmla="*/ 139 w 186"/>
                <a:gd name="T49" fmla="*/ 182 h 182"/>
                <a:gd name="T50" fmla="*/ 139 w 186"/>
                <a:gd name="T51" fmla="*/ 165 h 182"/>
                <a:gd name="T52" fmla="*/ 113 w 186"/>
                <a:gd name="T53" fmla="*/ 153 h 182"/>
                <a:gd name="T54" fmla="*/ 104 w 186"/>
                <a:gd name="T55" fmla="*/ 146 h 182"/>
                <a:gd name="T56" fmla="*/ 82 w 186"/>
                <a:gd name="T57" fmla="*/ 142 h 182"/>
                <a:gd name="T58" fmla="*/ 94 w 186"/>
                <a:gd name="T59" fmla="*/ 137 h 182"/>
                <a:gd name="T60" fmla="*/ 89 w 186"/>
                <a:gd name="T61" fmla="*/ 123 h 182"/>
                <a:gd name="T62" fmla="*/ 99 w 186"/>
                <a:gd name="T63" fmla="*/ 130 h 182"/>
                <a:gd name="T64" fmla="*/ 104 w 186"/>
                <a:gd name="T65" fmla="*/ 127 h 182"/>
                <a:gd name="T66" fmla="*/ 75 w 186"/>
                <a:gd name="T67" fmla="*/ 97 h 182"/>
                <a:gd name="T68" fmla="*/ 78 w 186"/>
                <a:gd name="T69" fmla="*/ 73 h 1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6"/>
                <a:gd name="T106" fmla="*/ 0 h 182"/>
                <a:gd name="T107" fmla="*/ 186 w 186"/>
                <a:gd name="T108" fmla="*/ 182 h 1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6" h="182">
                  <a:moveTo>
                    <a:pt x="78" y="73"/>
                  </a:moveTo>
                  <a:lnTo>
                    <a:pt x="111" y="94"/>
                  </a:lnTo>
                  <a:lnTo>
                    <a:pt x="111" y="92"/>
                  </a:lnTo>
                  <a:lnTo>
                    <a:pt x="106" y="90"/>
                  </a:lnTo>
                  <a:lnTo>
                    <a:pt x="106" y="82"/>
                  </a:lnTo>
                  <a:lnTo>
                    <a:pt x="120" y="92"/>
                  </a:lnTo>
                  <a:lnTo>
                    <a:pt x="120" y="87"/>
                  </a:lnTo>
                  <a:lnTo>
                    <a:pt x="113" y="80"/>
                  </a:lnTo>
                  <a:lnTo>
                    <a:pt x="111" y="75"/>
                  </a:lnTo>
                  <a:lnTo>
                    <a:pt x="130" y="80"/>
                  </a:lnTo>
                  <a:lnTo>
                    <a:pt x="104" y="64"/>
                  </a:lnTo>
                  <a:lnTo>
                    <a:pt x="125" y="47"/>
                  </a:lnTo>
                  <a:lnTo>
                    <a:pt x="127" y="47"/>
                  </a:lnTo>
                  <a:lnTo>
                    <a:pt x="132" y="47"/>
                  </a:lnTo>
                  <a:lnTo>
                    <a:pt x="146" y="40"/>
                  </a:lnTo>
                  <a:lnTo>
                    <a:pt x="179" y="45"/>
                  </a:lnTo>
                  <a:lnTo>
                    <a:pt x="182" y="42"/>
                  </a:lnTo>
                  <a:lnTo>
                    <a:pt x="182" y="19"/>
                  </a:lnTo>
                  <a:lnTo>
                    <a:pt x="184" y="16"/>
                  </a:lnTo>
                  <a:lnTo>
                    <a:pt x="186" y="14"/>
                  </a:lnTo>
                  <a:lnTo>
                    <a:pt x="186" y="7"/>
                  </a:lnTo>
                  <a:lnTo>
                    <a:pt x="177" y="0"/>
                  </a:lnTo>
                  <a:lnTo>
                    <a:pt x="172" y="0"/>
                  </a:lnTo>
                  <a:lnTo>
                    <a:pt x="170" y="2"/>
                  </a:lnTo>
                  <a:lnTo>
                    <a:pt x="170" y="12"/>
                  </a:lnTo>
                  <a:lnTo>
                    <a:pt x="160" y="21"/>
                  </a:lnTo>
                  <a:lnTo>
                    <a:pt x="125" y="19"/>
                  </a:lnTo>
                  <a:lnTo>
                    <a:pt x="19" y="71"/>
                  </a:lnTo>
                  <a:lnTo>
                    <a:pt x="21" y="80"/>
                  </a:lnTo>
                  <a:lnTo>
                    <a:pt x="0" y="125"/>
                  </a:lnTo>
                  <a:lnTo>
                    <a:pt x="23" y="151"/>
                  </a:lnTo>
                  <a:lnTo>
                    <a:pt x="23" y="146"/>
                  </a:lnTo>
                  <a:lnTo>
                    <a:pt x="33" y="149"/>
                  </a:lnTo>
                  <a:lnTo>
                    <a:pt x="35" y="153"/>
                  </a:lnTo>
                  <a:lnTo>
                    <a:pt x="23" y="153"/>
                  </a:lnTo>
                  <a:lnTo>
                    <a:pt x="40" y="175"/>
                  </a:lnTo>
                  <a:lnTo>
                    <a:pt x="42" y="175"/>
                  </a:lnTo>
                  <a:lnTo>
                    <a:pt x="47" y="170"/>
                  </a:lnTo>
                  <a:lnTo>
                    <a:pt x="87" y="165"/>
                  </a:lnTo>
                  <a:lnTo>
                    <a:pt x="89" y="163"/>
                  </a:lnTo>
                  <a:lnTo>
                    <a:pt x="108" y="168"/>
                  </a:lnTo>
                  <a:lnTo>
                    <a:pt x="108" y="172"/>
                  </a:lnTo>
                  <a:lnTo>
                    <a:pt x="101" y="177"/>
                  </a:lnTo>
                  <a:lnTo>
                    <a:pt x="125" y="175"/>
                  </a:lnTo>
                  <a:lnTo>
                    <a:pt x="137" y="182"/>
                  </a:lnTo>
                  <a:lnTo>
                    <a:pt x="139" y="182"/>
                  </a:lnTo>
                  <a:lnTo>
                    <a:pt x="141" y="179"/>
                  </a:lnTo>
                  <a:lnTo>
                    <a:pt x="139" y="165"/>
                  </a:lnTo>
                  <a:lnTo>
                    <a:pt x="115" y="153"/>
                  </a:lnTo>
                  <a:lnTo>
                    <a:pt x="113" y="153"/>
                  </a:lnTo>
                  <a:lnTo>
                    <a:pt x="104" y="146"/>
                  </a:lnTo>
                  <a:lnTo>
                    <a:pt x="85" y="144"/>
                  </a:lnTo>
                  <a:lnTo>
                    <a:pt x="82" y="142"/>
                  </a:lnTo>
                  <a:lnTo>
                    <a:pt x="92" y="137"/>
                  </a:lnTo>
                  <a:lnTo>
                    <a:pt x="94" y="137"/>
                  </a:lnTo>
                  <a:lnTo>
                    <a:pt x="89" y="125"/>
                  </a:lnTo>
                  <a:lnTo>
                    <a:pt x="89" y="123"/>
                  </a:lnTo>
                  <a:lnTo>
                    <a:pt x="94" y="123"/>
                  </a:lnTo>
                  <a:lnTo>
                    <a:pt x="99" y="130"/>
                  </a:lnTo>
                  <a:lnTo>
                    <a:pt x="101" y="130"/>
                  </a:lnTo>
                  <a:lnTo>
                    <a:pt x="104" y="127"/>
                  </a:lnTo>
                  <a:lnTo>
                    <a:pt x="104" y="125"/>
                  </a:lnTo>
                  <a:lnTo>
                    <a:pt x="75" y="97"/>
                  </a:lnTo>
                  <a:lnTo>
                    <a:pt x="73" y="75"/>
                  </a:lnTo>
                  <a:lnTo>
                    <a:pt x="78" y="73"/>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4" name="Freeform 95"/>
            <p:cNvSpPr>
              <a:spLocks/>
            </p:cNvSpPr>
            <p:nvPr/>
          </p:nvSpPr>
          <p:spPr bwMode="auto">
            <a:xfrm>
              <a:off x="3383" y="3522"/>
              <a:ext cx="192" cy="182"/>
            </a:xfrm>
            <a:custGeom>
              <a:avLst/>
              <a:gdLst>
                <a:gd name="T0" fmla="*/ 2 w 80"/>
                <a:gd name="T1" fmla="*/ 12 h 76"/>
                <a:gd name="T2" fmla="*/ 0 w 80"/>
                <a:gd name="T3" fmla="*/ 28 h 76"/>
                <a:gd name="T4" fmla="*/ 18 w 80"/>
                <a:gd name="T5" fmla="*/ 40 h 76"/>
                <a:gd name="T6" fmla="*/ 23 w 80"/>
                <a:gd name="T7" fmla="*/ 61 h 76"/>
                <a:gd name="T8" fmla="*/ 30 w 80"/>
                <a:gd name="T9" fmla="*/ 64 h 76"/>
                <a:gd name="T10" fmla="*/ 35 w 80"/>
                <a:gd name="T11" fmla="*/ 52 h 76"/>
                <a:gd name="T12" fmla="*/ 54 w 80"/>
                <a:gd name="T13" fmla="*/ 76 h 76"/>
                <a:gd name="T14" fmla="*/ 54 w 80"/>
                <a:gd name="T15" fmla="*/ 64 h 76"/>
                <a:gd name="T16" fmla="*/ 73 w 80"/>
                <a:gd name="T17" fmla="*/ 68 h 76"/>
                <a:gd name="T18" fmla="*/ 75 w 80"/>
                <a:gd name="T19" fmla="*/ 68 h 76"/>
                <a:gd name="T20" fmla="*/ 54 w 80"/>
                <a:gd name="T21" fmla="*/ 26 h 76"/>
                <a:gd name="T22" fmla="*/ 66 w 80"/>
                <a:gd name="T23" fmla="*/ 31 h 76"/>
                <a:gd name="T24" fmla="*/ 80 w 80"/>
                <a:gd name="T25" fmla="*/ 28 h 76"/>
                <a:gd name="T26" fmla="*/ 80 w 80"/>
                <a:gd name="T27" fmla="*/ 26 h 76"/>
                <a:gd name="T28" fmla="*/ 61 w 80"/>
                <a:gd name="T29" fmla="*/ 9 h 76"/>
                <a:gd name="T30" fmla="*/ 26 w 80"/>
                <a:gd name="T31" fmla="*/ 0 h 76"/>
                <a:gd name="T32" fmla="*/ 26 w 80"/>
                <a:gd name="T33" fmla="*/ 0 h 76"/>
                <a:gd name="T34" fmla="*/ 26 w 80"/>
                <a:gd name="T35" fmla="*/ 0 h 76"/>
                <a:gd name="T36" fmla="*/ 9 w 80"/>
                <a:gd name="T37" fmla="*/ 9 h 76"/>
                <a:gd name="T38" fmla="*/ 2 w 80"/>
                <a:gd name="T39" fmla="*/ 12 h 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76"/>
                <a:gd name="T62" fmla="*/ 80 w 80"/>
                <a:gd name="T63" fmla="*/ 76 h 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76">
                  <a:moveTo>
                    <a:pt x="2" y="12"/>
                  </a:moveTo>
                  <a:lnTo>
                    <a:pt x="0" y="28"/>
                  </a:lnTo>
                  <a:lnTo>
                    <a:pt x="18" y="40"/>
                  </a:lnTo>
                  <a:lnTo>
                    <a:pt x="23" y="61"/>
                  </a:lnTo>
                  <a:lnTo>
                    <a:pt x="30" y="64"/>
                  </a:lnTo>
                  <a:lnTo>
                    <a:pt x="35" y="52"/>
                  </a:lnTo>
                  <a:lnTo>
                    <a:pt x="54" y="76"/>
                  </a:lnTo>
                  <a:lnTo>
                    <a:pt x="54" y="64"/>
                  </a:lnTo>
                  <a:lnTo>
                    <a:pt x="73" y="68"/>
                  </a:lnTo>
                  <a:lnTo>
                    <a:pt x="75" y="68"/>
                  </a:lnTo>
                  <a:lnTo>
                    <a:pt x="54" y="26"/>
                  </a:lnTo>
                  <a:lnTo>
                    <a:pt x="66" y="31"/>
                  </a:lnTo>
                  <a:lnTo>
                    <a:pt x="80" y="28"/>
                  </a:lnTo>
                  <a:lnTo>
                    <a:pt x="80" y="26"/>
                  </a:lnTo>
                  <a:lnTo>
                    <a:pt x="61" y="9"/>
                  </a:lnTo>
                  <a:lnTo>
                    <a:pt x="26" y="0"/>
                  </a:lnTo>
                  <a:lnTo>
                    <a:pt x="9" y="9"/>
                  </a:lnTo>
                  <a:lnTo>
                    <a:pt x="2" y="12"/>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5" name="Freeform 96"/>
            <p:cNvSpPr>
              <a:spLocks/>
            </p:cNvSpPr>
            <p:nvPr/>
          </p:nvSpPr>
          <p:spPr bwMode="auto">
            <a:xfrm>
              <a:off x="3505" y="3431"/>
              <a:ext cx="137" cy="86"/>
            </a:xfrm>
            <a:custGeom>
              <a:avLst/>
              <a:gdLst>
                <a:gd name="T0" fmla="*/ 57 w 57"/>
                <a:gd name="T1" fmla="*/ 26 h 36"/>
                <a:gd name="T2" fmla="*/ 50 w 57"/>
                <a:gd name="T3" fmla="*/ 26 h 36"/>
                <a:gd name="T4" fmla="*/ 41 w 57"/>
                <a:gd name="T5" fmla="*/ 12 h 36"/>
                <a:gd name="T6" fmla="*/ 22 w 57"/>
                <a:gd name="T7" fmla="*/ 10 h 36"/>
                <a:gd name="T8" fmla="*/ 10 w 57"/>
                <a:gd name="T9" fmla="*/ 0 h 36"/>
                <a:gd name="T10" fmla="*/ 8 w 57"/>
                <a:gd name="T11" fmla="*/ 0 h 36"/>
                <a:gd name="T12" fmla="*/ 0 w 57"/>
                <a:gd name="T13" fmla="*/ 10 h 36"/>
                <a:gd name="T14" fmla="*/ 8 w 57"/>
                <a:gd name="T15" fmla="*/ 10 h 36"/>
                <a:gd name="T16" fmla="*/ 19 w 57"/>
                <a:gd name="T17" fmla="*/ 17 h 36"/>
                <a:gd name="T18" fmla="*/ 19 w 57"/>
                <a:gd name="T19" fmla="*/ 17 h 36"/>
                <a:gd name="T20" fmla="*/ 24 w 57"/>
                <a:gd name="T21" fmla="*/ 21 h 36"/>
                <a:gd name="T22" fmla="*/ 34 w 57"/>
                <a:gd name="T23" fmla="*/ 24 h 36"/>
                <a:gd name="T24" fmla="*/ 36 w 57"/>
                <a:gd name="T25" fmla="*/ 24 h 36"/>
                <a:gd name="T26" fmla="*/ 36 w 57"/>
                <a:gd name="T27" fmla="*/ 24 h 36"/>
                <a:gd name="T28" fmla="*/ 50 w 57"/>
                <a:gd name="T29" fmla="*/ 33 h 36"/>
                <a:gd name="T30" fmla="*/ 57 w 57"/>
                <a:gd name="T31" fmla="*/ 36 h 36"/>
                <a:gd name="T32" fmla="*/ 57 w 57"/>
                <a:gd name="T33" fmla="*/ 26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36"/>
                <a:gd name="T53" fmla="*/ 57 w 57"/>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36">
                  <a:moveTo>
                    <a:pt x="57" y="26"/>
                  </a:moveTo>
                  <a:lnTo>
                    <a:pt x="50" y="26"/>
                  </a:lnTo>
                  <a:lnTo>
                    <a:pt x="41" y="12"/>
                  </a:lnTo>
                  <a:lnTo>
                    <a:pt x="22" y="10"/>
                  </a:lnTo>
                  <a:lnTo>
                    <a:pt x="10" y="0"/>
                  </a:lnTo>
                  <a:lnTo>
                    <a:pt x="8" y="0"/>
                  </a:lnTo>
                  <a:lnTo>
                    <a:pt x="0" y="10"/>
                  </a:lnTo>
                  <a:lnTo>
                    <a:pt x="8" y="10"/>
                  </a:lnTo>
                  <a:lnTo>
                    <a:pt x="19" y="17"/>
                  </a:lnTo>
                  <a:lnTo>
                    <a:pt x="24" y="21"/>
                  </a:lnTo>
                  <a:lnTo>
                    <a:pt x="34" y="24"/>
                  </a:lnTo>
                  <a:lnTo>
                    <a:pt x="36" y="24"/>
                  </a:lnTo>
                  <a:lnTo>
                    <a:pt x="50" y="33"/>
                  </a:lnTo>
                  <a:lnTo>
                    <a:pt x="57" y="36"/>
                  </a:lnTo>
                  <a:lnTo>
                    <a:pt x="57" y="26"/>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6" name="Freeform 97"/>
            <p:cNvSpPr>
              <a:spLocks/>
            </p:cNvSpPr>
            <p:nvPr/>
          </p:nvSpPr>
          <p:spPr bwMode="auto">
            <a:xfrm>
              <a:off x="3308" y="866"/>
              <a:ext cx="1682" cy="1907"/>
            </a:xfrm>
            <a:custGeom>
              <a:avLst/>
              <a:gdLst>
                <a:gd name="T0" fmla="*/ 79 w 857"/>
                <a:gd name="T1" fmla="*/ 9 h 979"/>
                <a:gd name="T2" fmla="*/ 80 w 857"/>
                <a:gd name="T3" fmla="*/ 13 h 979"/>
                <a:gd name="T4" fmla="*/ 26 w 857"/>
                <a:gd name="T5" fmla="*/ 193 h 979"/>
                <a:gd name="T6" fmla="*/ 73 w 857"/>
                <a:gd name="T7" fmla="*/ 229 h 979"/>
                <a:gd name="T8" fmla="*/ 64 w 857"/>
                <a:gd name="T9" fmla="*/ 244 h 979"/>
                <a:gd name="T10" fmla="*/ 36 w 857"/>
                <a:gd name="T11" fmla="*/ 252 h 979"/>
                <a:gd name="T12" fmla="*/ 23 w 857"/>
                <a:gd name="T13" fmla="*/ 255 h 979"/>
                <a:gd name="T14" fmla="*/ 18 w 857"/>
                <a:gd name="T15" fmla="*/ 267 h 979"/>
                <a:gd name="T16" fmla="*/ 0 w 857"/>
                <a:gd name="T17" fmla="*/ 272 h 979"/>
                <a:gd name="T18" fmla="*/ 26 w 857"/>
                <a:gd name="T19" fmla="*/ 348 h 979"/>
                <a:gd name="T20" fmla="*/ 38 w 857"/>
                <a:gd name="T21" fmla="*/ 374 h 979"/>
                <a:gd name="T22" fmla="*/ 53 w 857"/>
                <a:gd name="T23" fmla="*/ 421 h 979"/>
                <a:gd name="T24" fmla="*/ 73 w 857"/>
                <a:gd name="T25" fmla="*/ 425 h 979"/>
                <a:gd name="T26" fmla="*/ 82 w 857"/>
                <a:gd name="T27" fmla="*/ 425 h 979"/>
                <a:gd name="T28" fmla="*/ 90 w 857"/>
                <a:gd name="T29" fmla="*/ 433 h 979"/>
                <a:gd name="T30" fmla="*/ 123 w 857"/>
                <a:gd name="T31" fmla="*/ 410 h 979"/>
                <a:gd name="T32" fmla="*/ 201 w 857"/>
                <a:gd name="T33" fmla="*/ 526 h 979"/>
                <a:gd name="T34" fmla="*/ 219 w 857"/>
                <a:gd name="T35" fmla="*/ 529 h 979"/>
                <a:gd name="T36" fmla="*/ 178 w 857"/>
                <a:gd name="T37" fmla="*/ 552 h 979"/>
                <a:gd name="T38" fmla="*/ 193 w 857"/>
                <a:gd name="T39" fmla="*/ 567 h 979"/>
                <a:gd name="T40" fmla="*/ 239 w 857"/>
                <a:gd name="T41" fmla="*/ 596 h 979"/>
                <a:gd name="T42" fmla="*/ 303 w 857"/>
                <a:gd name="T43" fmla="*/ 601 h 979"/>
                <a:gd name="T44" fmla="*/ 314 w 857"/>
                <a:gd name="T45" fmla="*/ 619 h 979"/>
                <a:gd name="T46" fmla="*/ 347 w 857"/>
                <a:gd name="T47" fmla="*/ 632 h 979"/>
                <a:gd name="T48" fmla="*/ 451 w 857"/>
                <a:gd name="T49" fmla="*/ 663 h 979"/>
                <a:gd name="T50" fmla="*/ 530 w 857"/>
                <a:gd name="T51" fmla="*/ 707 h 979"/>
                <a:gd name="T52" fmla="*/ 545 w 857"/>
                <a:gd name="T53" fmla="*/ 745 h 979"/>
                <a:gd name="T54" fmla="*/ 510 w 857"/>
                <a:gd name="T55" fmla="*/ 783 h 979"/>
                <a:gd name="T56" fmla="*/ 543 w 857"/>
                <a:gd name="T57" fmla="*/ 795 h 979"/>
                <a:gd name="T58" fmla="*/ 525 w 857"/>
                <a:gd name="T59" fmla="*/ 836 h 979"/>
                <a:gd name="T60" fmla="*/ 536 w 857"/>
                <a:gd name="T61" fmla="*/ 839 h 979"/>
                <a:gd name="T62" fmla="*/ 533 w 857"/>
                <a:gd name="T63" fmla="*/ 868 h 979"/>
                <a:gd name="T64" fmla="*/ 504 w 857"/>
                <a:gd name="T65" fmla="*/ 891 h 979"/>
                <a:gd name="T66" fmla="*/ 672 w 857"/>
                <a:gd name="T67" fmla="*/ 950 h 979"/>
                <a:gd name="T68" fmla="*/ 837 w 857"/>
                <a:gd name="T69" fmla="*/ 966 h 979"/>
                <a:gd name="T70" fmla="*/ 838 w 857"/>
                <a:gd name="T71" fmla="*/ 957 h 979"/>
                <a:gd name="T72" fmla="*/ 840 w 857"/>
                <a:gd name="T73" fmla="*/ 945 h 979"/>
                <a:gd name="T74" fmla="*/ 842 w 857"/>
                <a:gd name="T75" fmla="*/ 938 h 979"/>
                <a:gd name="T76" fmla="*/ 844 w 857"/>
                <a:gd name="T77" fmla="*/ 928 h 979"/>
                <a:gd name="T78" fmla="*/ 845 w 857"/>
                <a:gd name="T79" fmla="*/ 923 h 979"/>
                <a:gd name="T80" fmla="*/ 843 w 857"/>
                <a:gd name="T81" fmla="*/ 918 h 979"/>
                <a:gd name="T82" fmla="*/ 841 w 857"/>
                <a:gd name="T83" fmla="*/ 914 h 979"/>
                <a:gd name="T84" fmla="*/ 841 w 857"/>
                <a:gd name="T85" fmla="*/ 909 h 979"/>
                <a:gd name="T86" fmla="*/ 841 w 857"/>
                <a:gd name="T87" fmla="*/ 905 h 979"/>
                <a:gd name="T88" fmla="*/ 841 w 857"/>
                <a:gd name="T89" fmla="*/ 901 h 979"/>
                <a:gd name="T90" fmla="*/ 842 w 857"/>
                <a:gd name="T91" fmla="*/ 898 h 979"/>
                <a:gd name="T92" fmla="*/ 843 w 857"/>
                <a:gd name="T93" fmla="*/ 896 h 979"/>
                <a:gd name="T94" fmla="*/ 844 w 857"/>
                <a:gd name="T95" fmla="*/ 895 h 979"/>
                <a:gd name="T96" fmla="*/ 844 w 857"/>
                <a:gd name="T97" fmla="*/ 894 h 979"/>
                <a:gd name="T98" fmla="*/ 819 w 857"/>
                <a:gd name="T99" fmla="*/ 891 h 979"/>
                <a:gd name="T100" fmla="*/ 842 w 857"/>
                <a:gd name="T101" fmla="*/ 754 h 979"/>
                <a:gd name="T102" fmla="*/ 798 w 857"/>
                <a:gd name="T103" fmla="*/ 707 h 979"/>
                <a:gd name="T104" fmla="*/ 775 w 857"/>
                <a:gd name="T105" fmla="*/ 719 h 979"/>
                <a:gd name="T106" fmla="*/ 752 w 857"/>
                <a:gd name="T107" fmla="*/ 707 h 979"/>
                <a:gd name="T108" fmla="*/ 734 w 857"/>
                <a:gd name="T109" fmla="*/ 671 h 979"/>
                <a:gd name="T110" fmla="*/ 726 w 857"/>
                <a:gd name="T111" fmla="*/ 581 h 979"/>
                <a:gd name="T112" fmla="*/ 767 w 857"/>
                <a:gd name="T113" fmla="*/ 608 h 979"/>
                <a:gd name="T114" fmla="*/ 778 w 857"/>
                <a:gd name="T115" fmla="*/ 526 h 979"/>
                <a:gd name="T116" fmla="*/ 795 w 857"/>
                <a:gd name="T117" fmla="*/ 477 h 979"/>
                <a:gd name="T118" fmla="*/ 819 w 857"/>
                <a:gd name="T119" fmla="*/ 451 h 979"/>
                <a:gd name="T120" fmla="*/ 831 w 857"/>
                <a:gd name="T121" fmla="*/ 459 h 979"/>
                <a:gd name="T122" fmla="*/ 656 w 857"/>
                <a:gd name="T123" fmla="*/ 1 h 979"/>
                <a:gd name="T124" fmla="*/ 78 w 857"/>
                <a:gd name="T125" fmla="*/ 11 h 97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57"/>
                <a:gd name="T190" fmla="*/ 0 h 979"/>
                <a:gd name="T191" fmla="*/ 857 w 857"/>
                <a:gd name="T192" fmla="*/ 979 h 97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57" h="979">
                  <a:moveTo>
                    <a:pt x="78" y="11"/>
                  </a:moveTo>
                  <a:cubicBezTo>
                    <a:pt x="78" y="11"/>
                    <a:pt x="78" y="11"/>
                    <a:pt x="79" y="11"/>
                  </a:cubicBezTo>
                  <a:cubicBezTo>
                    <a:pt x="79" y="11"/>
                    <a:pt x="79" y="10"/>
                    <a:pt x="79" y="9"/>
                  </a:cubicBezTo>
                  <a:cubicBezTo>
                    <a:pt x="79" y="9"/>
                    <a:pt x="79" y="9"/>
                    <a:pt x="79" y="11"/>
                  </a:cubicBezTo>
                  <a:cubicBezTo>
                    <a:pt x="80" y="10"/>
                    <a:pt x="80" y="10"/>
                    <a:pt x="80" y="10"/>
                  </a:cubicBezTo>
                  <a:cubicBezTo>
                    <a:pt x="80" y="13"/>
                    <a:pt x="80" y="13"/>
                    <a:pt x="80" y="13"/>
                  </a:cubicBezTo>
                  <a:cubicBezTo>
                    <a:pt x="79" y="12"/>
                    <a:pt x="79" y="12"/>
                    <a:pt x="79" y="12"/>
                  </a:cubicBezTo>
                  <a:cubicBezTo>
                    <a:pt x="22" y="193"/>
                    <a:pt x="22" y="193"/>
                    <a:pt x="22" y="193"/>
                  </a:cubicBezTo>
                  <a:cubicBezTo>
                    <a:pt x="26" y="193"/>
                    <a:pt x="26" y="193"/>
                    <a:pt x="26" y="193"/>
                  </a:cubicBezTo>
                  <a:cubicBezTo>
                    <a:pt x="38" y="182"/>
                    <a:pt x="38" y="182"/>
                    <a:pt x="38" y="182"/>
                  </a:cubicBezTo>
                  <a:cubicBezTo>
                    <a:pt x="36" y="203"/>
                    <a:pt x="36" y="203"/>
                    <a:pt x="36" y="203"/>
                  </a:cubicBezTo>
                  <a:cubicBezTo>
                    <a:pt x="73" y="229"/>
                    <a:pt x="73" y="229"/>
                    <a:pt x="73" y="229"/>
                  </a:cubicBezTo>
                  <a:cubicBezTo>
                    <a:pt x="73" y="237"/>
                    <a:pt x="73" y="237"/>
                    <a:pt x="73" y="237"/>
                  </a:cubicBezTo>
                  <a:cubicBezTo>
                    <a:pt x="67" y="244"/>
                    <a:pt x="67" y="244"/>
                    <a:pt x="67" y="244"/>
                  </a:cubicBezTo>
                  <a:cubicBezTo>
                    <a:pt x="64" y="244"/>
                    <a:pt x="64" y="244"/>
                    <a:pt x="64" y="244"/>
                  </a:cubicBezTo>
                  <a:cubicBezTo>
                    <a:pt x="41" y="231"/>
                    <a:pt x="41" y="231"/>
                    <a:pt x="41" y="231"/>
                  </a:cubicBezTo>
                  <a:cubicBezTo>
                    <a:pt x="29" y="244"/>
                    <a:pt x="29" y="244"/>
                    <a:pt x="29" y="244"/>
                  </a:cubicBezTo>
                  <a:cubicBezTo>
                    <a:pt x="36" y="252"/>
                    <a:pt x="36" y="252"/>
                    <a:pt x="36" y="252"/>
                  </a:cubicBezTo>
                  <a:cubicBezTo>
                    <a:pt x="29" y="257"/>
                    <a:pt x="29" y="257"/>
                    <a:pt x="29" y="257"/>
                  </a:cubicBezTo>
                  <a:cubicBezTo>
                    <a:pt x="26" y="257"/>
                    <a:pt x="26" y="257"/>
                    <a:pt x="26" y="257"/>
                  </a:cubicBezTo>
                  <a:cubicBezTo>
                    <a:pt x="23" y="255"/>
                    <a:pt x="23" y="255"/>
                    <a:pt x="23" y="255"/>
                  </a:cubicBezTo>
                  <a:cubicBezTo>
                    <a:pt x="18" y="257"/>
                    <a:pt x="18" y="257"/>
                    <a:pt x="18" y="257"/>
                  </a:cubicBezTo>
                  <a:cubicBezTo>
                    <a:pt x="15" y="260"/>
                    <a:pt x="15" y="260"/>
                    <a:pt x="15" y="260"/>
                  </a:cubicBezTo>
                  <a:cubicBezTo>
                    <a:pt x="18" y="267"/>
                    <a:pt x="18" y="267"/>
                    <a:pt x="18" y="267"/>
                  </a:cubicBezTo>
                  <a:cubicBezTo>
                    <a:pt x="10" y="270"/>
                    <a:pt x="10" y="270"/>
                    <a:pt x="10" y="270"/>
                  </a:cubicBezTo>
                  <a:cubicBezTo>
                    <a:pt x="6" y="267"/>
                    <a:pt x="6" y="267"/>
                    <a:pt x="6" y="267"/>
                  </a:cubicBezTo>
                  <a:cubicBezTo>
                    <a:pt x="0" y="272"/>
                    <a:pt x="0" y="272"/>
                    <a:pt x="0" y="272"/>
                  </a:cubicBezTo>
                  <a:cubicBezTo>
                    <a:pt x="12" y="324"/>
                    <a:pt x="12" y="324"/>
                    <a:pt x="12" y="324"/>
                  </a:cubicBezTo>
                  <a:cubicBezTo>
                    <a:pt x="26" y="342"/>
                    <a:pt x="26" y="342"/>
                    <a:pt x="26" y="342"/>
                  </a:cubicBezTo>
                  <a:cubicBezTo>
                    <a:pt x="26" y="348"/>
                    <a:pt x="26" y="348"/>
                    <a:pt x="26" y="348"/>
                  </a:cubicBezTo>
                  <a:cubicBezTo>
                    <a:pt x="12" y="334"/>
                    <a:pt x="12" y="334"/>
                    <a:pt x="12" y="334"/>
                  </a:cubicBezTo>
                  <a:cubicBezTo>
                    <a:pt x="18" y="348"/>
                    <a:pt x="18" y="348"/>
                    <a:pt x="18" y="348"/>
                  </a:cubicBezTo>
                  <a:cubicBezTo>
                    <a:pt x="38" y="374"/>
                    <a:pt x="38" y="374"/>
                    <a:pt x="38" y="374"/>
                  </a:cubicBezTo>
                  <a:cubicBezTo>
                    <a:pt x="36" y="392"/>
                    <a:pt x="36" y="392"/>
                    <a:pt x="36" y="392"/>
                  </a:cubicBezTo>
                  <a:cubicBezTo>
                    <a:pt x="53" y="415"/>
                    <a:pt x="53" y="415"/>
                    <a:pt x="53" y="415"/>
                  </a:cubicBezTo>
                  <a:cubicBezTo>
                    <a:pt x="53" y="421"/>
                    <a:pt x="53" y="421"/>
                    <a:pt x="53" y="421"/>
                  </a:cubicBezTo>
                  <a:cubicBezTo>
                    <a:pt x="56" y="427"/>
                    <a:pt x="56" y="427"/>
                    <a:pt x="56" y="427"/>
                  </a:cubicBezTo>
                  <a:cubicBezTo>
                    <a:pt x="73" y="421"/>
                    <a:pt x="73" y="421"/>
                    <a:pt x="73" y="421"/>
                  </a:cubicBezTo>
                  <a:cubicBezTo>
                    <a:pt x="73" y="425"/>
                    <a:pt x="73" y="425"/>
                    <a:pt x="73" y="425"/>
                  </a:cubicBezTo>
                  <a:cubicBezTo>
                    <a:pt x="73" y="427"/>
                    <a:pt x="73" y="427"/>
                    <a:pt x="73" y="427"/>
                  </a:cubicBezTo>
                  <a:cubicBezTo>
                    <a:pt x="77" y="427"/>
                    <a:pt x="77" y="427"/>
                    <a:pt x="77" y="427"/>
                  </a:cubicBezTo>
                  <a:cubicBezTo>
                    <a:pt x="82" y="425"/>
                    <a:pt x="82" y="425"/>
                    <a:pt x="82" y="425"/>
                  </a:cubicBezTo>
                  <a:cubicBezTo>
                    <a:pt x="85" y="425"/>
                    <a:pt x="85" y="425"/>
                    <a:pt x="85" y="425"/>
                  </a:cubicBezTo>
                  <a:cubicBezTo>
                    <a:pt x="90" y="427"/>
                    <a:pt x="90" y="427"/>
                    <a:pt x="90" y="427"/>
                  </a:cubicBezTo>
                  <a:cubicBezTo>
                    <a:pt x="90" y="433"/>
                    <a:pt x="90" y="433"/>
                    <a:pt x="90" y="433"/>
                  </a:cubicBezTo>
                  <a:cubicBezTo>
                    <a:pt x="100" y="438"/>
                    <a:pt x="100" y="438"/>
                    <a:pt x="100" y="438"/>
                  </a:cubicBezTo>
                  <a:cubicBezTo>
                    <a:pt x="116" y="410"/>
                    <a:pt x="116" y="410"/>
                    <a:pt x="116" y="410"/>
                  </a:cubicBezTo>
                  <a:cubicBezTo>
                    <a:pt x="123" y="410"/>
                    <a:pt x="123" y="410"/>
                    <a:pt x="123" y="410"/>
                  </a:cubicBezTo>
                  <a:cubicBezTo>
                    <a:pt x="126" y="430"/>
                    <a:pt x="126" y="430"/>
                    <a:pt x="126" y="430"/>
                  </a:cubicBezTo>
                  <a:cubicBezTo>
                    <a:pt x="180" y="521"/>
                    <a:pt x="180" y="521"/>
                    <a:pt x="180" y="521"/>
                  </a:cubicBezTo>
                  <a:cubicBezTo>
                    <a:pt x="201" y="526"/>
                    <a:pt x="201" y="526"/>
                    <a:pt x="201" y="526"/>
                  </a:cubicBezTo>
                  <a:cubicBezTo>
                    <a:pt x="204" y="523"/>
                    <a:pt x="204" y="523"/>
                    <a:pt x="204" y="523"/>
                  </a:cubicBezTo>
                  <a:cubicBezTo>
                    <a:pt x="211" y="523"/>
                    <a:pt x="211" y="523"/>
                    <a:pt x="211" y="523"/>
                  </a:cubicBezTo>
                  <a:cubicBezTo>
                    <a:pt x="219" y="529"/>
                    <a:pt x="219" y="529"/>
                    <a:pt x="219" y="529"/>
                  </a:cubicBezTo>
                  <a:cubicBezTo>
                    <a:pt x="219" y="532"/>
                    <a:pt x="219" y="532"/>
                    <a:pt x="219" y="532"/>
                  </a:cubicBezTo>
                  <a:cubicBezTo>
                    <a:pt x="219" y="534"/>
                    <a:pt x="219" y="534"/>
                    <a:pt x="219" y="534"/>
                  </a:cubicBezTo>
                  <a:cubicBezTo>
                    <a:pt x="178" y="552"/>
                    <a:pt x="178" y="552"/>
                    <a:pt x="178" y="552"/>
                  </a:cubicBezTo>
                  <a:cubicBezTo>
                    <a:pt x="178" y="555"/>
                    <a:pt x="178" y="555"/>
                    <a:pt x="178" y="555"/>
                  </a:cubicBezTo>
                  <a:cubicBezTo>
                    <a:pt x="180" y="562"/>
                    <a:pt x="180" y="562"/>
                    <a:pt x="180" y="562"/>
                  </a:cubicBezTo>
                  <a:cubicBezTo>
                    <a:pt x="193" y="567"/>
                    <a:pt x="193" y="567"/>
                    <a:pt x="193" y="567"/>
                  </a:cubicBezTo>
                  <a:cubicBezTo>
                    <a:pt x="198" y="585"/>
                    <a:pt x="198" y="585"/>
                    <a:pt x="198" y="585"/>
                  </a:cubicBezTo>
                  <a:cubicBezTo>
                    <a:pt x="213" y="601"/>
                    <a:pt x="213" y="601"/>
                    <a:pt x="213" y="601"/>
                  </a:cubicBezTo>
                  <a:cubicBezTo>
                    <a:pt x="239" y="596"/>
                    <a:pt x="239" y="596"/>
                    <a:pt x="239" y="596"/>
                  </a:cubicBezTo>
                  <a:cubicBezTo>
                    <a:pt x="260" y="581"/>
                    <a:pt x="260" y="581"/>
                    <a:pt x="260" y="581"/>
                  </a:cubicBezTo>
                  <a:cubicBezTo>
                    <a:pt x="277" y="578"/>
                    <a:pt x="277" y="578"/>
                    <a:pt x="277" y="578"/>
                  </a:cubicBezTo>
                  <a:cubicBezTo>
                    <a:pt x="303" y="601"/>
                    <a:pt x="303" y="601"/>
                    <a:pt x="303" y="601"/>
                  </a:cubicBezTo>
                  <a:cubicBezTo>
                    <a:pt x="301" y="608"/>
                    <a:pt x="301" y="608"/>
                    <a:pt x="301" y="608"/>
                  </a:cubicBezTo>
                  <a:cubicBezTo>
                    <a:pt x="301" y="611"/>
                    <a:pt x="301" y="611"/>
                    <a:pt x="301" y="611"/>
                  </a:cubicBezTo>
                  <a:cubicBezTo>
                    <a:pt x="314" y="619"/>
                    <a:pt x="314" y="619"/>
                    <a:pt x="314" y="619"/>
                  </a:cubicBezTo>
                  <a:cubicBezTo>
                    <a:pt x="335" y="614"/>
                    <a:pt x="335" y="614"/>
                    <a:pt x="335" y="614"/>
                  </a:cubicBezTo>
                  <a:cubicBezTo>
                    <a:pt x="347" y="625"/>
                    <a:pt x="347" y="625"/>
                    <a:pt x="347" y="625"/>
                  </a:cubicBezTo>
                  <a:cubicBezTo>
                    <a:pt x="347" y="632"/>
                    <a:pt x="347" y="632"/>
                    <a:pt x="347" y="632"/>
                  </a:cubicBezTo>
                  <a:cubicBezTo>
                    <a:pt x="379" y="661"/>
                    <a:pt x="379" y="661"/>
                    <a:pt x="379" y="661"/>
                  </a:cubicBezTo>
                  <a:cubicBezTo>
                    <a:pt x="428" y="652"/>
                    <a:pt x="428" y="652"/>
                    <a:pt x="428" y="652"/>
                  </a:cubicBezTo>
                  <a:cubicBezTo>
                    <a:pt x="451" y="663"/>
                    <a:pt x="451" y="663"/>
                    <a:pt x="451" y="663"/>
                  </a:cubicBezTo>
                  <a:cubicBezTo>
                    <a:pt x="510" y="663"/>
                    <a:pt x="510" y="663"/>
                    <a:pt x="510" y="663"/>
                  </a:cubicBezTo>
                  <a:cubicBezTo>
                    <a:pt x="530" y="678"/>
                    <a:pt x="530" y="678"/>
                    <a:pt x="530" y="678"/>
                  </a:cubicBezTo>
                  <a:cubicBezTo>
                    <a:pt x="530" y="707"/>
                    <a:pt x="530" y="707"/>
                    <a:pt x="530" y="707"/>
                  </a:cubicBezTo>
                  <a:cubicBezTo>
                    <a:pt x="551" y="725"/>
                    <a:pt x="551" y="725"/>
                    <a:pt x="551" y="725"/>
                  </a:cubicBezTo>
                  <a:cubicBezTo>
                    <a:pt x="548" y="743"/>
                    <a:pt x="548" y="743"/>
                    <a:pt x="548" y="743"/>
                  </a:cubicBezTo>
                  <a:cubicBezTo>
                    <a:pt x="545" y="745"/>
                    <a:pt x="545" y="745"/>
                    <a:pt x="545" y="745"/>
                  </a:cubicBezTo>
                  <a:cubicBezTo>
                    <a:pt x="510" y="762"/>
                    <a:pt x="510" y="762"/>
                    <a:pt x="510" y="762"/>
                  </a:cubicBezTo>
                  <a:cubicBezTo>
                    <a:pt x="507" y="772"/>
                    <a:pt x="507" y="772"/>
                    <a:pt x="507" y="772"/>
                  </a:cubicBezTo>
                  <a:cubicBezTo>
                    <a:pt x="510" y="783"/>
                    <a:pt x="510" y="783"/>
                    <a:pt x="510" y="783"/>
                  </a:cubicBezTo>
                  <a:cubicBezTo>
                    <a:pt x="515" y="787"/>
                    <a:pt x="515" y="787"/>
                    <a:pt x="515" y="787"/>
                  </a:cubicBezTo>
                  <a:cubicBezTo>
                    <a:pt x="543" y="787"/>
                    <a:pt x="543" y="787"/>
                    <a:pt x="543" y="787"/>
                  </a:cubicBezTo>
                  <a:cubicBezTo>
                    <a:pt x="543" y="795"/>
                    <a:pt x="543" y="795"/>
                    <a:pt x="543" y="795"/>
                  </a:cubicBezTo>
                  <a:cubicBezTo>
                    <a:pt x="513" y="824"/>
                    <a:pt x="513" y="824"/>
                    <a:pt x="513" y="824"/>
                  </a:cubicBezTo>
                  <a:cubicBezTo>
                    <a:pt x="513" y="826"/>
                    <a:pt x="513" y="826"/>
                    <a:pt x="513" y="826"/>
                  </a:cubicBezTo>
                  <a:cubicBezTo>
                    <a:pt x="525" y="836"/>
                    <a:pt x="525" y="836"/>
                    <a:pt x="525" y="836"/>
                  </a:cubicBezTo>
                  <a:cubicBezTo>
                    <a:pt x="536" y="829"/>
                    <a:pt x="536" y="829"/>
                    <a:pt x="536" y="829"/>
                  </a:cubicBezTo>
                  <a:cubicBezTo>
                    <a:pt x="539" y="833"/>
                    <a:pt x="539" y="833"/>
                    <a:pt x="539" y="833"/>
                  </a:cubicBezTo>
                  <a:cubicBezTo>
                    <a:pt x="536" y="839"/>
                    <a:pt x="536" y="839"/>
                    <a:pt x="536" y="839"/>
                  </a:cubicBezTo>
                  <a:cubicBezTo>
                    <a:pt x="528" y="852"/>
                    <a:pt x="528" y="852"/>
                    <a:pt x="528" y="852"/>
                  </a:cubicBezTo>
                  <a:cubicBezTo>
                    <a:pt x="528" y="857"/>
                    <a:pt x="528" y="857"/>
                    <a:pt x="528" y="857"/>
                  </a:cubicBezTo>
                  <a:cubicBezTo>
                    <a:pt x="533" y="868"/>
                    <a:pt x="533" y="868"/>
                    <a:pt x="533" y="868"/>
                  </a:cubicBezTo>
                  <a:cubicBezTo>
                    <a:pt x="530" y="880"/>
                    <a:pt x="530" y="880"/>
                    <a:pt x="530" y="880"/>
                  </a:cubicBezTo>
                  <a:cubicBezTo>
                    <a:pt x="507" y="888"/>
                    <a:pt x="507" y="888"/>
                    <a:pt x="507" y="888"/>
                  </a:cubicBezTo>
                  <a:cubicBezTo>
                    <a:pt x="504" y="891"/>
                    <a:pt x="504" y="891"/>
                    <a:pt x="504" y="891"/>
                  </a:cubicBezTo>
                  <a:cubicBezTo>
                    <a:pt x="504" y="903"/>
                    <a:pt x="504" y="903"/>
                    <a:pt x="504" y="903"/>
                  </a:cubicBezTo>
                  <a:cubicBezTo>
                    <a:pt x="662" y="961"/>
                    <a:pt x="662" y="961"/>
                    <a:pt x="662" y="961"/>
                  </a:cubicBezTo>
                  <a:cubicBezTo>
                    <a:pt x="672" y="950"/>
                    <a:pt x="672" y="950"/>
                    <a:pt x="672" y="950"/>
                  </a:cubicBezTo>
                  <a:cubicBezTo>
                    <a:pt x="816" y="953"/>
                    <a:pt x="816" y="953"/>
                    <a:pt x="816" y="953"/>
                  </a:cubicBezTo>
                  <a:cubicBezTo>
                    <a:pt x="850" y="979"/>
                    <a:pt x="827" y="969"/>
                    <a:pt x="836" y="973"/>
                  </a:cubicBezTo>
                  <a:cubicBezTo>
                    <a:pt x="837" y="971"/>
                    <a:pt x="837" y="968"/>
                    <a:pt x="837" y="966"/>
                  </a:cubicBezTo>
                  <a:cubicBezTo>
                    <a:pt x="837" y="965"/>
                    <a:pt x="837" y="965"/>
                    <a:pt x="837" y="964"/>
                  </a:cubicBezTo>
                  <a:cubicBezTo>
                    <a:pt x="838" y="962"/>
                    <a:pt x="838" y="960"/>
                    <a:pt x="838" y="959"/>
                  </a:cubicBezTo>
                  <a:cubicBezTo>
                    <a:pt x="838" y="958"/>
                    <a:pt x="838" y="958"/>
                    <a:pt x="838" y="957"/>
                  </a:cubicBezTo>
                  <a:cubicBezTo>
                    <a:pt x="839" y="955"/>
                    <a:pt x="839" y="953"/>
                    <a:pt x="839" y="951"/>
                  </a:cubicBezTo>
                  <a:cubicBezTo>
                    <a:pt x="839" y="950"/>
                    <a:pt x="839" y="950"/>
                    <a:pt x="839" y="950"/>
                  </a:cubicBezTo>
                  <a:cubicBezTo>
                    <a:pt x="840" y="948"/>
                    <a:pt x="840" y="946"/>
                    <a:pt x="840" y="945"/>
                  </a:cubicBezTo>
                  <a:cubicBezTo>
                    <a:pt x="840" y="944"/>
                    <a:pt x="840" y="944"/>
                    <a:pt x="841" y="943"/>
                  </a:cubicBezTo>
                  <a:cubicBezTo>
                    <a:pt x="841" y="942"/>
                    <a:pt x="841" y="940"/>
                    <a:pt x="841" y="938"/>
                  </a:cubicBezTo>
                  <a:cubicBezTo>
                    <a:pt x="841" y="938"/>
                    <a:pt x="841" y="938"/>
                    <a:pt x="842" y="938"/>
                  </a:cubicBezTo>
                  <a:cubicBezTo>
                    <a:pt x="842" y="936"/>
                    <a:pt x="842" y="934"/>
                    <a:pt x="843" y="933"/>
                  </a:cubicBezTo>
                  <a:cubicBezTo>
                    <a:pt x="843" y="932"/>
                    <a:pt x="843" y="932"/>
                    <a:pt x="843" y="932"/>
                  </a:cubicBezTo>
                  <a:cubicBezTo>
                    <a:pt x="843" y="931"/>
                    <a:pt x="843" y="929"/>
                    <a:pt x="844" y="928"/>
                  </a:cubicBezTo>
                  <a:cubicBezTo>
                    <a:pt x="844" y="928"/>
                    <a:pt x="844" y="927"/>
                    <a:pt x="844" y="927"/>
                  </a:cubicBezTo>
                  <a:cubicBezTo>
                    <a:pt x="844" y="926"/>
                    <a:pt x="844" y="924"/>
                    <a:pt x="845" y="923"/>
                  </a:cubicBezTo>
                  <a:cubicBezTo>
                    <a:pt x="845" y="923"/>
                    <a:pt x="845" y="923"/>
                    <a:pt x="845" y="923"/>
                  </a:cubicBezTo>
                  <a:cubicBezTo>
                    <a:pt x="845" y="923"/>
                    <a:pt x="844" y="923"/>
                    <a:pt x="844" y="922"/>
                  </a:cubicBezTo>
                  <a:cubicBezTo>
                    <a:pt x="844" y="921"/>
                    <a:pt x="843" y="921"/>
                    <a:pt x="843" y="920"/>
                  </a:cubicBezTo>
                  <a:cubicBezTo>
                    <a:pt x="843" y="919"/>
                    <a:pt x="843" y="919"/>
                    <a:pt x="843" y="918"/>
                  </a:cubicBezTo>
                  <a:cubicBezTo>
                    <a:pt x="842" y="918"/>
                    <a:pt x="842" y="917"/>
                    <a:pt x="842" y="917"/>
                  </a:cubicBezTo>
                  <a:cubicBezTo>
                    <a:pt x="842" y="916"/>
                    <a:pt x="842" y="916"/>
                    <a:pt x="841" y="915"/>
                  </a:cubicBezTo>
                  <a:cubicBezTo>
                    <a:pt x="841" y="915"/>
                    <a:pt x="841" y="914"/>
                    <a:pt x="841" y="914"/>
                  </a:cubicBezTo>
                  <a:cubicBezTo>
                    <a:pt x="841" y="913"/>
                    <a:pt x="841" y="913"/>
                    <a:pt x="841" y="912"/>
                  </a:cubicBezTo>
                  <a:cubicBezTo>
                    <a:pt x="841" y="912"/>
                    <a:pt x="841" y="911"/>
                    <a:pt x="841" y="911"/>
                  </a:cubicBezTo>
                  <a:cubicBezTo>
                    <a:pt x="841" y="910"/>
                    <a:pt x="841" y="910"/>
                    <a:pt x="841" y="909"/>
                  </a:cubicBezTo>
                  <a:cubicBezTo>
                    <a:pt x="840" y="909"/>
                    <a:pt x="840" y="908"/>
                    <a:pt x="840" y="908"/>
                  </a:cubicBezTo>
                  <a:cubicBezTo>
                    <a:pt x="840" y="907"/>
                    <a:pt x="840" y="907"/>
                    <a:pt x="840" y="907"/>
                  </a:cubicBezTo>
                  <a:cubicBezTo>
                    <a:pt x="841" y="906"/>
                    <a:pt x="841" y="906"/>
                    <a:pt x="841" y="905"/>
                  </a:cubicBezTo>
                  <a:cubicBezTo>
                    <a:pt x="841" y="905"/>
                    <a:pt x="841" y="905"/>
                    <a:pt x="841" y="904"/>
                  </a:cubicBezTo>
                  <a:cubicBezTo>
                    <a:pt x="841" y="904"/>
                    <a:pt x="841" y="903"/>
                    <a:pt x="841" y="903"/>
                  </a:cubicBezTo>
                  <a:cubicBezTo>
                    <a:pt x="841" y="902"/>
                    <a:pt x="841" y="902"/>
                    <a:pt x="841" y="901"/>
                  </a:cubicBezTo>
                  <a:cubicBezTo>
                    <a:pt x="841" y="901"/>
                    <a:pt x="841" y="900"/>
                    <a:pt x="842" y="900"/>
                  </a:cubicBezTo>
                  <a:cubicBezTo>
                    <a:pt x="842" y="900"/>
                    <a:pt x="842" y="899"/>
                    <a:pt x="842" y="899"/>
                  </a:cubicBezTo>
                  <a:cubicBezTo>
                    <a:pt x="842" y="899"/>
                    <a:pt x="842" y="899"/>
                    <a:pt x="842" y="898"/>
                  </a:cubicBezTo>
                  <a:cubicBezTo>
                    <a:pt x="842" y="898"/>
                    <a:pt x="842" y="898"/>
                    <a:pt x="842" y="898"/>
                  </a:cubicBezTo>
                  <a:cubicBezTo>
                    <a:pt x="843" y="897"/>
                    <a:pt x="843" y="897"/>
                    <a:pt x="843" y="897"/>
                  </a:cubicBezTo>
                  <a:cubicBezTo>
                    <a:pt x="843" y="897"/>
                    <a:pt x="843" y="896"/>
                    <a:pt x="843" y="896"/>
                  </a:cubicBezTo>
                  <a:cubicBezTo>
                    <a:pt x="843" y="896"/>
                    <a:pt x="843" y="896"/>
                    <a:pt x="843" y="895"/>
                  </a:cubicBezTo>
                  <a:cubicBezTo>
                    <a:pt x="844" y="895"/>
                    <a:pt x="844" y="895"/>
                    <a:pt x="844" y="895"/>
                  </a:cubicBezTo>
                  <a:cubicBezTo>
                    <a:pt x="844" y="895"/>
                    <a:pt x="844" y="895"/>
                    <a:pt x="844" y="895"/>
                  </a:cubicBezTo>
                  <a:cubicBezTo>
                    <a:pt x="844" y="894"/>
                    <a:pt x="844" y="894"/>
                    <a:pt x="844" y="894"/>
                  </a:cubicBezTo>
                  <a:cubicBezTo>
                    <a:pt x="844" y="894"/>
                    <a:pt x="844" y="894"/>
                    <a:pt x="844" y="894"/>
                  </a:cubicBezTo>
                  <a:cubicBezTo>
                    <a:pt x="844" y="894"/>
                    <a:pt x="844" y="894"/>
                    <a:pt x="844" y="894"/>
                  </a:cubicBezTo>
                  <a:cubicBezTo>
                    <a:pt x="845" y="894"/>
                    <a:pt x="845" y="894"/>
                    <a:pt x="845" y="894"/>
                  </a:cubicBezTo>
                  <a:cubicBezTo>
                    <a:pt x="821" y="894"/>
                    <a:pt x="821" y="894"/>
                    <a:pt x="821" y="894"/>
                  </a:cubicBezTo>
                  <a:cubicBezTo>
                    <a:pt x="819" y="891"/>
                    <a:pt x="819" y="891"/>
                    <a:pt x="819" y="891"/>
                  </a:cubicBezTo>
                  <a:cubicBezTo>
                    <a:pt x="857" y="766"/>
                    <a:pt x="857" y="766"/>
                    <a:pt x="857" y="766"/>
                  </a:cubicBezTo>
                  <a:cubicBezTo>
                    <a:pt x="842" y="757"/>
                    <a:pt x="842" y="757"/>
                    <a:pt x="842" y="757"/>
                  </a:cubicBezTo>
                  <a:cubicBezTo>
                    <a:pt x="842" y="754"/>
                    <a:pt x="842" y="754"/>
                    <a:pt x="842" y="754"/>
                  </a:cubicBezTo>
                  <a:cubicBezTo>
                    <a:pt x="839" y="751"/>
                    <a:pt x="839" y="751"/>
                    <a:pt x="839" y="751"/>
                  </a:cubicBezTo>
                  <a:cubicBezTo>
                    <a:pt x="842" y="733"/>
                    <a:pt x="842" y="733"/>
                    <a:pt x="842" y="733"/>
                  </a:cubicBezTo>
                  <a:cubicBezTo>
                    <a:pt x="798" y="707"/>
                    <a:pt x="798" y="707"/>
                    <a:pt x="798" y="707"/>
                  </a:cubicBezTo>
                  <a:cubicBezTo>
                    <a:pt x="790" y="707"/>
                    <a:pt x="790" y="707"/>
                    <a:pt x="790" y="707"/>
                  </a:cubicBezTo>
                  <a:cubicBezTo>
                    <a:pt x="778" y="719"/>
                    <a:pt x="778" y="719"/>
                    <a:pt x="778" y="719"/>
                  </a:cubicBezTo>
                  <a:cubicBezTo>
                    <a:pt x="775" y="719"/>
                    <a:pt x="775" y="719"/>
                    <a:pt x="775" y="719"/>
                  </a:cubicBezTo>
                  <a:cubicBezTo>
                    <a:pt x="769" y="719"/>
                    <a:pt x="769" y="719"/>
                    <a:pt x="769" y="719"/>
                  </a:cubicBezTo>
                  <a:cubicBezTo>
                    <a:pt x="760" y="692"/>
                    <a:pt x="760" y="692"/>
                    <a:pt x="760" y="692"/>
                  </a:cubicBezTo>
                  <a:cubicBezTo>
                    <a:pt x="752" y="707"/>
                    <a:pt x="752" y="707"/>
                    <a:pt x="752" y="707"/>
                  </a:cubicBezTo>
                  <a:cubicBezTo>
                    <a:pt x="739" y="707"/>
                    <a:pt x="739" y="707"/>
                    <a:pt x="739" y="707"/>
                  </a:cubicBezTo>
                  <a:cubicBezTo>
                    <a:pt x="728" y="687"/>
                    <a:pt x="728" y="687"/>
                    <a:pt x="728" y="687"/>
                  </a:cubicBezTo>
                  <a:cubicBezTo>
                    <a:pt x="734" y="671"/>
                    <a:pt x="734" y="671"/>
                    <a:pt x="734" y="671"/>
                  </a:cubicBezTo>
                  <a:cubicBezTo>
                    <a:pt x="734" y="666"/>
                    <a:pt x="734" y="666"/>
                    <a:pt x="734" y="666"/>
                  </a:cubicBezTo>
                  <a:cubicBezTo>
                    <a:pt x="713" y="634"/>
                    <a:pt x="713" y="634"/>
                    <a:pt x="713" y="634"/>
                  </a:cubicBezTo>
                  <a:cubicBezTo>
                    <a:pt x="726" y="581"/>
                    <a:pt x="726" y="581"/>
                    <a:pt x="726" y="581"/>
                  </a:cubicBezTo>
                  <a:cubicBezTo>
                    <a:pt x="757" y="611"/>
                    <a:pt x="757" y="611"/>
                    <a:pt x="757" y="611"/>
                  </a:cubicBezTo>
                  <a:cubicBezTo>
                    <a:pt x="764" y="608"/>
                    <a:pt x="764" y="608"/>
                    <a:pt x="764" y="608"/>
                  </a:cubicBezTo>
                  <a:cubicBezTo>
                    <a:pt x="767" y="608"/>
                    <a:pt x="767" y="608"/>
                    <a:pt x="767" y="608"/>
                  </a:cubicBezTo>
                  <a:cubicBezTo>
                    <a:pt x="752" y="581"/>
                    <a:pt x="752" y="581"/>
                    <a:pt x="752" y="581"/>
                  </a:cubicBezTo>
                  <a:cubicBezTo>
                    <a:pt x="752" y="570"/>
                    <a:pt x="752" y="570"/>
                    <a:pt x="752" y="570"/>
                  </a:cubicBezTo>
                  <a:cubicBezTo>
                    <a:pt x="778" y="526"/>
                    <a:pt x="778" y="526"/>
                    <a:pt x="778" y="526"/>
                  </a:cubicBezTo>
                  <a:cubicBezTo>
                    <a:pt x="775" y="506"/>
                    <a:pt x="775" y="506"/>
                    <a:pt x="775" y="506"/>
                  </a:cubicBezTo>
                  <a:cubicBezTo>
                    <a:pt x="793" y="506"/>
                    <a:pt x="793" y="506"/>
                    <a:pt x="793" y="506"/>
                  </a:cubicBezTo>
                  <a:cubicBezTo>
                    <a:pt x="795" y="477"/>
                    <a:pt x="795" y="477"/>
                    <a:pt x="795" y="477"/>
                  </a:cubicBezTo>
                  <a:cubicBezTo>
                    <a:pt x="810" y="467"/>
                    <a:pt x="810" y="467"/>
                    <a:pt x="810" y="467"/>
                  </a:cubicBezTo>
                  <a:cubicBezTo>
                    <a:pt x="816" y="451"/>
                    <a:pt x="816" y="451"/>
                    <a:pt x="816" y="451"/>
                  </a:cubicBezTo>
                  <a:cubicBezTo>
                    <a:pt x="819" y="451"/>
                    <a:pt x="819" y="451"/>
                    <a:pt x="819" y="451"/>
                  </a:cubicBezTo>
                  <a:cubicBezTo>
                    <a:pt x="824" y="456"/>
                    <a:pt x="824" y="456"/>
                    <a:pt x="824" y="456"/>
                  </a:cubicBezTo>
                  <a:cubicBezTo>
                    <a:pt x="827" y="459"/>
                    <a:pt x="827" y="459"/>
                    <a:pt x="827" y="459"/>
                  </a:cubicBezTo>
                  <a:cubicBezTo>
                    <a:pt x="831" y="459"/>
                    <a:pt x="831" y="459"/>
                    <a:pt x="831" y="459"/>
                  </a:cubicBezTo>
                  <a:cubicBezTo>
                    <a:pt x="842" y="456"/>
                    <a:pt x="842" y="456"/>
                    <a:pt x="842" y="456"/>
                  </a:cubicBezTo>
                  <a:cubicBezTo>
                    <a:pt x="850" y="456"/>
                    <a:pt x="850" y="456"/>
                    <a:pt x="850" y="456"/>
                  </a:cubicBezTo>
                  <a:cubicBezTo>
                    <a:pt x="850" y="456"/>
                    <a:pt x="827" y="252"/>
                    <a:pt x="656" y="1"/>
                  </a:cubicBezTo>
                  <a:cubicBezTo>
                    <a:pt x="656" y="0"/>
                    <a:pt x="655" y="0"/>
                    <a:pt x="655" y="0"/>
                  </a:cubicBezTo>
                  <a:cubicBezTo>
                    <a:pt x="69" y="0"/>
                    <a:pt x="69" y="0"/>
                    <a:pt x="69" y="0"/>
                  </a:cubicBezTo>
                  <a:lnTo>
                    <a:pt x="78" y="11"/>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7" name="Freeform 98"/>
            <p:cNvSpPr>
              <a:spLocks/>
            </p:cNvSpPr>
            <p:nvPr/>
          </p:nvSpPr>
          <p:spPr bwMode="auto">
            <a:xfrm>
              <a:off x="2997" y="866"/>
              <a:ext cx="466" cy="508"/>
            </a:xfrm>
            <a:custGeom>
              <a:avLst/>
              <a:gdLst>
                <a:gd name="T0" fmla="*/ 180 w 238"/>
                <a:gd name="T1" fmla="*/ 193 h 261"/>
                <a:gd name="T2" fmla="*/ 180 w 238"/>
                <a:gd name="T3" fmla="*/ 193 h 261"/>
                <a:gd name="T4" fmla="*/ 180 w 238"/>
                <a:gd name="T5" fmla="*/ 193 h 261"/>
                <a:gd name="T6" fmla="*/ 180 w 238"/>
                <a:gd name="T7" fmla="*/ 193 h 261"/>
                <a:gd name="T8" fmla="*/ 180 w 238"/>
                <a:gd name="T9" fmla="*/ 193 h 261"/>
                <a:gd name="T10" fmla="*/ 180 w 238"/>
                <a:gd name="T11" fmla="*/ 192 h 261"/>
                <a:gd name="T12" fmla="*/ 180 w 238"/>
                <a:gd name="T13" fmla="*/ 191 h 261"/>
                <a:gd name="T14" fmla="*/ 181 w 238"/>
                <a:gd name="T15" fmla="*/ 189 h 261"/>
                <a:gd name="T16" fmla="*/ 181 w 238"/>
                <a:gd name="T17" fmla="*/ 188 h 261"/>
                <a:gd name="T18" fmla="*/ 182 w 238"/>
                <a:gd name="T19" fmla="*/ 187 h 261"/>
                <a:gd name="T20" fmla="*/ 182 w 238"/>
                <a:gd name="T21" fmla="*/ 186 h 261"/>
                <a:gd name="T22" fmla="*/ 182 w 238"/>
                <a:gd name="T23" fmla="*/ 185 h 261"/>
                <a:gd name="T24" fmla="*/ 182 w 238"/>
                <a:gd name="T25" fmla="*/ 184 h 261"/>
                <a:gd name="T26" fmla="*/ 238 w 238"/>
                <a:gd name="T27" fmla="*/ 11 h 261"/>
                <a:gd name="T28" fmla="*/ 237 w 238"/>
                <a:gd name="T29" fmla="*/ 11 h 261"/>
                <a:gd name="T30" fmla="*/ 225 w 238"/>
                <a:gd name="T31" fmla="*/ 0 h 261"/>
                <a:gd name="T32" fmla="*/ 47 w 238"/>
                <a:gd name="T33" fmla="*/ 0 h 261"/>
                <a:gd name="T34" fmla="*/ 21 w 238"/>
                <a:gd name="T35" fmla="*/ 63 h 261"/>
                <a:gd name="T36" fmla="*/ 17 w 238"/>
                <a:gd name="T37" fmla="*/ 63 h 261"/>
                <a:gd name="T38" fmla="*/ 12 w 238"/>
                <a:gd name="T39" fmla="*/ 63 h 261"/>
                <a:gd name="T40" fmla="*/ 12 w 238"/>
                <a:gd name="T41" fmla="*/ 72 h 261"/>
                <a:gd name="T42" fmla="*/ 15 w 238"/>
                <a:gd name="T43" fmla="*/ 75 h 261"/>
                <a:gd name="T44" fmla="*/ 6 w 238"/>
                <a:gd name="T45" fmla="*/ 77 h 261"/>
                <a:gd name="T46" fmla="*/ 6 w 238"/>
                <a:gd name="T47" fmla="*/ 81 h 261"/>
                <a:gd name="T48" fmla="*/ 4 w 238"/>
                <a:gd name="T49" fmla="*/ 86 h 261"/>
                <a:gd name="T50" fmla="*/ 0 w 238"/>
                <a:gd name="T51" fmla="*/ 104 h 261"/>
                <a:gd name="T52" fmla="*/ 9 w 238"/>
                <a:gd name="T53" fmla="*/ 122 h 261"/>
                <a:gd name="T54" fmla="*/ 9 w 238"/>
                <a:gd name="T55" fmla="*/ 145 h 261"/>
                <a:gd name="T56" fmla="*/ 12 w 238"/>
                <a:gd name="T57" fmla="*/ 147 h 261"/>
                <a:gd name="T58" fmla="*/ 23 w 238"/>
                <a:gd name="T59" fmla="*/ 168 h 261"/>
                <a:gd name="T60" fmla="*/ 17 w 238"/>
                <a:gd name="T61" fmla="*/ 165 h 261"/>
                <a:gd name="T62" fmla="*/ 17 w 238"/>
                <a:gd name="T63" fmla="*/ 168 h 261"/>
                <a:gd name="T64" fmla="*/ 21 w 238"/>
                <a:gd name="T65" fmla="*/ 218 h 261"/>
                <a:gd name="T66" fmla="*/ 21 w 238"/>
                <a:gd name="T67" fmla="*/ 220 h 261"/>
                <a:gd name="T68" fmla="*/ 23 w 238"/>
                <a:gd name="T69" fmla="*/ 223 h 261"/>
                <a:gd name="T70" fmla="*/ 53 w 238"/>
                <a:gd name="T71" fmla="*/ 233 h 261"/>
                <a:gd name="T72" fmla="*/ 53 w 238"/>
                <a:gd name="T73" fmla="*/ 238 h 261"/>
                <a:gd name="T74" fmla="*/ 62 w 238"/>
                <a:gd name="T75" fmla="*/ 233 h 261"/>
                <a:gd name="T76" fmla="*/ 64 w 238"/>
                <a:gd name="T77" fmla="*/ 241 h 261"/>
                <a:gd name="T78" fmla="*/ 70 w 238"/>
                <a:gd name="T79" fmla="*/ 246 h 261"/>
                <a:gd name="T80" fmla="*/ 70 w 238"/>
                <a:gd name="T81" fmla="*/ 250 h 261"/>
                <a:gd name="T82" fmla="*/ 73 w 238"/>
                <a:gd name="T83" fmla="*/ 253 h 261"/>
                <a:gd name="T84" fmla="*/ 73 w 238"/>
                <a:gd name="T85" fmla="*/ 255 h 261"/>
                <a:gd name="T86" fmla="*/ 70 w 238"/>
                <a:gd name="T87" fmla="*/ 261 h 261"/>
                <a:gd name="T88" fmla="*/ 76 w 238"/>
                <a:gd name="T89" fmla="*/ 255 h 261"/>
                <a:gd name="T90" fmla="*/ 79 w 238"/>
                <a:gd name="T91" fmla="*/ 246 h 261"/>
                <a:gd name="T92" fmla="*/ 81 w 238"/>
                <a:gd name="T93" fmla="*/ 253 h 261"/>
                <a:gd name="T94" fmla="*/ 85 w 238"/>
                <a:gd name="T95" fmla="*/ 253 h 261"/>
                <a:gd name="T96" fmla="*/ 96 w 238"/>
                <a:gd name="T97" fmla="*/ 241 h 261"/>
                <a:gd name="T98" fmla="*/ 102 w 238"/>
                <a:gd name="T99" fmla="*/ 241 h 261"/>
                <a:gd name="T100" fmla="*/ 117 w 238"/>
                <a:gd name="T101" fmla="*/ 223 h 261"/>
                <a:gd name="T102" fmla="*/ 119 w 238"/>
                <a:gd name="T103" fmla="*/ 223 h 261"/>
                <a:gd name="T104" fmla="*/ 132 w 238"/>
                <a:gd name="T105" fmla="*/ 214 h 261"/>
                <a:gd name="T106" fmla="*/ 137 w 238"/>
                <a:gd name="T107" fmla="*/ 203 h 261"/>
                <a:gd name="T108" fmla="*/ 137 w 238"/>
                <a:gd name="T109" fmla="*/ 209 h 261"/>
                <a:gd name="T110" fmla="*/ 145 w 238"/>
                <a:gd name="T111" fmla="*/ 203 h 261"/>
                <a:gd name="T112" fmla="*/ 143 w 238"/>
                <a:gd name="T113" fmla="*/ 197 h 261"/>
                <a:gd name="T114" fmla="*/ 149 w 238"/>
                <a:gd name="T115" fmla="*/ 201 h 261"/>
                <a:gd name="T116" fmla="*/ 175 w 238"/>
                <a:gd name="T117" fmla="*/ 188 h 261"/>
                <a:gd name="T118" fmla="*/ 181 w 238"/>
                <a:gd name="T119" fmla="*/ 194 h 261"/>
                <a:gd name="T120" fmla="*/ 181 w 238"/>
                <a:gd name="T121" fmla="*/ 193 h 261"/>
                <a:gd name="T122" fmla="*/ 180 w 238"/>
                <a:gd name="T123" fmla="*/ 193 h 2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
                <a:gd name="T187" fmla="*/ 0 h 261"/>
                <a:gd name="T188" fmla="*/ 238 w 238"/>
                <a:gd name="T189" fmla="*/ 261 h 26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 h="261">
                  <a:moveTo>
                    <a:pt x="180" y="193"/>
                  </a:moveTo>
                  <a:cubicBezTo>
                    <a:pt x="180" y="193"/>
                    <a:pt x="180" y="193"/>
                    <a:pt x="180" y="193"/>
                  </a:cubicBezTo>
                  <a:cubicBezTo>
                    <a:pt x="180" y="193"/>
                    <a:pt x="180" y="193"/>
                    <a:pt x="180" y="193"/>
                  </a:cubicBezTo>
                  <a:cubicBezTo>
                    <a:pt x="180" y="193"/>
                    <a:pt x="180" y="193"/>
                    <a:pt x="180" y="193"/>
                  </a:cubicBezTo>
                  <a:cubicBezTo>
                    <a:pt x="180" y="193"/>
                    <a:pt x="180" y="193"/>
                    <a:pt x="180" y="193"/>
                  </a:cubicBezTo>
                  <a:cubicBezTo>
                    <a:pt x="180" y="193"/>
                    <a:pt x="180" y="192"/>
                    <a:pt x="180" y="192"/>
                  </a:cubicBezTo>
                  <a:cubicBezTo>
                    <a:pt x="180" y="192"/>
                    <a:pt x="180" y="191"/>
                    <a:pt x="180" y="191"/>
                  </a:cubicBezTo>
                  <a:cubicBezTo>
                    <a:pt x="180" y="190"/>
                    <a:pt x="181" y="190"/>
                    <a:pt x="181" y="189"/>
                  </a:cubicBezTo>
                  <a:cubicBezTo>
                    <a:pt x="181" y="189"/>
                    <a:pt x="181" y="189"/>
                    <a:pt x="181" y="188"/>
                  </a:cubicBezTo>
                  <a:cubicBezTo>
                    <a:pt x="181" y="188"/>
                    <a:pt x="181" y="187"/>
                    <a:pt x="182" y="187"/>
                  </a:cubicBezTo>
                  <a:cubicBezTo>
                    <a:pt x="182" y="186"/>
                    <a:pt x="182" y="186"/>
                    <a:pt x="182" y="186"/>
                  </a:cubicBezTo>
                  <a:cubicBezTo>
                    <a:pt x="182" y="186"/>
                    <a:pt x="182" y="185"/>
                    <a:pt x="182" y="185"/>
                  </a:cubicBezTo>
                  <a:cubicBezTo>
                    <a:pt x="182" y="185"/>
                    <a:pt x="182" y="184"/>
                    <a:pt x="182" y="184"/>
                  </a:cubicBezTo>
                  <a:cubicBezTo>
                    <a:pt x="187" y="169"/>
                    <a:pt x="201" y="127"/>
                    <a:pt x="238" y="11"/>
                  </a:cubicBezTo>
                  <a:cubicBezTo>
                    <a:pt x="237" y="11"/>
                    <a:pt x="237" y="11"/>
                    <a:pt x="237" y="11"/>
                  </a:cubicBezTo>
                  <a:cubicBezTo>
                    <a:pt x="235" y="9"/>
                    <a:pt x="232" y="6"/>
                    <a:pt x="225" y="0"/>
                  </a:cubicBezTo>
                  <a:cubicBezTo>
                    <a:pt x="47" y="0"/>
                    <a:pt x="47" y="0"/>
                    <a:pt x="47" y="0"/>
                  </a:cubicBezTo>
                  <a:cubicBezTo>
                    <a:pt x="21" y="63"/>
                    <a:pt x="21" y="63"/>
                    <a:pt x="21" y="63"/>
                  </a:cubicBezTo>
                  <a:cubicBezTo>
                    <a:pt x="17" y="63"/>
                    <a:pt x="17" y="63"/>
                    <a:pt x="17" y="63"/>
                  </a:cubicBezTo>
                  <a:cubicBezTo>
                    <a:pt x="12" y="63"/>
                    <a:pt x="12" y="63"/>
                    <a:pt x="12" y="63"/>
                  </a:cubicBezTo>
                  <a:cubicBezTo>
                    <a:pt x="12" y="72"/>
                    <a:pt x="12" y="72"/>
                    <a:pt x="12" y="72"/>
                  </a:cubicBezTo>
                  <a:cubicBezTo>
                    <a:pt x="15" y="75"/>
                    <a:pt x="15" y="75"/>
                    <a:pt x="15" y="75"/>
                  </a:cubicBezTo>
                  <a:cubicBezTo>
                    <a:pt x="6" y="77"/>
                    <a:pt x="6" y="77"/>
                    <a:pt x="6" y="77"/>
                  </a:cubicBezTo>
                  <a:cubicBezTo>
                    <a:pt x="6" y="81"/>
                    <a:pt x="6" y="81"/>
                    <a:pt x="6" y="81"/>
                  </a:cubicBezTo>
                  <a:cubicBezTo>
                    <a:pt x="4" y="86"/>
                    <a:pt x="4" y="86"/>
                    <a:pt x="4" y="86"/>
                  </a:cubicBezTo>
                  <a:cubicBezTo>
                    <a:pt x="0" y="104"/>
                    <a:pt x="0" y="104"/>
                    <a:pt x="0" y="104"/>
                  </a:cubicBezTo>
                  <a:cubicBezTo>
                    <a:pt x="9" y="122"/>
                    <a:pt x="9" y="122"/>
                    <a:pt x="9" y="122"/>
                  </a:cubicBezTo>
                  <a:cubicBezTo>
                    <a:pt x="9" y="145"/>
                    <a:pt x="9" y="145"/>
                    <a:pt x="9" y="145"/>
                  </a:cubicBezTo>
                  <a:cubicBezTo>
                    <a:pt x="12" y="147"/>
                    <a:pt x="12" y="147"/>
                    <a:pt x="12" y="147"/>
                  </a:cubicBezTo>
                  <a:cubicBezTo>
                    <a:pt x="23" y="168"/>
                    <a:pt x="23" y="168"/>
                    <a:pt x="23" y="168"/>
                  </a:cubicBezTo>
                  <a:cubicBezTo>
                    <a:pt x="17" y="165"/>
                    <a:pt x="17" y="165"/>
                    <a:pt x="17" y="165"/>
                  </a:cubicBezTo>
                  <a:cubicBezTo>
                    <a:pt x="17" y="168"/>
                    <a:pt x="17" y="168"/>
                    <a:pt x="17" y="168"/>
                  </a:cubicBezTo>
                  <a:cubicBezTo>
                    <a:pt x="21" y="218"/>
                    <a:pt x="21" y="218"/>
                    <a:pt x="21" y="218"/>
                  </a:cubicBezTo>
                  <a:cubicBezTo>
                    <a:pt x="21" y="220"/>
                    <a:pt x="21" y="220"/>
                    <a:pt x="21" y="220"/>
                  </a:cubicBezTo>
                  <a:cubicBezTo>
                    <a:pt x="23" y="223"/>
                    <a:pt x="23" y="223"/>
                    <a:pt x="23" y="223"/>
                  </a:cubicBezTo>
                  <a:cubicBezTo>
                    <a:pt x="53" y="233"/>
                    <a:pt x="53" y="233"/>
                    <a:pt x="53" y="233"/>
                  </a:cubicBezTo>
                  <a:cubicBezTo>
                    <a:pt x="53" y="238"/>
                    <a:pt x="53" y="238"/>
                    <a:pt x="53" y="238"/>
                  </a:cubicBezTo>
                  <a:cubicBezTo>
                    <a:pt x="62" y="233"/>
                    <a:pt x="62" y="233"/>
                    <a:pt x="62" y="233"/>
                  </a:cubicBezTo>
                  <a:cubicBezTo>
                    <a:pt x="64" y="241"/>
                    <a:pt x="64" y="241"/>
                    <a:pt x="64" y="241"/>
                  </a:cubicBezTo>
                  <a:cubicBezTo>
                    <a:pt x="70" y="246"/>
                    <a:pt x="70" y="246"/>
                    <a:pt x="70" y="246"/>
                  </a:cubicBezTo>
                  <a:cubicBezTo>
                    <a:pt x="70" y="250"/>
                    <a:pt x="70" y="250"/>
                    <a:pt x="70" y="250"/>
                  </a:cubicBezTo>
                  <a:cubicBezTo>
                    <a:pt x="73" y="253"/>
                    <a:pt x="73" y="253"/>
                    <a:pt x="73" y="253"/>
                  </a:cubicBezTo>
                  <a:cubicBezTo>
                    <a:pt x="73" y="255"/>
                    <a:pt x="73" y="255"/>
                    <a:pt x="73" y="255"/>
                  </a:cubicBezTo>
                  <a:cubicBezTo>
                    <a:pt x="70" y="261"/>
                    <a:pt x="70" y="261"/>
                    <a:pt x="70" y="261"/>
                  </a:cubicBezTo>
                  <a:cubicBezTo>
                    <a:pt x="76" y="255"/>
                    <a:pt x="76" y="255"/>
                    <a:pt x="76" y="255"/>
                  </a:cubicBezTo>
                  <a:cubicBezTo>
                    <a:pt x="79" y="246"/>
                    <a:pt x="79" y="246"/>
                    <a:pt x="79" y="246"/>
                  </a:cubicBezTo>
                  <a:cubicBezTo>
                    <a:pt x="81" y="253"/>
                    <a:pt x="81" y="253"/>
                    <a:pt x="81" y="253"/>
                  </a:cubicBezTo>
                  <a:cubicBezTo>
                    <a:pt x="85" y="253"/>
                    <a:pt x="85" y="253"/>
                    <a:pt x="85" y="253"/>
                  </a:cubicBezTo>
                  <a:cubicBezTo>
                    <a:pt x="96" y="241"/>
                    <a:pt x="96" y="241"/>
                    <a:pt x="96" y="241"/>
                  </a:cubicBezTo>
                  <a:cubicBezTo>
                    <a:pt x="102" y="241"/>
                    <a:pt x="102" y="241"/>
                    <a:pt x="102" y="241"/>
                  </a:cubicBezTo>
                  <a:cubicBezTo>
                    <a:pt x="117" y="223"/>
                    <a:pt x="117" y="223"/>
                    <a:pt x="117" y="223"/>
                  </a:cubicBezTo>
                  <a:cubicBezTo>
                    <a:pt x="119" y="223"/>
                    <a:pt x="119" y="223"/>
                    <a:pt x="119" y="223"/>
                  </a:cubicBezTo>
                  <a:cubicBezTo>
                    <a:pt x="132" y="214"/>
                    <a:pt x="132" y="214"/>
                    <a:pt x="132" y="214"/>
                  </a:cubicBezTo>
                  <a:cubicBezTo>
                    <a:pt x="137" y="203"/>
                    <a:pt x="137" y="203"/>
                    <a:pt x="137" y="203"/>
                  </a:cubicBezTo>
                  <a:cubicBezTo>
                    <a:pt x="137" y="209"/>
                    <a:pt x="137" y="209"/>
                    <a:pt x="137" y="209"/>
                  </a:cubicBezTo>
                  <a:cubicBezTo>
                    <a:pt x="145" y="203"/>
                    <a:pt x="145" y="203"/>
                    <a:pt x="145" y="203"/>
                  </a:cubicBezTo>
                  <a:cubicBezTo>
                    <a:pt x="143" y="197"/>
                    <a:pt x="143" y="197"/>
                    <a:pt x="143" y="197"/>
                  </a:cubicBezTo>
                  <a:cubicBezTo>
                    <a:pt x="149" y="201"/>
                    <a:pt x="149" y="201"/>
                    <a:pt x="149" y="201"/>
                  </a:cubicBezTo>
                  <a:cubicBezTo>
                    <a:pt x="175" y="188"/>
                    <a:pt x="175" y="188"/>
                    <a:pt x="175" y="188"/>
                  </a:cubicBezTo>
                  <a:cubicBezTo>
                    <a:pt x="181" y="194"/>
                    <a:pt x="181" y="194"/>
                    <a:pt x="181" y="194"/>
                  </a:cubicBezTo>
                  <a:cubicBezTo>
                    <a:pt x="181" y="193"/>
                    <a:pt x="181" y="193"/>
                    <a:pt x="181" y="193"/>
                  </a:cubicBezTo>
                  <a:cubicBezTo>
                    <a:pt x="181" y="193"/>
                    <a:pt x="180" y="193"/>
                    <a:pt x="180" y="193"/>
                  </a:cubicBez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8" name="Freeform 99"/>
            <p:cNvSpPr>
              <a:spLocks/>
            </p:cNvSpPr>
            <p:nvPr/>
          </p:nvSpPr>
          <p:spPr bwMode="auto">
            <a:xfrm>
              <a:off x="2533" y="866"/>
              <a:ext cx="448" cy="1054"/>
            </a:xfrm>
            <a:custGeom>
              <a:avLst/>
              <a:gdLst>
                <a:gd name="T0" fmla="*/ 154 w 539"/>
                <a:gd name="T1" fmla="*/ 64 h 1278"/>
                <a:gd name="T2" fmla="*/ 154 w 539"/>
                <a:gd name="T3" fmla="*/ 66 h 1278"/>
                <a:gd name="T4" fmla="*/ 140 w 539"/>
                <a:gd name="T5" fmla="*/ 106 h 1278"/>
                <a:gd name="T6" fmla="*/ 43 w 539"/>
                <a:gd name="T7" fmla="*/ 182 h 1278"/>
                <a:gd name="T8" fmla="*/ 57 w 539"/>
                <a:gd name="T9" fmla="*/ 243 h 1278"/>
                <a:gd name="T10" fmla="*/ 92 w 539"/>
                <a:gd name="T11" fmla="*/ 458 h 1278"/>
                <a:gd name="T12" fmla="*/ 97 w 539"/>
                <a:gd name="T13" fmla="*/ 479 h 1278"/>
                <a:gd name="T14" fmla="*/ 64 w 539"/>
                <a:gd name="T15" fmla="*/ 524 h 1278"/>
                <a:gd name="T16" fmla="*/ 69 w 539"/>
                <a:gd name="T17" fmla="*/ 548 h 1278"/>
                <a:gd name="T18" fmla="*/ 83 w 539"/>
                <a:gd name="T19" fmla="*/ 656 h 1278"/>
                <a:gd name="T20" fmla="*/ 29 w 539"/>
                <a:gd name="T21" fmla="*/ 822 h 1278"/>
                <a:gd name="T22" fmla="*/ 17 w 539"/>
                <a:gd name="T23" fmla="*/ 817 h 1278"/>
                <a:gd name="T24" fmla="*/ 0 w 539"/>
                <a:gd name="T25" fmla="*/ 822 h 1278"/>
                <a:gd name="T26" fmla="*/ 21 w 539"/>
                <a:gd name="T27" fmla="*/ 912 h 1278"/>
                <a:gd name="T28" fmla="*/ 29 w 539"/>
                <a:gd name="T29" fmla="*/ 912 h 1278"/>
                <a:gd name="T30" fmla="*/ 29 w 539"/>
                <a:gd name="T31" fmla="*/ 933 h 1278"/>
                <a:gd name="T32" fmla="*/ 47 w 539"/>
                <a:gd name="T33" fmla="*/ 973 h 1278"/>
                <a:gd name="T34" fmla="*/ 57 w 539"/>
                <a:gd name="T35" fmla="*/ 994 h 1278"/>
                <a:gd name="T36" fmla="*/ 123 w 539"/>
                <a:gd name="T37" fmla="*/ 1127 h 1278"/>
                <a:gd name="T38" fmla="*/ 111 w 539"/>
                <a:gd name="T39" fmla="*/ 1131 h 1278"/>
                <a:gd name="T40" fmla="*/ 97 w 539"/>
                <a:gd name="T41" fmla="*/ 1152 h 1278"/>
                <a:gd name="T42" fmla="*/ 229 w 539"/>
                <a:gd name="T43" fmla="*/ 1271 h 1278"/>
                <a:gd name="T44" fmla="*/ 229 w 539"/>
                <a:gd name="T45" fmla="*/ 1216 h 1278"/>
                <a:gd name="T46" fmla="*/ 340 w 539"/>
                <a:gd name="T47" fmla="*/ 1152 h 1278"/>
                <a:gd name="T48" fmla="*/ 359 w 539"/>
                <a:gd name="T49" fmla="*/ 980 h 1278"/>
                <a:gd name="T50" fmla="*/ 345 w 539"/>
                <a:gd name="T51" fmla="*/ 928 h 1278"/>
                <a:gd name="T52" fmla="*/ 352 w 539"/>
                <a:gd name="T53" fmla="*/ 919 h 1278"/>
                <a:gd name="T54" fmla="*/ 352 w 539"/>
                <a:gd name="T55" fmla="*/ 878 h 1278"/>
                <a:gd name="T56" fmla="*/ 359 w 539"/>
                <a:gd name="T57" fmla="*/ 857 h 1278"/>
                <a:gd name="T58" fmla="*/ 319 w 539"/>
                <a:gd name="T59" fmla="*/ 829 h 1278"/>
                <a:gd name="T60" fmla="*/ 366 w 539"/>
                <a:gd name="T61" fmla="*/ 817 h 1278"/>
                <a:gd name="T62" fmla="*/ 407 w 539"/>
                <a:gd name="T63" fmla="*/ 767 h 1278"/>
                <a:gd name="T64" fmla="*/ 442 w 539"/>
                <a:gd name="T65" fmla="*/ 746 h 1278"/>
                <a:gd name="T66" fmla="*/ 456 w 539"/>
                <a:gd name="T67" fmla="*/ 732 h 1278"/>
                <a:gd name="T68" fmla="*/ 402 w 539"/>
                <a:gd name="T69" fmla="*/ 741 h 1278"/>
                <a:gd name="T70" fmla="*/ 371 w 539"/>
                <a:gd name="T71" fmla="*/ 725 h 1278"/>
                <a:gd name="T72" fmla="*/ 340 w 539"/>
                <a:gd name="T73" fmla="*/ 706 h 1278"/>
                <a:gd name="T74" fmla="*/ 371 w 539"/>
                <a:gd name="T75" fmla="*/ 706 h 1278"/>
                <a:gd name="T76" fmla="*/ 395 w 539"/>
                <a:gd name="T77" fmla="*/ 706 h 1278"/>
                <a:gd name="T78" fmla="*/ 416 w 539"/>
                <a:gd name="T79" fmla="*/ 720 h 1278"/>
                <a:gd name="T80" fmla="*/ 477 w 539"/>
                <a:gd name="T81" fmla="*/ 635 h 1278"/>
                <a:gd name="T82" fmla="*/ 447 w 539"/>
                <a:gd name="T83" fmla="*/ 595 h 1278"/>
                <a:gd name="T84" fmla="*/ 421 w 539"/>
                <a:gd name="T85" fmla="*/ 560 h 1278"/>
                <a:gd name="T86" fmla="*/ 395 w 539"/>
                <a:gd name="T87" fmla="*/ 555 h 1278"/>
                <a:gd name="T88" fmla="*/ 381 w 539"/>
                <a:gd name="T89" fmla="*/ 581 h 1278"/>
                <a:gd name="T90" fmla="*/ 319 w 539"/>
                <a:gd name="T91" fmla="*/ 630 h 1278"/>
                <a:gd name="T92" fmla="*/ 371 w 539"/>
                <a:gd name="T93" fmla="*/ 538 h 1278"/>
                <a:gd name="T94" fmla="*/ 366 w 539"/>
                <a:gd name="T95" fmla="*/ 408 h 1278"/>
                <a:gd name="T96" fmla="*/ 371 w 539"/>
                <a:gd name="T97" fmla="*/ 264 h 1278"/>
                <a:gd name="T98" fmla="*/ 381 w 539"/>
                <a:gd name="T99" fmla="*/ 245 h 1278"/>
                <a:gd name="T100" fmla="*/ 402 w 539"/>
                <a:gd name="T101" fmla="*/ 224 h 1278"/>
                <a:gd name="T102" fmla="*/ 402 w 539"/>
                <a:gd name="T103" fmla="*/ 215 h 1278"/>
                <a:gd name="T104" fmla="*/ 428 w 539"/>
                <a:gd name="T105" fmla="*/ 170 h 1278"/>
                <a:gd name="T106" fmla="*/ 463 w 539"/>
                <a:gd name="T107" fmla="*/ 134 h 1278"/>
                <a:gd name="T108" fmla="*/ 496 w 539"/>
                <a:gd name="T109" fmla="*/ 99 h 1278"/>
                <a:gd name="T110" fmla="*/ 123 w 539"/>
                <a:gd name="T111" fmla="*/ 19 h 12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9"/>
                <a:gd name="T169" fmla="*/ 0 h 1278"/>
                <a:gd name="T170" fmla="*/ 539 w 539"/>
                <a:gd name="T171" fmla="*/ 1278 h 127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9" h="1278">
                  <a:moveTo>
                    <a:pt x="123" y="19"/>
                  </a:moveTo>
                  <a:lnTo>
                    <a:pt x="147" y="54"/>
                  </a:lnTo>
                  <a:lnTo>
                    <a:pt x="154" y="64"/>
                  </a:lnTo>
                  <a:lnTo>
                    <a:pt x="154" y="66"/>
                  </a:lnTo>
                  <a:lnTo>
                    <a:pt x="154" y="99"/>
                  </a:lnTo>
                  <a:lnTo>
                    <a:pt x="140" y="104"/>
                  </a:lnTo>
                  <a:lnTo>
                    <a:pt x="140" y="106"/>
                  </a:lnTo>
                  <a:lnTo>
                    <a:pt x="118" y="99"/>
                  </a:lnTo>
                  <a:lnTo>
                    <a:pt x="83" y="113"/>
                  </a:lnTo>
                  <a:lnTo>
                    <a:pt x="43" y="182"/>
                  </a:lnTo>
                  <a:lnTo>
                    <a:pt x="45" y="193"/>
                  </a:lnTo>
                  <a:lnTo>
                    <a:pt x="57" y="236"/>
                  </a:lnTo>
                  <a:lnTo>
                    <a:pt x="57" y="243"/>
                  </a:lnTo>
                  <a:lnTo>
                    <a:pt x="57" y="245"/>
                  </a:lnTo>
                  <a:lnTo>
                    <a:pt x="62" y="423"/>
                  </a:lnTo>
                  <a:lnTo>
                    <a:pt x="92" y="458"/>
                  </a:lnTo>
                  <a:lnTo>
                    <a:pt x="97" y="477"/>
                  </a:lnTo>
                  <a:lnTo>
                    <a:pt x="97" y="479"/>
                  </a:lnTo>
                  <a:lnTo>
                    <a:pt x="92" y="505"/>
                  </a:lnTo>
                  <a:lnTo>
                    <a:pt x="66" y="522"/>
                  </a:lnTo>
                  <a:lnTo>
                    <a:pt x="64" y="524"/>
                  </a:lnTo>
                  <a:lnTo>
                    <a:pt x="64" y="534"/>
                  </a:lnTo>
                  <a:lnTo>
                    <a:pt x="69" y="548"/>
                  </a:lnTo>
                  <a:lnTo>
                    <a:pt x="73" y="593"/>
                  </a:lnTo>
                  <a:lnTo>
                    <a:pt x="83" y="656"/>
                  </a:lnTo>
                  <a:lnTo>
                    <a:pt x="83" y="666"/>
                  </a:lnTo>
                  <a:lnTo>
                    <a:pt x="47" y="685"/>
                  </a:lnTo>
                  <a:lnTo>
                    <a:pt x="29" y="822"/>
                  </a:lnTo>
                  <a:lnTo>
                    <a:pt x="21" y="829"/>
                  </a:lnTo>
                  <a:lnTo>
                    <a:pt x="17" y="817"/>
                  </a:lnTo>
                  <a:lnTo>
                    <a:pt x="17" y="829"/>
                  </a:lnTo>
                  <a:lnTo>
                    <a:pt x="10" y="805"/>
                  </a:lnTo>
                  <a:lnTo>
                    <a:pt x="0" y="822"/>
                  </a:lnTo>
                  <a:lnTo>
                    <a:pt x="17" y="893"/>
                  </a:lnTo>
                  <a:lnTo>
                    <a:pt x="21" y="897"/>
                  </a:lnTo>
                  <a:lnTo>
                    <a:pt x="21" y="912"/>
                  </a:lnTo>
                  <a:lnTo>
                    <a:pt x="29" y="893"/>
                  </a:lnTo>
                  <a:lnTo>
                    <a:pt x="36" y="897"/>
                  </a:lnTo>
                  <a:lnTo>
                    <a:pt x="29" y="912"/>
                  </a:lnTo>
                  <a:lnTo>
                    <a:pt x="36" y="912"/>
                  </a:lnTo>
                  <a:lnTo>
                    <a:pt x="43" y="912"/>
                  </a:lnTo>
                  <a:lnTo>
                    <a:pt x="29" y="933"/>
                  </a:lnTo>
                  <a:lnTo>
                    <a:pt x="43" y="940"/>
                  </a:lnTo>
                  <a:lnTo>
                    <a:pt x="47" y="947"/>
                  </a:lnTo>
                  <a:lnTo>
                    <a:pt x="47" y="973"/>
                  </a:lnTo>
                  <a:lnTo>
                    <a:pt x="62" y="968"/>
                  </a:lnTo>
                  <a:lnTo>
                    <a:pt x="62" y="990"/>
                  </a:lnTo>
                  <a:lnTo>
                    <a:pt x="57" y="994"/>
                  </a:lnTo>
                  <a:lnTo>
                    <a:pt x="62" y="1034"/>
                  </a:lnTo>
                  <a:lnTo>
                    <a:pt x="69" y="1034"/>
                  </a:lnTo>
                  <a:lnTo>
                    <a:pt x="123" y="1127"/>
                  </a:lnTo>
                  <a:lnTo>
                    <a:pt x="123" y="1131"/>
                  </a:lnTo>
                  <a:lnTo>
                    <a:pt x="123" y="1141"/>
                  </a:lnTo>
                  <a:lnTo>
                    <a:pt x="111" y="1131"/>
                  </a:lnTo>
                  <a:lnTo>
                    <a:pt x="104" y="1141"/>
                  </a:lnTo>
                  <a:lnTo>
                    <a:pt x="97" y="1145"/>
                  </a:lnTo>
                  <a:lnTo>
                    <a:pt x="97" y="1152"/>
                  </a:lnTo>
                  <a:lnTo>
                    <a:pt x="123" y="1256"/>
                  </a:lnTo>
                  <a:lnTo>
                    <a:pt x="118" y="1278"/>
                  </a:lnTo>
                  <a:lnTo>
                    <a:pt x="229" y="1271"/>
                  </a:lnTo>
                  <a:lnTo>
                    <a:pt x="229" y="1256"/>
                  </a:lnTo>
                  <a:lnTo>
                    <a:pt x="229" y="1228"/>
                  </a:lnTo>
                  <a:lnTo>
                    <a:pt x="229" y="1216"/>
                  </a:lnTo>
                  <a:lnTo>
                    <a:pt x="277" y="1181"/>
                  </a:lnTo>
                  <a:lnTo>
                    <a:pt x="319" y="1176"/>
                  </a:lnTo>
                  <a:lnTo>
                    <a:pt x="340" y="1152"/>
                  </a:lnTo>
                  <a:lnTo>
                    <a:pt x="352" y="1049"/>
                  </a:lnTo>
                  <a:lnTo>
                    <a:pt x="352" y="1056"/>
                  </a:lnTo>
                  <a:lnTo>
                    <a:pt x="359" y="980"/>
                  </a:lnTo>
                  <a:lnTo>
                    <a:pt x="352" y="973"/>
                  </a:lnTo>
                  <a:lnTo>
                    <a:pt x="359" y="959"/>
                  </a:lnTo>
                  <a:lnTo>
                    <a:pt x="345" y="928"/>
                  </a:lnTo>
                  <a:lnTo>
                    <a:pt x="352" y="928"/>
                  </a:lnTo>
                  <a:lnTo>
                    <a:pt x="359" y="928"/>
                  </a:lnTo>
                  <a:lnTo>
                    <a:pt x="352" y="919"/>
                  </a:lnTo>
                  <a:lnTo>
                    <a:pt x="352" y="912"/>
                  </a:lnTo>
                  <a:lnTo>
                    <a:pt x="359" y="904"/>
                  </a:lnTo>
                  <a:lnTo>
                    <a:pt x="352" y="878"/>
                  </a:lnTo>
                  <a:lnTo>
                    <a:pt x="352" y="871"/>
                  </a:lnTo>
                  <a:lnTo>
                    <a:pt x="331" y="857"/>
                  </a:lnTo>
                  <a:lnTo>
                    <a:pt x="359" y="857"/>
                  </a:lnTo>
                  <a:lnTo>
                    <a:pt x="366" y="852"/>
                  </a:lnTo>
                  <a:lnTo>
                    <a:pt x="319" y="836"/>
                  </a:lnTo>
                  <a:lnTo>
                    <a:pt x="319" y="829"/>
                  </a:lnTo>
                  <a:lnTo>
                    <a:pt x="359" y="829"/>
                  </a:lnTo>
                  <a:lnTo>
                    <a:pt x="366" y="829"/>
                  </a:lnTo>
                  <a:lnTo>
                    <a:pt x="366" y="817"/>
                  </a:lnTo>
                  <a:lnTo>
                    <a:pt x="381" y="803"/>
                  </a:lnTo>
                  <a:lnTo>
                    <a:pt x="402" y="767"/>
                  </a:lnTo>
                  <a:lnTo>
                    <a:pt x="407" y="767"/>
                  </a:lnTo>
                  <a:lnTo>
                    <a:pt x="402" y="786"/>
                  </a:lnTo>
                  <a:lnTo>
                    <a:pt x="407" y="782"/>
                  </a:lnTo>
                  <a:lnTo>
                    <a:pt x="442" y="746"/>
                  </a:lnTo>
                  <a:lnTo>
                    <a:pt x="442" y="725"/>
                  </a:lnTo>
                  <a:lnTo>
                    <a:pt x="447" y="732"/>
                  </a:lnTo>
                  <a:lnTo>
                    <a:pt x="456" y="732"/>
                  </a:lnTo>
                  <a:lnTo>
                    <a:pt x="463" y="720"/>
                  </a:lnTo>
                  <a:lnTo>
                    <a:pt x="463" y="711"/>
                  </a:lnTo>
                  <a:lnTo>
                    <a:pt x="402" y="741"/>
                  </a:lnTo>
                  <a:lnTo>
                    <a:pt x="395" y="732"/>
                  </a:lnTo>
                  <a:lnTo>
                    <a:pt x="381" y="741"/>
                  </a:lnTo>
                  <a:lnTo>
                    <a:pt x="371" y="725"/>
                  </a:lnTo>
                  <a:lnTo>
                    <a:pt x="319" y="720"/>
                  </a:lnTo>
                  <a:lnTo>
                    <a:pt x="331" y="706"/>
                  </a:lnTo>
                  <a:lnTo>
                    <a:pt x="340" y="706"/>
                  </a:lnTo>
                  <a:lnTo>
                    <a:pt x="345" y="699"/>
                  </a:lnTo>
                  <a:lnTo>
                    <a:pt x="359" y="699"/>
                  </a:lnTo>
                  <a:lnTo>
                    <a:pt x="371" y="706"/>
                  </a:lnTo>
                  <a:lnTo>
                    <a:pt x="381" y="706"/>
                  </a:lnTo>
                  <a:lnTo>
                    <a:pt x="381" y="699"/>
                  </a:lnTo>
                  <a:lnTo>
                    <a:pt x="395" y="706"/>
                  </a:lnTo>
                  <a:lnTo>
                    <a:pt x="402" y="706"/>
                  </a:lnTo>
                  <a:lnTo>
                    <a:pt x="402" y="699"/>
                  </a:lnTo>
                  <a:lnTo>
                    <a:pt x="416" y="720"/>
                  </a:lnTo>
                  <a:lnTo>
                    <a:pt x="421" y="720"/>
                  </a:lnTo>
                  <a:lnTo>
                    <a:pt x="456" y="692"/>
                  </a:lnTo>
                  <a:lnTo>
                    <a:pt x="477" y="635"/>
                  </a:lnTo>
                  <a:lnTo>
                    <a:pt x="477" y="630"/>
                  </a:lnTo>
                  <a:lnTo>
                    <a:pt x="442" y="595"/>
                  </a:lnTo>
                  <a:lnTo>
                    <a:pt x="447" y="595"/>
                  </a:lnTo>
                  <a:lnTo>
                    <a:pt x="447" y="588"/>
                  </a:lnTo>
                  <a:lnTo>
                    <a:pt x="421" y="574"/>
                  </a:lnTo>
                  <a:lnTo>
                    <a:pt x="421" y="560"/>
                  </a:lnTo>
                  <a:lnTo>
                    <a:pt x="416" y="555"/>
                  </a:lnTo>
                  <a:lnTo>
                    <a:pt x="395" y="560"/>
                  </a:lnTo>
                  <a:lnTo>
                    <a:pt x="395" y="555"/>
                  </a:lnTo>
                  <a:lnTo>
                    <a:pt x="385" y="555"/>
                  </a:lnTo>
                  <a:lnTo>
                    <a:pt x="381" y="548"/>
                  </a:lnTo>
                  <a:lnTo>
                    <a:pt x="381" y="581"/>
                  </a:lnTo>
                  <a:lnTo>
                    <a:pt x="352" y="616"/>
                  </a:lnTo>
                  <a:lnTo>
                    <a:pt x="331" y="630"/>
                  </a:lnTo>
                  <a:lnTo>
                    <a:pt x="319" y="630"/>
                  </a:lnTo>
                  <a:lnTo>
                    <a:pt x="359" y="588"/>
                  </a:lnTo>
                  <a:lnTo>
                    <a:pt x="381" y="548"/>
                  </a:lnTo>
                  <a:lnTo>
                    <a:pt x="371" y="538"/>
                  </a:lnTo>
                  <a:lnTo>
                    <a:pt x="366" y="538"/>
                  </a:lnTo>
                  <a:lnTo>
                    <a:pt x="345" y="401"/>
                  </a:lnTo>
                  <a:lnTo>
                    <a:pt x="366" y="408"/>
                  </a:lnTo>
                  <a:lnTo>
                    <a:pt x="345" y="286"/>
                  </a:lnTo>
                  <a:lnTo>
                    <a:pt x="366" y="300"/>
                  </a:lnTo>
                  <a:lnTo>
                    <a:pt x="371" y="264"/>
                  </a:lnTo>
                  <a:lnTo>
                    <a:pt x="366" y="231"/>
                  </a:lnTo>
                  <a:lnTo>
                    <a:pt x="371" y="236"/>
                  </a:lnTo>
                  <a:lnTo>
                    <a:pt x="381" y="245"/>
                  </a:lnTo>
                  <a:lnTo>
                    <a:pt x="385" y="245"/>
                  </a:lnTo>
                  <a:lnTo>
                    <a:pt x="395" y="236"/>
                  </a:lnTo>
                  <a:lnTo>
                    <a:pt x="402" y="224"/>
                  </a:lnTo>
                  <a:lnTo>
                    <a:pt x="395" y="224"/>
                  </a:lnTo>
                  <a:lnTo>
                    <a:pt x="395" y="215"/>
                  </a:lnTo>
                  <a:lnTo>
                    <a:pt x="402" y="215"/>
                  </a:lnTo>
                  <a:lnTo>
                    <a:pt x="407" y="210"/>
                  </a:lnTo>
                  <a:lnTo>
                    <a:pt x="421" y="170"/>
                  </a:lnTo>
                  <a:lnTo>
                    <a:pt x="428" y="170"/>
                  </a:lnTo>
                  <a:lnTo>
                    <a:pt x="435" y="160"/>
                  </a:lnTo>
                  <a:lnTo>
                    <a:pt x="456" y="125"/>
                  </a:lnTo>
                  <a:lnTo>
                    <a:pt x="463" y="134"/>
                  </a:lnTo>
                  <a:lnTo>
                    <a:pt x="470" y="134"/>
                  </a:lnTo>
                  <a:lnTo>
                    <a:pt x="482" y="104"/>
                  </a:lnTo>
                  <a:lnTo>
                    <a:pt x="496" y="99"/>
                  </a:lnTo>
                  <a:lnTo>
                    <a:pt x="539" y="0"/>
                  </a:lnTo>
                  <a:lnTo>
                    <a:pt x="128" y="0"/>
                  </a:lnTo>
                  <a:lnTo>
                    <a:pt x="123" y="19"/>
                  </a:lnTo>
                  <a:close/>
                </a:path>
              </a:pathLst>
            </a:custGeom>
            <a:grpFill/>
            <a:ln w="12700">
              <a:solidFill>
                <a:schemeClr val="bg1"/>
              </a:solidFill>
              <a:round/>
              <a:headEnd/>
              <a:tailEnd/>
            </a:ln>
          </p:spPr>
          <p:txBody>
            <a:bodyPr/>
            <a:lstStyle/>
            <a:p>
              <a:pPr algn="ctr">
                <a:defRPr/>
              </a:pPr>
              <a:endParaRPr lang="en-US">
                <a:latin typeface="Arial" charset="0"/>
              </a:endParaRPr>
            </a:p>
          </p:txBody>
        </p:sp>
        <p:sp>
          <p:nvSpPr>
            <p:cNvPr id="188529" name="Freeform 100"/>
            <p:cNvSpPr>
              <a:spLocks/>
            </p:cNvSpPr>
            <p:nvPr/>
          </p:nvSpPr>
          <p:spPr bwMode="auto">
            <a:xfrm>
              <a:off x="2225" y="866"/>
              <a:ext cx="436" cy="787"/>
            </a:xfrm>
            <a:custGeom>
              <a:avLst/>
              <a:gdLst>
                <a:gd name="T0" fmla="*/ 392 w 525"/>
                <a:gd name="T1" fmla="*/ 822 h 954"/>
                <a:gd name="T2" fmla="*/ 440 w 525"/>
                <a:gd name="T3" fmla="*/ 548 h 954"/>
                <a:gd name="T4" fmla="*/ 433 w 525"/>
                <a:gd name="T5" fmla="*/ 524 h 954"/>
                <a:gd name="T6" fmla="*/ 468 w 525"/>
                <a:gd name="T7" fmla="*/ 477 h 954"/>
                <a:gd name="T8" fmla="*/ 428 w 525"/>
                <a:gd name="T9" fmla="*/ 245 h 954"/>
                <a:gd name="T10" fmla="*/ 489 w 525"/>
                <a:gd name="T11" fmla="*/ 99 h 954"/>
                <a:gd name="T12" fmla="*/ 525 w 525"/>
                <a:gd name="T13" fmla="*/ 64 h 954"/>
                <a:gd name="T14" fmla="*/ 392 w 525"/>
                <a:gd name="T15" fmla="*/ 2 h 954"/>
                <a:gd name="T16" fmla="*/ 364 w 525"/>
                <a:gd name="T17" fmla="*/ 45 h 954"/>
                <a:gd name="T18" fmla="*/ 303 w 525"/>
                <a:gd name="T19" fmla="*/ 120 h 954"/>
                <a:gd name="T20" fmla="*/ 289 w 525"/>
                <a:gd name="T21" fmla="*/ 149 h 954"/>
                <a:gd name="T22" fmla="*/ 374 w 525"/>
                <a:gd name="T23" fmla="*/ 134 h 954"/>
                <a:gd name="T24" fmla="*/ 312 w 525"/>
                <a:gd name="T25" fmla="*/ 189 h 954"/>
                <a:gd name="T26" fmla="*/ 284 w 525"/>
                <a:gd name="T27" fmla="*/ 170 h 954"/>
                <a:gd name="T28" fmla="*/ 248 w 525"/>
                <a:gd name="T29" fmla="*/ 182 h 954"/>
                <a:gd name="T30" fmla="*/ 201 w 525"/>
                <a:gd name="T31" fmla="*/ 231 h 954"/>
                <a:gd name="T32" fmla="*/ 187 w 525"/>
                <a:gd name="T33" fmla="*/ 231 h 954"/>
                <a:gd name="T34" fmla="*/ 133 w 525"/>
                <a:gd name="T35" fmla="*/ 264 h 954"/>
                <a:gd name="T36" fmla="*/ 152 w 525"/>
                <a:gd name="T37" fmla="*/ 293 h 954"/>
                <a:gd name="T38" fmla="*/ 116 w 525"/>
                <a:gd name="T39" fmla="*/ 307 h 954"/>
                <a:gd name="T40" fmla="*/ 104 w 525"/>
                <a:gd name="T41" fmla="*/ 326 h 954"/>
                <a:gd name="T42" fmla="*/ 71 w 525"/>
                <a:gd name="T43" fmla="*/ 368 h 954"/>
                <a:gd name="T44" fmla="*/ 64 w 525"/>
                <a:gd name="T45" fmla="*/ 375 h 954"/>
                <a:gd name="T46" fmla="*/ 15 w 525"/>
                <a:gd name="T47" fmla="*/ 375 h 954"/>
                <a:gd name="T48" fmla="*/ 76 w 525"/>
                <a:gd name="T49" fmla="*/ 408 h 954"/>
                <a:gd name="T50" fmla="*/ 15 w 525"/>
                <a:gd name="T51" fmla="*/ 430 h 954"/>
                <a:gd name="T52" fmla="*/ 22 w 525"/>
                <a:gd name="T53" fmla="*/ 458 h 954"/>
                <a:gd name="T54" fmla="*/ 64 w 525"/>
                <a:gd name="T55" fmla="*/ 505 h 954"/>
                <a:gd name="T56" fmla="*/ 97 w 525"/>
                <a:gd name="T57" fmla="*/ 505 h 954"/>
                <a:gd name="T58" fmla="*/ 133 w 525"/>
                <a:gd name="T59" fmla="*/ 498 h 954"/>
                <a:gd name="T60" fmla="*/ 161 w 525"/>
                <a:gd name="T61" fmla="*/ 498 h 954"/>
                <a:gd name="T62" fmla="*/ 133 w 525"/>
                <a:gd name="T63" fmla="*/ 541 h 954"/>
                <a:gd name="T64" fmla="*/ 76 w 525"/>
                <a:gd name="T65" fmla="*/ 524 h 954"/>
                <a:gd name="T66" fmla="*/ 15 w 525"/>
                <a:gd name="T67" fmla="*/ 524 h 954"/>
                <a:gd name="T68" fmla="*/ 0 w 525"/>
                <a:gd name="T69" fmla="*/ 555 h 954"/>
                <a:gd name="T70" fmla="*/ 22 w 525"/>
                <a:gd name="T71" fmla="*/ 602 h 954"/>
                <a:gd name="T72" fmla="*/ 29 w 525"/>
                <a:gd name="T73" fmla="*/ 630 h 954"/>
                <a:gd name="T74" fmla="*/ 22 w 525"/>
                <a:gd name="T75" fmla="*/ 678 h 954"/>
                <a:gd name="T76" fmla="*/ 116 w 525"/>
                <a:gd name="T77" fmla="*/ 595 h 954"/>
                <a:gd name="T78" fmla="*/ 71 w 525"/>
                <a:gd name="T79" fmla="*/ 635 h 954"/>
                <a:gd name="T80" fmla="*/ 71 w 525"/>
                <a:gd name="T81" fmla="*/ 701 h 954"/>
                <a:gd name="T82" fmla="*/ 10 w 525"/>
                <a:gd name="T83" fmla="*/ 746 h 954"/>
                <a:gd name="T84" fmla="*/ 29 w 525"/>
                <a:gd name="T85" fmla="*/ 763 h 954"/>
                <a:gd name="T86" fmla="*/ 57 w 525"/>
                <a:gd name="T87" fmla="*/ 746 h 954"/>
                <a:gd name="T88" fmla="*/ 64 w 525"/>
                <a:gd name="T89" fmla="*/ 763 h 954"/>
                <a:gd name="T90" fmla="*/ 57 w 525"/>
                <a:gd name="T91" fmla="*/ 904 h 954"/>
                <a:gd name="T92" fmla="*/ 97 w 525"/>
                <a:gd name="T93" fmla="*/ 933 h 954"/>
                <a:gd name="T94" fmla="*/ 116 w 525"/>
                <a:gd name="T95" fmla="*/ 949 h 954"/>
                <a:gd name="T96" fmla="*/ 277 w 525"/>
                <a:gd name="T97" fmla="*/ 822 h 954"/>
                <a:gd name="T98" fmla="*/ 331 w 525"/>
                <a:gd name="T99" fmla="*/ 782 h 954"/>
                <a:gd name="T100" fmla="*/ 331 w 525"/>
                <a:gd name="T101" fmla="*/ 732 h 954"/>
                <a:gd name="T102" fmla="*/ 338 w 525"/>
                <a:gd name="T103" fmla="*/ 706 h 954"/>
                <a:gd name="T104" fmla="*/ 381 w 525"/>
                <a:gd name="T105" fmla="*/ 805 h 9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25"/>
                <a:gd name="T160" fmla="*/ 0 h 954"/>
                <a:gd name="T161" fmla="*/ 525 w 525"/>
                <a:gd name="T162" fmla="*/ 954 h 95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25" h="954">
                  <a:moveTo>
                    <a:pt x="388" y="817"/>
                  </a:moveTo>
                  <a:lnTo>
                    <a:pt x="388" y="817"/>
                  </a:lnTo>
                  <a:lnTo>
                    <a:pt x="392" y="822"/>
                  </a:lnTo>
                  <a:lnTo>
                    <a:pt x="400" y="822"/>
                  </a:lnTo>
                  <a:lnTo>
                    <a:pt x="418" y="675"/>
                  </a:lnTo>
                  <a:lnTo>
                    <a:pt x="454" y="656"/>
                  </a:lnTo>
                  <a:lnTo>
                    <a:pt x="444" y="593"/>
                  </a:lnTo>
                  <a:lnTo>
                    <a:pt x="440" y="548"/>
                  </a:lnTo>
                  <a:lnTo>
                    <a:pt x="435" y="541"/>
                  </a:lnTo>
                  <a:lnTo>
                    <a:pt x="435" y="534"/>
                  </a:lnTo>
                  <a:lnTo>
                    <a:pt x="433" y="534"/>
                  </a:lnTo>
                  <a:lnTo>
                    <a:pt x="433" y="524"/>
                  </a:lnTo>
                  <a:lnTo>
                    <a:pt x="437" y="522"/>
                  </a:lnTo>
                  <a:lnTo>
                    <a:pt x="454" y="505"/>
                  </a:lnTo>
                  <a:lnTo>
                    <a:pt x="468" y="479"/>
                  </a:lnTo>
                  <a:lnTo>
                    <a:pt x="468" y="477"/>
                  </a:lnTo>
                  <a:lnTo>
                    <a:pt x="463" y="465"/>
                  </a:lnTo>
                  <a:lnTo>
                    <a:pt x="435" y="430"/>
                  </a:lnTo>
                  <a:lnTo>
                    <a:pt x="433" y="423"/>
                  </a:lnTo>
                  <a:lnTo>
                    <a:pt x="428" y="245"/>
                  </a:lnTo>
                  <a:lnTo>
                    <a:pt x="428" y="243"/>
                  </a:lnTo>
                  <a:lnTo>
                    <a:pt x="416" y="193"/>
                  </a:lnTo>
                  <a:lnTo>
                    <a:pt x="414" y="182"/>
                  </a:lnTo>
                  <a:lnTo>
                    <a:pt x="454" y="113"/>
                  </a:lnTo>
                  <a:lnTo>
                    <a:pt x="489" y="99"/>
                  </a:lnTo>
                  <a:lnTo>
                    <a:pt x="508" y="104"/>
                  </a:lnTo>
                  <a:lnTo>
                    <a:pt x="511" y="104"/>
                  </a:lnTo>
                  <a:lnTo>
                    <a:pt x="515" y="99"/>
                  </a:lnTo>
                  <a:lnTo>
                    <a:pt x="525" y="66"/>
                  </a:lnTo>
                  <a:lnTo>
                    <a:pt x="525" y="64"/>
                  </a:lnTo>
                  <a:lnTo>
                    <a:pt x="518" y="54"/>
                  </a:lnTo>
                  <a:lnTo>
                    <a:pt x="494" y="16"/>
                  </a:lnTo>
                  <a:lnTo>
                    <a:pt x="499" y="0"/>
                  </a:lnTo>
                  <a:lnTo>
                    <a:pt x="390" y="0"/>
                  </a:lnTo>
                  <a:lnTo>
                    <a:pt x="392" y="2"/>
                  </a:lnTo>
                  <a:lnTo>
                    <a:pt x="378" y="2"/>
                  </a:lnTo>
                  <a:lnTo>
                    <a:pt x="378" y="9"/>
                  </a:lnTo>
                  <a:lnTo>
                    <a:pt x="374" y="38"/>
                  </a:lnTo>
                  <a:lnTo>
                    <a:pt x="374" y="45"/>
                  </a:lnTo>
                  <a:lnTo>
                    <a:pt x="364" y="45"/>
                  </a:lnTo>
                  <a:lnTo>
                    <a:pt x="352" y="28"/>
                  </a:lnTo>
                  <a:lnTo>
                    <a:pt x="343" y="28"/>
                  </a:lnTo>
                  <a:lnTo>
                    <a:pt x="343" y="38"/>
                  </a:lnTo>
                  <a:lnTo>
                    <a:pt x="303" y="94"/>
                  </a:lnTo>
                  <a:lnTo>
                    <a:pt x="303" y="120"/>
                  </a:lnTo>
                  <a:lnTo>
                    <a:pt x="289" y="125"/>
                  </a:lnTo>
                  <a:lnTo>
                    <a:pt x="284" y="134"/>
                  </a:lnTo>
                  <a:lnTo>
                    <a:pt x="284" y="139"/>
                  </a:lnTo>
                  <a:lnTo>
                    <a:pt x="284" y="149"/>
                  </a:lnTo>
                  <a:lnTo>
                    <a:pt x="289" y="149"/>
                  </a:lnTo>
                  <a:lnTo>
                    <a:pt x="298" y="149"/>
                  </a:lnTo>
                  <a:lnTo>
                    <a:pt x="298" y="160"/>
                  </a:lnTo>
                  <a:lnTo>
                    <a:pt x="303" y="182"/>
                  </a:lnTo>
                  <a:lnTo>
                    <a:pt x="374" y="125"/>
                  </a:lnTo>
                  <a:lnTo>
                    <a:pt x="374" y="134"/>
                  </a:lnTo>
                  <a:lnTo>
                    <a:pt x="374" y="139"/>
                  </a:lnTo>
                  <a:lnTo>
                    <a:pt x="331" y="170"/>
                  </a:lnTo>
                  <a:lnTo>
                    <a:pt x="338" y="175"/>
                  </a:lnTo>
                  <a:lnTo>
                    <a:pt x="331" y="182"/>
                  </a:lnTo>
                  <a:lnTo>
                    <a:pt x="312" y="189"/>
                  </a:lnTo>
                  <a:lnTo>
                    <a:pt x="303" y="196"/>
                  </a:lnTo>
                  <a:lnTo>
                    <a:pt x="303" y="201"/>
                  </a:lnTo>
                  <a:lnTo>
                    <a:pt x="298" y="196"/>
                  </a:lnTo>
                  <a:lnTo>
                    <a:pt x="298" y="189"/>
                  </a:lnTo>
                  <a:lnTo>
                    <a:pt x="284" y="170"/>
                  </a:lnTo>
                  <a:lnTo>
                    <a:pt x="263" y="182"/>
                  </a:lnTo>
                  <a:lnTo>
                    <a:pt x="255" y="189"/>
                  </a:lnTo>
                  <a:lnTo>
                    <a:pt x="263" y="201"/>
                  </a:lnTo>
                  <a:lnTo>
                    <a:pt x="255" y="210"/>
                  </a:lnTo>
                  <a:lnTo>
                    <a:pt x="248" y="182"/>
                  </a:lnTo>
                  <a:lnTo>
                    <a:pt x="222" y="196"/>
                  </a:lnTo>
                  <a:lnTo>
                    <a:pt x="215" y="217"/>
                  </a:lnTo>
                  <a:lnTo>
                    <a:pt x="208" y="217"/>
                  </a:lnTo>
                  <a:lnTo>
                    <a:pt x="208" y="224"/>
                  </a:lnTo>
                  <a:lnTo>
                    <a:pt x="201" y="231"/>
                  </a:lnTo>
                  <a:lnTo>
                    <a:pt x="192" y="231"/>
                  </a:lnTo>
                  <a:lnTo>
                    <a:pt x="192" y="224"/>
                  </a:lnTo>
                  <a:lnTo>
                    <a:pt x="192" y="217"/>
                  </a:lnTo>
                  <a:lnTo>
                    <a:pt x="187" y="224"/>
                  </a:lnTo>
                  <a:lnTo>
                    <a:pt x="187" y="231"/>
                  </a:lnTo>
                  <a:lnTo>
                    <a:pt x="166" y="236"/>
                  </a:lnTo>
                  <a:lnTo>
                    <a:pt x="166" y="245"/>
                  </a:lnTo>
                  <a:lnTo>
                    <a:pt x="152" y="271"/>
                  </a:lnTo>
                  <a:lnTo>
                    <a:pt x="147" y="257"/>
                  </a:lnTo>
                  <a:lnTo>
                    <a:pt x="133" y="264"/>
                  </a:lnTo>
                  <a:lnTo>
                    <a:pt x="126" y="271"/>
                  </a:lnTo>
                  <a:lnTo>
                    <a:pt x="133" y="276"/>
                  </a:lnTo>
                  <a:lnTo>
                    <a:pt x="133" y="286"/>
                  </a:lnTo>
                  <a:lnTo>
                    <a:pt x="133" y="293"/>
                  </a:lnTo>
                  <a:lnTo>
                    <a:pt x="152" y="293"/>
                  </a:lnTo>
                  <a:lnTo>
                    <a:pt x="161" y="307"/>
                  </a:lnTo>
                  <a:lnTo>
                    <a:pt x="152" y="307"/>
                  </a:lnTo>
                  <a:lnTo>
                    <a:pt x="152" y="312"/>
                  </a:lnTo>
                  <a:lnTo>
                    <a:pt x="161" y="321"/>
                  </a:lnTo>
                  <a:lnTo>
                    <a:pt x="116" y="307"/>
                  </a:lnTo>
                  <a:lnTo>
                    <a:pt x="90" y="321"/>
                  </a:lnTo>
                  <a:lnTo>
                    <a:pt x="97" y="326"/>
                  </a:lnTo>
                  <a:lnTo>
                    <a:pt x="90" y="326"/>
                  </a:lnTo>
                  <a:lnTo>
                    <a:pt x="90" y="333"/>
                  </a:lnTo>
                  <a:lnTo>
                    <a:pt x="104" y="326"/>
                  </a:lnTo>
                  <a:lnTo>
                    <a:pt x="97" y="354"/>
                  </a:lnTo>
                  <a:lnTo>
                    <a:pt x="104" y="368"/>
                  </a:lnTo>
                  <a:lnTo>
                    <a:pt x="97" y="368"/>
                  </a:lnTo>
                  <a:lnTo>
                    <a:pt x="90" y="347"/>
                  </a:lnTo>
                  <a:lnTo>
                    <a:pt x="71" y="368"/>
                  </a:lnTo>
                  <a:lnTo>
                    <a:pt x="71" y="375"/>
                  </a:lnTo>
                  <a:lnTo>
                    <a:pt x="71" y="382"/>
                  </a:lnTo>
                  <a:lnTo>
                    <a:pt x="76" y="387"/>
                  </a:lnTo>
                  <a:lnTo>
                    <a:pt x="71" y="382"/>
                  </a:lnTo>
                  <a:lnTo>
                    <a:pt x="64" y="375"/>
                  </a:lnTo>
                  <a:lnTo>
                    <a:pt x="40" y="375"/>
                  </a:lnTo>
                  <a:lnTo>
                    <a:pt x="36" y="375"/>
                  </a:lnTo>
                  <a:lnTo>
                    <a:pt x="40" y="382"/>
                  </a:lnTo>
                  <a:lnTo>
                    <a:pt x="22" y="368"/>
                  </a:lnTo>
                  <a:lnTo>
                    <a:pt x="15" y="375"/>
                  </a:lnTo>
                  <a:lnTo>
                    <a:pt x="22" y="404"/>
                  </a:lnTo>
                  <a:lnTo>
                    <a:pt x="29" y="404"/>
                  </a:lnTo>
                  <a:lnTo>
                    <a:pt x="76" y="397"/>
                  </a:lnTo>
                  <a:lnTo>
                    <a:pt x="64" y="408"/>
                  </a:lnTo>
                  <a:lnTo>
                    <a:pt x="76" y="408"/>
                  </a:lnTo>
                  <a:lnTo>
                    <a:pt x="85" y="408"/>
                  </a:lnTo>
                  <a:lnTo>
                    <a:pt x="90" y="408"/>
                  </a:lnTo>
                  <a:lnTo>
                    <a:pt x="29" y="418"/>
                  </a:lnTo>
                  <a:lnTo>
                    <a:pt x="22" y="430"/>
                  </a:lnTo>
                  <a:lnTo>
                    <a:pt x="15" y="430"/>
                  </a:lnTo>
                  <a:lnTo>
                    <a:pt x="10" y="430"/>
                  </a:lnTo>
                  <a:lnTo>
                    <a:pt x="10" y="437"/>
                  </a:lnTo>
                  <a:lnTo>
                    <a:pt x="22" y="444"/>
                  </a:lnTo>
                  <a:lnTo>
                    <a:pt x="22" y="449"/>
                  </a:lnTo>
                  <a:lnTo>
                    <a:pt x="22" y="458"/>
                  </a:lnTo>
                  <a:lnTo>
                    <a:pt x="15" y="465"/>
                  </a:lnTo>
                  <a:lnTo>
                    <a:pt x="10" y="493"/>
                  </a:lnTo>
                  <a:lnTo>
                    <a:pt x="15" y="505"/>
                  </a:lnTo>
                  <a:lnTo>
                    <a:pt x="15" y="512"/>
                  </a:lnTo>
                  <a:lnTo>
                    <a:pt x="64" y="505"/>
                  </a:lnTo>
                  <a:lnTo>
                    <a:pt x="71" y="512"/>
                  </a:lnTo>
                  <a:lnTo>
                    <a:pt x="85" y="512"/>
                  </a:lnTo>
                  <a:lnTo>
                    <a:pt x="97" y="479"/>
                  </a:lnTo>
                  <a:lnTo>
                    <a:pt x="90" y="505"/>
                  </a:lnTo>
                  <a:lnTo>
                    <a:pt x="97" y="505"/>
                  </a:lnTo>
                  <a:lnTo>
                    <a:pt x="104" y="512"/>
                  </a:lnTo>
                  <a:lnTo>
                    <a:pt x="116" y="505"/>
                  </a:lnTo>
                  <a:lnTo>
                    <a:pt x="116" y="512"/>
                  </a:lnTo>
                  <a:lnTo>
                    <a:pt x="126" y="512"/>
                  </a:lnTo>
                  <a:lnTo>
                    <a:pt x="133" y="498"/>
                  </a:lnTo>
                  <a:lnTo>
                    <a:pt x="140" y="479"/>
                  </a:lnTo>
                  <a:lnTo>
                    <a:pt x="152" y="465"/>
                  </a:lnTo>
                  <a:lnTo>
                    <a:pt x="147" y="505"/>
                  </a:lnTo>
                  <a:lnTo>
                    <a:pt x="152" y="505"/>
                  </a:lnTo>
                  <a:lnTo>
                    <a:pt x="161" y="498"/>
                  </a:lnTo>
                  <a:lnTo>
                    <a:pt x="166" y="498"/>
                  </a:lnTo>
                  <a:lnTo>
                    <a:pt x="133" y="524"/>
                  </a:lnTo>
                  <a:lnTo>
                    <a:pt x="126" y="524"/>
                  </a:lnTo>
                  <a:lnTo>
                    <a:pt x="126" y="541"/>
                  </a:lnTo>
                  <a:lnTo>
                    <a:pt x="133" y="541"/>
                  </a:lnTo>
                  <a:lnTo>
                    <a:pt x="116" y="555"/>
                  </a:lnTo>
                  <a:lnTo>
                    <a:pt x="116" y="534"/>
                  </a:lnTo>
                  <a:lnTo>
                    <a:pt x="104" y="519"/>
                  </a:lnTo>
                  <a:lnTo>
                    <a:pt x="85" y="519"/>
                  </a:lnTo>
                  <a:lnTo>
                    <a:pt x="76" y="524"/>
                  </a:lnTo>
                  <a:lnTo>
                    <a:pt x="71" y="519"/>
                  </a:lnTo>
                  <a:lnTo>
                    <a:pt x="40" y="519"/>
                  </a:lnTo>
                  <a:lnTo>
                    <a:pt x="36" y="524"/>
                  </a:lnTo>
                  <a:lnTo>
                    <a:pt x="29" y="524"/>
                  </a:lnTo>
                  <a:lnTo>
                    <a:pt x="15" y="524"/>
                  </a:lnTo>
                  <a:lnTo>
                    <a:pt x="10" y="541"/>
                  </a:lnTo>
                  <a:lnTo>
                    <a:pt x="10" y="555"/>
                  </a:lnTo>
                  <a:lnTo>
                    <a:pt x="22" y="548"/>
                  </a:lnTo>
                  <a:lnTo>
                    <a:pt x="22" y="569"/>
                  </a:lnTo>
                  <a:lnTo>
                    <a:pt x="0" y="555"/>
                  </a:lnTo>
                  <a:lnTo>
                    <a:pt x="0" y="560"/>
                  </a:lnTo>
                  <a:lnTo>
                    <a:pt x="10" y="590"/>
                  </a:lnTo>
                  <a:lnTo>
                    <a:pt x="15" y="590"/>
                  </a:lnTo>
                  <a:lnTo>
                    <a:pt x="40" y="574"/>
                  </a:lnTo>
                  <a:lnTo>
                    <a:pt x="22" y="602"/>
                  </a:lnTo>
                  <a:lnTo>
                    <a:pt x="29" y="602"/>
                  </a:lnTo>
                  <a:lnTo>
                    <a:pt x="15" y="616"/>
                  </a:lnTo>
                  <a:lnTo>
                    <a:pt x="10" y="623"/>
                  </a:lnTo>
                  <a:lnTo>
                    <a:pt x="15" y="652"/>
                  </a:lnTo>
                  <a:lnTo>
                    <a:pt x="29" y="630"/>
                  </a:lnTo>
                  <a:lnTo>
                    <a:pt x="29" y="652"/>
                  </a:lnTo>
                  <a:lnTo>
                    <a:pt x="40" y="666"/>
                  </a:lnTo>
                  <a:lnTo>
                    <a:pt x="29" y="666"/>
                  </a:lnTo>
                  <a:lnTo>
                    <a:pt x="22" y="671"/>
                  </a:lnTo>
                  <a:lnTo>
                    <a:pt x="22" y="678"/>
                  </a:lnTo>
                  <a:lnTo>
                    <a:pt x="29" y="685"/>
                  </a:lnTo>
                  <a:lnTo>
                    <a:pt x="90" y="590"/>
                  </a:lnTo>
                  <a:lnTo>
                    <a:pt x="97" y="595"/>
                  </a:lnTo>
                  <a:lnTo>
                    <a:pt x="97" y="602"/>
                  </a:lnTo>
                  <a:lnTo>
                    <a:pt x="116" y="595"/>
                  </a:lnTo>
                  <a:lnTo>
                    <a:pt x="104" y="609"/>
                  </a:lnTo>
                  <a:lnTo>
                    <a:pt x="97" y="630"/>
                  </a:lnTo>
                  <a:lnTo>
                    <a:pt x="97" y="616"/>
                  </a:lnTo>
                  <a:lnTo>
                    <a:pt x="90" y="609"/>
                  </a:lnTo>
                  <a:lnTo>
                    <a:pt x="71" y="635"/>
                  </a:lnTo>
                  <a:lnTo>
                    <a:pt x="71" y="645"/>
                  </a:lnTo>
                  <a:lnTo>
                    <a:pt x="71" y="652"/>
                  </a:lnTo>
                  <a:lnTo>
                    <a:pt x="40" y="692"/>
                  </a:lnTo>
                  <a:lnTo>
                    <a:pt x="50" y="701"/>
                  </a:lnTo>
                  <a:lnTo>
                    <a:pt x="71" y="701"/>
                  </a:lnTo>
                  <a:lnTo>
                    <a:pt x="76" y="692"/>
                  </a:lnTo>
                  <a:lnTo>
                    <a:pt x="76" y="701"/>
                  </a:lnTo>
                  <a:lnTo>
                    <a:pt x="50" y="720"/>
                  </a:lnTo>
                  <a:lnTo>
                    <a:pt x="22" y="720"/>
                  </a:lnTo>
                  <a:lnTo>
                    <a:pt x="10" y="746"/>
                  </a:lnTo>
                  <a:lnTo>
                    <a:pt x="10" y="753"/>
                  </a:lnTo>
                  <a:lnTo>
                    <a:pt x="15" y="763"/>
                  </a:lnTo>
                  <a:lnTo>
                    <a:pt x="22" y="763"/>
                  </a:lnTo>
                  <a:lnTo>
                    <a:pt x="29" y="753"/>
                  </a:lnTo>
                  <a:lnTo>
                    <a:pt x="29" y="763"/>
                  </a:lnTo>
                  <a:lnTo>
                    <a:pt x="36" y="763"/>
                  </a:lnTo>
                  <a:lnTo>
                    <a:pt x="40" y="753"/>
                  </a:lnTo>
                  <a:lnTo>
                    <a:pt x="36" y="746"/>
                  </a:lnTo>
                  <a:lnTo>
                    <a:pt x="40" y="753"/>
                  </a:lnTo>
                  <a:lnTo>
                    <a:pt x="57" y="746"/>
                  </a:lnTo>
                  <a:lnTo>
                    <a:pt x="71" y="732"/>
                  </a:lnTo>
                  <a:lnTo>
                    <a:pt x="71" y="741"/>
                  </a:lnTo>
                  <a:lnTo>
                    <a:pt x="71" y="746"/>
                  </a:lnTo>
                  <a:lnTo>
                    <a:pt x="57" y="763"/>
                  </a:lnTo>
                  <a:lnTo>
                    <a:pt x="64" y="763"/>
                  </a:lnTo>
                  <a:lnTo>
                    <a:pt x="40" y="822"/>
                  </a:lnTo>
                  <a:lnTo>
                    <a:pt x="29" y="808"/>
                  </a:lnTo>
                  <a:lnTo>
                    <a:pt x="22" y="817"/>
                  </a:lnTo>
                  <a:lnTo>
                    <a:pt x="15" y="843"/>
                  </a:lnTo>
                  <a:lnTo>
                    <a:pt x="57" y="904"/>
                  </a:lnTo>
                  <a:lnTo>
                    <a:pt x="76" y="919"/>
                  </a:lnTo>
                  <a:lnTo>
                    <a:pt x="85" y="919"/>
                  </a:lnTo>
                  <a:lnTo>
                    <a:pt x="90" y="900"/>
                  </a:lnTo>
                  <a:lnTo>
                    <a:pt x="90" y="933"/>
                  </a:lnTo>
                  <a:lnTo>
                    <a:pt x="97" y="933"/>
                  </a:lnTo>
                  <a:lnTo>
                    <a:pt x="104" y="940"/>
                  </a:lnTo>
                  <a:lnTo>
                    <a:pt x="111" y="933"/>
                  </a:lnTo>
                  <a:lnTo>
                    <a:pt x="116" y="933"/>
                  </a:lnTo>
                  <a:lnTo>
                    <a:pt x="133" y="933"/>
                  </a:lnTo>
                  <a:lnTo>
                    <a:pt x="116" y="949"/>
                  </a:lnTo>
                  <a:lnTo>
                    <a:pt x="147" y="954"/>
                  </a:lnTo>
                  <a:lnTo>
                    <a:pt x="166" y="940"/>
                  </a:lnTo>
                  <a:lnTo>
                    <a:pt x="180" y="914"/>
                  </a:lnTo>
                  <a:lnTo>
                    <a:pt x="187" y="933"/>
                  </a:lnTo>
                  <a:lnTo>
                    <a:pt x="277" y="822"/>
                  </a:lnTo>
                  <a:lnTo>
                    <a:pt x="277" y="803"/>
                  </a:lnTo>
                  <a:lnTo>
                    <a:pt x="303" y="817"/>
                  </a:lnTo>
                  <a:lnTo>
                    <a:pt x="317" y="808"/>
                  </a:lnTo>
                  <a:lnTo>
                    <a:pt x="317" y="782"/>
                  </a:lnTo>
                  <a:lnTo>
                    <a:pt x="331" y="782"/>
                  </a:lnTo>
                  <a:lnTo>
                    <a:pt x="331" y="763"/>
                  </a:lnTo>
                  <a:lnTo>
                    <a:pt x="317" y="741"/>
                  </a:lnTo>
                  <a:lnTo>
                    <a:pt x="317" y="727"/>
                  </a:lnTo>
                  <a:lnTo>
                    <a:pt x="317" y="720"/>
                  </a:lnTo>
                  <a:lnTo>
                    <a:pt x="331" y="732"/>
                  </a:lnTo>
                  <a:lnTo>
                    <a:pt x="331" y="701"/>
                  </a:lnTo>
                  <a:lnTo>
                    <a:pt x="338" y="692"/>
                  </a:lnTo>
                  <a:lnTo>
                    <a:pt x="343" y="692"/>
                  </a:lnTo>
                  <a:lnTo>
                    <a:pt x="352" y="701"/>
                  </a:lnTo>
                  <a:lnTo>
                    <a:pt x="338" y="706"/>
                  </a:lnTo>
                  <a:lnTo>
                    <a:pt x="352" y="782"/>
                  </a:lnTo>
                  <a:lnTo>
                    <a:pt x="359" y="782"/>
                  </a:lnTo>
                  <a:lnTo>
                    <a:pt x="364" y="789"/>
                  </a:lnTo>
                  <a:lnTo>
                    <a:pt x="378" y="796"/>
                  </a:lnTo>
                  <a:lnTo>
                    <a:pt x="381" y="805"/>
                  </a:lnTo>
                  <a:lnTo>
                    <a:pt x="388" y="796"/>
                  </a:lnTo>
                  <a:lnTo>
                    <a:pt x="388" y="817"/>
                  </a:lnTo>
                  <a:close/>
                </a:path>
              </a:pathLst>
            </a:custGeom>
            <a:grpFill/>
            <a:ln w="12700">
              <a:solidFill>
                <a:schemeClr val="bg1"/>
              </a:solidFill>
              <a:round/>
              <a:headEnd/>
              <a:tailEnd/>
            </a:ln>
          </p:spPr>
          <p:txBody>
            <a:bodyPr/>
            <a:lstStyle/>
            <a:p>
              <a:pPr algn="ctr">
                <a:defRPr/>
              </a:pPr>
              <a:endParaRPr lang="en-US">
                <a:latin typeface="Arial" charset="0"/>
              </a:endParaRPr>
            </a:p>
          </p:txBody>
        </p:sp>
      </p:grpSp>
      <p:sp>
        <p:nvSpPr>
          <p:cNvPr id="888933" name="Rectangle 101"/>
          <p:cNvSpPr>
            <a:spLocks noGrp="1" noChangeArrowheads="1"/>
          </p:cNvSpPr>
          <p:nvPr>
            <p:ph type="title" idx="4294967295"/>
          </p:nvPr>
        </p:nvSpPr>
        <p:spPr>
          <a:xfrm>
            <a:off x="254000" y="515938"/>
            <a:ext cx="8509000" cy="609600"/>
          </a:xfrm>
        </p:spPr>
        <p:txBody>
          <a:bodyPr lIns="0" tIns="45720" rIns="0" bIns="45720" anchor="t"/>
          <a:lstStyle/>
          <a:p>
            <a:r>
              <a:rPr lang="hu-HU" altLang="hu-HU" sz="2000" dirty="0" smtClean="0"/>
              <a:t>Strong </a:t>
            </a:r>
            <a:r>
              <a:rPr lang="hu-HU" altLang="hu-HU" sz="2000" dirty="0" err="1" smtClean="0"/>
              <a:t>Procedural</a:t>
            </a:r>
            <a:r>
              <a:rPr lang="hu-HU" altLang="hu-HU" sz="2000" dirty="0" smtClean="0"/>
              <a:t> </a:t>
            </a:r>
            <a:r>
              <a:rPr lang="hu-HU" altLang="hu-HU" sz="2000" dirty="0" err="1" smtClean="0"/>
              <a:t>Legitimation</a:t>
            </a:r>
            <a:endParaRPr lang="hu-HU" altLang="hu-HU" sz="2000" noProof="1" smtClean="0"/>
          </a:p>
        </p:txBody>
      </p:sp>
      <p:sp>
        <p:nvSpPr>
          <p:cNvPr id="888934" name="Oval 102"/>
          <p:cNvSpPr>
            <a:spLocks noChangeArrowheads="1"/>
          </p:cNvSpPr>
          <p:nvPr/>
        </p:nvSpPr>
        <p:spPr bwMode="auto">
          <a:xfrm>
            <a:off x="3568700" y="1465263"/>
            <a:ext cx="1447800" cy="1444625"/>
          </a:xfrm>
          <a:prstGeom prst="ellipse">
            <a:avLst/>
          </a:prstGeom>
          <a:solidFill>
            <a:schemeClr val="accent1"/>
          </a:solidFill>
          <a:ln w="19050">
            <a:solidFill>
              <a:schemeClr val="bg1"/>
            </a:solidFill>
            <a:round/>
            <a:headEnd/>
            <a:tailEnd/>
          </a:ln>
          <a:effectLst/>
        </p:spPr>
        <p:txBody>
          <a:bodyPr wrap="none" lIns="0" tIns="0" rIns="0" bIns="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lnSpc>
                <a:spcPct val="90000"/>
              </a:lnSpc>
            </a:pPr>
            <a:endParaRPr lang="hu-HU" altLang="hu-HU" sz="1600" b="1">
              <a:solidFill>
                <a:schemeClr val="bg1"/>
              </a:solidFill>
              <a:effectLst>
                <a:outerShdw blurRad="38100" dist="38100" dir="2700000" algn="tl">
                  <a:srgbClr val="000000"/>
                </a:outerShdw>
              </a:effectLst>
            </a:endParaRPr>
          </a:p>
          <a:p>
            <a:pPr algn="ctr">
              <a:lnSpc>
                <a:spcPct val="90000"/>
              </a:lnSpc>
            </a:pPr>
            <a:r>
              <a:rPr lang="hu-HU" altLang="hu-HU" sz="1600" b="1">
                <a:solidFill>
                  <a:schemeClr val="bg1"/>
                </a:solidFill>
                <a:effectLst>
                  <a:outerShdw blurRad="38100" dist="38100" dir="2700000" algn="tl">
                    <a:srgbClr val="000000"/>
                  </a:outerShdw>
                </a:effectLst>
              </a:rPr>
              <a:t>Poland </a:t>
            </a:r>
          </a:p>
          <a:p>
            <a:pPr algn="ctr">
              <a:lnSpc>
                <a:spcPct val="90000"/>
              </a:lnSpc>
            </a:pPr>
            <a:endParaRPr lang="hu-HU" altLang="hu-HU" sz="1600" b="1">
              <a:solidFill>
                <a:schemeClr val="bg1"/>
              </a:solidFill>
              <a:effectLst>
                <a:outerShdw blurRad="38100" dist="38100" dir="2700000" algn="tl">
                  <a:srgbClr val="000000"/>
                </a:outerShdw>
              </a:effectLst>
            </a:endParaRPr>
          </a:p>
          <a:p>
            <a:pPr algn="ctr">
              <a:lnSpc>
                <a:spcPct val="90000"/>
              </a:lnSpc>
            </a:pPr>
            <a:r>
              <a:rPr lang="hu-HU" altLang="hu-HU" sz="1600" b="1">
                <a:solidFill>
                  <a:schemeClr val="bg1"/>
                </a:solidFill>
                <a:effectLst>
                  <a:outerShdw blurRad="38100" dist="38100" dir="2700000" algn="tl">
                    <a:srgbClr val="000000"/>
                  </a:outerShdw>
                </a:effectLst>
              </a:rPr>
              <a:t>73</a:t>
            </a:r>
            <a:endParaRPr lang="hu-HU" altLang="hu-HU" sz="1600" b="1" noProof="1">
              <a:solidFill>
                <a:schemeClr val="bg1"/>
              </a:solidFill>
              <a:effectLst>
                <a:outerShdw blurRad="38100" dist="38100" dir="2700000" algn="tl">
                  <a:srgbClr val="000000"/>
                </a:outerShdw>
              </a:effectLst>
            </a:endParaRPr>
          </a:p>
        </p:txBody>
      </p:sp>
      <p:sp>
        <p:nvSpPr>
          <p:cNvPr id="888935" name="Oval 103"/>
          <p:cNvSpPr>
            <a:spLocks noChangeArrowheads="1"/>
          </p:cNvSpPr>
          <p:nvPr/>
        </p:nvSpPr>
        <p:spPr bwMode="auto">
          <a:xfrm>
            <a:off x="5191125" y="4103688"/>
            <a:ext cx="1447800" cy="1444625"/>
          </a:xfrm>
          <a:prstGeom prst="ellipse">
            <a:avLst/>
          </a:prstGeom>
          <a:solidFill>
            <a:schemeClr val="accent1"/>
          </a:solidFill>
          <a:ln w="19050">
            <a:solidFill>
              <a:schemeClr val="bg1"/>
            </a:solidFill>
            <a:round/>
            <a:headEnd/>
            <a:tailEnd/>
          </a:ln>
          <a:effectLst/>
        </p:spPr>
        <p:txBody>
          <a:bodyPr wrap="none" lIns="0" tIns="0" rIns="0" bIns="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lnSpc>
                <a:spcPct val="90000"/>
              </a:lnSpc>
            </a:pPr>
            <a:endParaRPr lang="hu-HU" altLang="hu-HU" sz="1600" b="1">
              <a:solidFill>
                <a:schemeClr val="bg1"/>
              </a:solidFill>
              <a:effectLst>
                <a:outerShdw blurRad="38100" dist="38100" dir="2700000" algn="tl">
                  <a:srgbClr val="000000"/>
                </a:outerShdw>
              </a:effectLst>
            </a:endParaRPr>
          </a:p>
          <a:p>
            <a:pPr algn="ctr">
              <a:lnSpc>
                <a:spcPct val="90000"/>
              </a:lnSpc>
            </a:pPr>
            <a:r>
              <a:rPr lang="hu-HU" altLang="hu-HU" sz="1600" b="1">
                <a:solidFill>
                  <a:schemeClr val="bg1"/>
                </a:solidFill>
                <a:effectLst>
                  <a:outerShdw blurRad="38100" dist="38100" dir="2700000" algn="tl">
                    <a:srgbClr val="000000"/>
                  </a:outerShdw>
                </a:effectLst>
              </a:rPr>
              <a:t>Hungary </a:t>
            </a:r>
          </a:p>
          <a:p>
            <a:pPr algn="ctr">
              <a:lnSpc>
                <a:spcPct val="90000"/>
              </a:lnSpc>
            </a:pPr>
            <a:endParaRPr lang="hu-HU" altLang="hu-HU" sz="1600" b="1">
              <a:solidFill>
                <a:schemeClr val="bg1"/>
              </a:solidFill>
              <a:effectLst>
                <a:outerShdw blurRad="38100" dist="38100" dir="2700000" algn="tl">
                  <a:srgbClr val="000000"/>
                </a:outerShdw>
              </a:effectLst>
            </a:endParaRPr>
          </a:p>
          <a:p>
            <a:pPr algn="ctr">
              <a:lnSpc>
                <a:spcPct val="90000"/>
              </a:lnSpc>
            </a:pPr>
            <a:r>
              <a:rPr lang="hu-HU" altLang="hu-HU" sz="1600" b="1">
                <a:solidFill>
                  <a:schemeClr val="bg1"/>
                </a:solidFill>
                <a:effectLst>
                  <a:outerShdw blurRad="38100" dist="38100" dir="2700000" algn="tl">
                    <a:srgbClr val="000000"/>
                  </a:outerShdw>
                </a:effectLst>
              </a:rPr>
              <a:t>75</a:t>
            </a:r>
            <a:endParaRPr lang="hu-HU" altLang="hu-HU" sz="1600" b="1" noProof="1">
              <a:solidFill>
                <a:schemeClr val="bg1"/>
              </a:solidFill>
              <a:effectLst>
                <a:outerShdw blurRad="38100" dist="38100" dir="2700000" algn="tl">
                  <a:srgbClr val="000000"/>
                </a:outerShdw>
              </a:effectLst>
            </a:endParaRPr>
          </a:p>
        </p:txBody>
      </p:sp>
      <p:sp>
        <p:nvSpPr>
          <p:cNvPr id="888937" name="Oval 105"/>
          <p:cNvSpPr>
            <a:spLocks noChangeArrowheads="1"/>
          </p:cNvSpPr>
          <p:nvPr/>
        </p:nvSpPr>
        <p:spPr bwMode="auto">
          <a:xfrm>
            <a:off x="2009775" y="4103688"/>
            <a:ext cx="1447800" cy="1444625"/>
          </a:xfrm>
          <a:prstGeom prst="ellipse">
            <a:avLst/>
          </a:prstGeom>
          <a:solidFill>
            <a:schemeClr val="accent1"/>
          </a:solidFill>
          <a:ln w="19050">
            <a:solidFill>
              <a:schemeClr val="bg1"/>
            </a:solidFill>
            <a:round/>
            <a:headEnd/>
            <a:tailEnd/>
          </a:ln>
          <a:effectLst/>
        </p:spPr>
        <p:txBody>
          <a:bodyPr wrap="none" lIns="0" tIns="0" rIns="0" bIns="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lnSpc>
                <a:spcPct val="90000"/>
              </a:lnSpc>
            </a:pPr>
            <a:endParaRPr lang="hu-HU" altLang="hu-HU" sz="1600" b="1">
              <a:solidFill>
                <a:schemeClr val="bg1"/>
              </a:solidFill>
              <a:effectLst>
                <a:outerShdw blurRad="38100" dist="38100" dir="2700000" algn="tl">
                  <a:srgbClr val="000000"/>
                </a:outerShdw>
              </a:effectLst>
            </a:endParaRPr>
          </a:p>
          <a:p>
            <a:pPr algn="ctr">
              <a:lnSpc>
                <a:spcPct val="90000"/>
              </a:lnSpc>
            </a:pPr>
            <a:r>
              <a:rPr lang="hu-HU" altLang="hu-HU" sz="1600" b="1">
                <a:solidFill>
                  <a:schemeClr val="bg1"/>
                </a:solidFill>
                <a:effectLst>
                  <a:outerShdw blurRad="38100" dist="38100" dir="2700000" algn="tl">
                    <a:srgbClr val="000000"/>
                  </a:outerShdw>
                </a:effectLst>
              </a:rPr>
              <a:t>Slovakia</a:t>
            </a:r>
          </a:p>
          <a:p>
            <a:pPr algn="ctr">
              <a:lnSpc>
                <a:spcPct val="90000"/>
              </a:lnSpc>
            </a:pPr>
            <a:endParaRPr lang="hu-HU" altLang="hu-HU" sz="1600" b="1">
              <a:solidFill>
                <a:schemeClr val="bg1"/>
              </a:solidFill>
              <a:effectLst>
                <a:outerShdw blurRad="38100" dist="38100" dir="2700000" algn="tl">
                  <a:srgbClr val="000000"/>
                </a:outerShdw>
              </a:effectLst>
            </a:endParaRPr>
          </a:p>
          <a:p>
            <a:pPr algn="ctr">
              <a:lnSpc>
                <a:spcPct val="90000"/>
              </a:lnSpc>
            </a:pPr>
            <a:r>
              <a:rPr lang="hu-HU" altLang="hu-HU" sz="1600" b="1">
                <a:solidFill>
                  <a:schemeClr val="bg1"/>
                </a:solidFill>
                <a:effectLst>
                  <a:outerShdw blurRad="38100" dist="38100" dir="2700000" algn="tl">
                    <a:srgbClr val="000000"/>
                  </a:outerShdw>
                </a:effectLst>
              </a:rPr>
              <a:t>72</a:t>
            </a:r>
            <a:endParaRPr lang="hu-HU" altLang="hu-HU" sz="1600" b="1" noProof="1">
              <a:solidFill>
                <a:schemeClr val="bg1"/>
              </a:solidFill>
              <a:effectLst>
                <a:outerShdw blurRad="38100" dist="38100" dir="2700000" algn="tl">
                  <a:srgbClr val="000000"/>
                </a:outerShdw>
              </a:effectLst>
            </a:endParaRPr>
          </a:p>
        </p:txBody>
      </p:sp>
      <p:sp>
        <p:nvSpPr>
          <p:cNvPr id="66569" name="Rectangle 107"/>
          <p:cNvSpPr>
            <a:spLocks noChangeArrowheads="1"/>
          </p:cNvSpPr>
          <p:nvPr/>
        </p:nvSpPr>
        <p:spPr bwMode="auto">
          <a:xfrm>
            <a:off x="204788" y="1687513"/>
            <a:ext cx="3252787"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tIns="0" bIns="0"/>
          <a:lstStyle>
            <a:lvl1pPr marL="257175" indent="-257175"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90000"/>
              </a:lnSpc>
              <a:spcBef>
                <a:spcPct val="30000"/>
              </a:spcBef>
              <a:buClr>
                <a:schemeClr val="accent1"/>
              </a:buClr>
              <a:buSzPct val="100000"/>
              <a:buFont typeface="Wingdings" pitchFamily="2" charset="2"/>
              <a:buNone/>
            </a:pPr>
            <a:r>
              <a:rPr lang="hu-HU" altLang="hu-HU" sz="1600"/>
              <a:t>Percentage of respondents</a:t>
            </a:r>
          </a:p>
          <a:p>
            <a:pPr eaLnBrk="1" hangingPunct="1">
              <a:lnSpc>
                <a:spcPct val="90000"/>
              </a:lnSpc>
              <a:spcBef>
                <a:spcPct val="30000"/>
              </a:spcBef>
              <a:buClr>
                <a:schemeClr val="accent1"/>
              </a:buClr>
              <a:buSzPct val="100000"/>
              <a:buFont typeface="Wingdings" pitchFamily="2" charset="2"/>
              <a:buNone/>
            </a:pPr>
            <a:r>
              <a:rPr lang="hu-HU" altLang="hu-HU" sz="1600"/>
              <a:t>evaluating voting in parlamentary</a:t>
            </a:r>
          </a:p>
          <a:p>
            <a:pPr eaLnBrk="1" hangingPunct="1">
              <a:lnSpc>
                <a:spcPct val="90000"/>
              </a:lnSpc>
              <a:spcBef>
                <a:spcPct val="30000"/>
              </a:spcBef>
              <a:buClr>
                <a:schemeClr val="accent1"/>
              </a:buClr>
              <a:buSzPct val="100000"/>
              <a:buFont typeface="Wingdings" pitchFamily="2" charset="2"/>
              <a:buNone/>
            </a:pPr>
            <a:r>
              <a:rPr lang="hu-HU" altLang="hu-HU" sz="1600"/>
              <a:t>elections important</a:t>
            </a:r>
            <a:endParaRPr lang="hu-HU" altLang="hu-HU" sz="1600" noProof="1"/>
          </a:p>
        </p:txBody>
      </p:sp>
      <p:sp>
        <p:nvSpPr>
          <p:cNvPr id="66573" name="Oval 606"/>
          <p:cNvSpPr>
            <a:spLocks noChangeArrowheads="1"/>
          </p:cNvSpPr>
          <p:nvPr/>
        </p:nvSpPr>
        <p:spPr bwMode="auto">
          <a:xfrm rot="16200000" flipH="1">
            <a:off x="5607844" y="4013994"/>
            <a:ext cx="635000" cy="849312"/>
          </a:xfrm>
          <a:prstGeom prst="ellipse">
            <a:avLst/>
          </a:prstGeom>
          <a:gradFill rotWithShape="1">
            <a:gsLst>
              <a:gs pos="0">
                <a:schemeClr val="bg1"/>
              </a:gs>
              <a:gs pos="100000">
                <a:srgbClr val="FFFFFF">
                  <a:alpha val="0"/>
                </a:srgbClr>
              </a:gs>
            </a:gsLst>
            <a:lin ang="0" scaled="1"/>
          </a:gradFill>
          <a:ln>
            <a:noFill/>
          </a:ln>
          <a:extLst>
            <a:ext uri="{91240B29-F687-4F45-9708-019B960494DF}">
              <a14:hiddenLine xmlns:a14="http://schemas.microsoft.com/office/drawing/2010/main" w="12700">
                <a:solidFill>
                  <a:srgbClr val="000000"/>
                </a:solidFill>
                <a:round/>
                <a:headEnd/>
                <a:tailEnd/>
              </a14:hiddenLine>
            </a:ext>
          </a:extLst>
        </p:spPr>
        <p:txBody>
          <a:bodyPr vert="eaVert"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hu-HU" altLang="hu-HU">
              <a:latin typeface="Arial" charset="0"/>
            </a:endParaRPr>
          </a:p>
        </p:txBody>
      </p:sp>
      <p:sp>
        <p:nvSpPr>
          <p:cNvPr id="66574" name="Oval 606"/>
          <p:cNvSpPr>
            <a:spLocks noChangeArrowheads="1"/>
          </p:cNvSpPr>
          <p:nvPr/>
        </p:nvSpPr>
        <p:spPr bwMode="auto">
          <a:xfrm rot="16200000" flipH="1">
            <a:off x="2409032" y="4015581"/>
            <a:ext cx="635000" cy="849313"/>
          </a:xfrm>
          <a:prstGeom prst="ellipse">
            <a:avLst/>
          </a:prstGeom>
          <a:gradFill rotWithShape="1">
            <a:gsLst>
              <a:gs pos="0">
                <a:schemeClr val="bg1"/>
              </a:gs>
              <a:gs pos="100000">
                <a:srgbClr val="FFFFFF">
                  <a:alpha val="0"/>
                </a:srgbClr>
              </a:gs>
            </a:gsLst>
            <a:lin ang="0" scaled="1"/>
          </a:gradFill>
          <a:ln>
            <a:noFill/>
          </a:ln>
          <a:extLst>
            <a:ext uri="{91240B29-F687-4F45-9708-019B960494DF}">
              <a14:hiddenLine xmlns:a14="http://schemas.microsoft.com/office/drawing/2010/main" w="12700">
                <a:solidFill>
                  <a:srgbClr val="000000"/>
                </a:solidFill>
                <a:round/>
                <a:headEnd/>
                <a:tailEnd/>
              </a14:hiddenLine>
            </a:ext>
          </a:extLst>
        </p:spPr>
        <p:txBody>
          <a:bodyPr vert="eaVert"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hu-HU" altLang="hu-HU">
              <a:latin typeface="Arial" charset="0"/>
            </a:endParaRPr>
          </a:p>
        </p:txBody>
      </p:sp>
      <p:sp>
        <p:nvSpPr>
          <p:cNvPr id="66575" name="Oval 606"/>
          <p:cNvSpPr>
            <a:spLocks noChangeArrowheads="1"/>
          </p:cNvSpPr>
          <p:nvPr/>
        </p:nvSpPr>
        <p:spPr bwMode="auto">
          <a:xfrm rot="16200000" flipH="1">
            <a:off x="3990182" y="1377156"/>
            <a:ext cx="635000" cy="849313"/>
          </a:xfrm>
          <a:prstGeom prst="ellipse">
            <a:avLst/>
          </a:prstGeom>
          <a:gradFill rotWithShape="1">
            <a:gsLst>
              <a:gs pos="0">
                <a:schemeClr val="bg1"/>
              </a:gs>
              <a:gs pos="100000">
                <a:srgbClr val="FFFFFF">
                  <a:alpha val="0"/>
                </a:srgbClr>
              </a:gs>
            </a:gsLst>
            <a:lin ang="0" scaled="1"/>
          </a:gradFill>
          <a:ln>
            <a:noFill/>
          </a:ln>
          <a:extLst>
            <a:ext uri="{91240B29-F687-4F45-9708-019B960494DF}">
              <a14:hiddenLine xmlns:a14="http://schemas.microsoft.com/office/drawing/2010/main" w="12700">
                <a:solidFill>
                  <a:srgbClr val="000000"/>
                </a:solidFill>
                <a:round/>
                <a:headEnd/>
                <a:tailEnd/>
              </a14:hiddenLine>
            </a:ext>
          </a:extLst>
        </p:spPr>
        <p:txBody>
          <a:bodyPr vert="eaVert"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hu-HU" altLang="hu-HU">
              <a:latin typeface="Arial" charset="0"/>
            </a:endParaRPr>
          </a:p>
        </p:txBody>
      </p:sp>
      <p:pic>
        <p:nvPicPr>
          <p:cNvPr id="66576" name="Picture 70" descr="Unga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1825" y="4230688"/>
            <a:ext cx="4445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77" name="Picture 61" descr="Polen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738" y="1538288"/>
            <a:ext cx="544512"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79" name="Picture 1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4438" y="4292600"/>
            <a:ext cx="4318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80" name="AutoShape 20"/>
          <p:cNvSpPr>
            <a:spLocks noChangeArrowheads="1"/>
          </p:cNvSpPr>
          <p:nvPr/>
        </p:nvSpPr>
        <p:spPr bwMode="auto">
          <a:xfrm>
            <a:off x="4572000" y="4122738"/>
            <a:ext cx="720725" cy="393700"/>
          </a:xfrm>
          <a:prstGeom prst="rightArrow">
            <a:avLst>
              <a:gd name="adj1" fmla="val 50000"/>
              <a:gd name="adj2" fmla="val 45766"/>
            </a:avLst>
          </a:prstGeom>
          <a:solidFill>
            <a:srgbClr val="577A8A"/>
          </a:solidFill>
          <a:ln w="38100" algn="ctr">
            <a:solidFill>
              <a:schemeClr val="bg1"/>
            </a:solidFill>
            <a:miter lim="800000"/>
            <a:headEnd/>
            <a:tailEnd/>
          </a:ln>
          <a:effectLst>
            <a:outerShdw dist="20000" dir="5400000" rotWithShape="0">
              <a:srgbClr val="000000">
                <a:alpha val="37999"/>
              </a:srgbClr>
            </a:outerShdw>
          </a:effectLst>
        </p:spPr>
        <p:txBody>
          <a:bodyPr rot="10800000" wrap="none" anchor="ctr"/>
          <a:lstStyle/>
          <a:p>
            <a:endParaRPr lang="hu-HU"/>
          </a:p>
        </p:txBody>
      </p:sp>
      <p:sp>
        <p:nvSpPr>
          <p:cNvPr id="66581" name="AutoShape 21"/>
          <p:cNvSpPr>
            <a:spLocks noChangeArrowheads="1"/>
          </p:cNvSpPr>
          <p:nvPr/>
        </p:nvSpPr>
        <p:spPr bwMode="auto">
          <a:xfrm rot="16200000">
            <a:off x="4078288" y="3116263"/>
            <a:ext cx="806450" cy="393700"/>
          </a:xfrm>
          <a:prstGeom prst="rightArrow">
            <a:avLst>
              <a:gd name="adj1" fmla="val 50000"/>
              <a:gd name="adj2" fmla="val 51210"/>
            </a:avLst>
          </a:prstGeom>
          <a:solidFill>
            <a:srgbClr val="577A8A"/>
          </a:solidFill>
          <a:ln w="38100" algn="ctr">
            <a:solidFill>
              <a:schemeClr val="bg1"/>
            </a:solidFill>
            <a:miter lim="800000"/>
            <a:headEnd/>
            <a:tailEnd/>
          </a:ln>
          <a:effectLst>
            <a:outerShdw dist="20000" dir="5400000" rotWithShape="0">
              <a:srgbClr val="000000">
                <a:alpha val="37999"/>
              </a:srgbClr>
            </a:outerShdw>
          </a:effectLst>
        </p:spPr>
        <p:txBody>
          <a:bodyPr rot="10800000" wrap="none" anchor="ctr"/>
          <a:lstStyle/>
          <a:p>
            <a:endParaRPr lang="hu-HU"/>
          </a:p>
        </p:txBody>
      </p:sp>
      <p:sp>
        <p:nvSpPr>
          <p:cNvPr id="66582" name="AutoShape 22"/>
          <p:cNvSpPr>
            <a:spLocks noChangeArrowheads="1"/>
          </p:cNvSpPr>
          <p:nvPr/>
        </p:nvSpPr>
        <p:spPr bwMode="auto">
          <a:xfrm rot="9000000">
            <a:off x="3708400" y="4076700"/>
            <a:ext cx="833438" cy="393700"/>
          </a:xfrm>
          <a:prstGeom prst="rightArrow">
            <a:avLst>
              <a:gd name="adj1" fmla="val 50000"/>
              <a:gd name="adj2" fmla="val 52923"/>
            </a:avLst>
          </a:prstGeom>
          <a:solidFill>
            <a:srgbClr val="577A8A"/>
          </a:solidFill>
          <a:ln w="38100" algn="ctr">
            <a:solidFill>
              <a:schemeClr val="bg1"/>
            </a:solidFill>
            <a:miter lim="800000"/>
            <a:headEnd/>
            <a:tailEnd/>
          </a:ln>
          <a:effectLst>
            <a:outerShdw dist="20000" dir="5400000" rotWithShape="0">
              <a:srgbClr val="000000">
                <a:alpha val="37999"/>
              </a:srgbClr>
            </a:outerShdw>
          </a:effectLst>
        </p:spPr>
        <p:txBody>
          <a:bodyPr rot="10800000" wrap="none" anchor="ctr"/>
          <a:lstStyle/>
          <a:p>
            <a:endParaRPr lang="hu-HU"/>
          </a:p>
        </p:txBody>
      </p:sp>
      <p:sp>
        <p:nvSpPr>
          <p:cNvPr id="115" name="Oval 103"/>
          <p:cNvSpPr>
            <a:spLocks noChangeArrowheads="1"/>
          </p:cNvSpPr>
          <p:nvPr/>
        </p:nvSpPr>
        <p:spPr bwMode="auto">
          <a:xfrm>
            <a:off x="6148536" y="2492896"/>
            <a:ext cx="1447800" cy="1444625"/>
          </a:xfrm>
          <a:prstGeom prst="ellipse">
            <a:avLst/>
          </a:prstGeom>
          <a:solidFill>
            <a:schemeClr val="accent1"/>
          </a:solidFill>
          <a:ln w="19050">
            <a:solidFill>
              <a:schemeClr val="bg1"/>
            </a:solidFill>
            <a:round/>
            <a:headEnd/>
            <a:tailEnd/>
          </a:ln>
          <a:effectLst/>
        </p:spPr>
        <p:txBody>
          <a:bodyPr wrap="none" lIns="0" tIns="0" rIns="0" bIns="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lnSpc>
                <a:spcPct val="90000"/>
              </a:lnSpc>
            </a:pPr>
            <a:endParaRPr lang="hu-HU" altLang="hu-HU" sz="1600" b="1" dirty="0">
              <a:solidFill>
                <a:schemeClr val="bg1"/>
              </a:solidFill>
              <a:effectLst>
                <a:outerShdw blurRad="38100" dist="38100" dir="2700000" algn="tl">
                  <a:srgbClr val="000000"/>
                </a:outerShdw>
              </a:effectLst>
            </a:endParaRPr>
          </a:p>
          <a:p>
            <a:pPr algn="ctr">
              <a:lnSpc>
                <a:spcPct val="90000"/>
              </a:lnSpc>
            </a:pPr>
            <a:r>
              <a:rPr lang="hu-HU" altLang="hu-HU" sz="1600" b="1" dirty="0" smtClean="0">
                <a:solidFill>
                  <a:schemeClr val="bg1"/>
                </a:solidFill>
                <a:effectLst>
                  <a:outerShdw blurRad="38100" dist="38100" dir="2700000" algn="tl">
                    <a:srgbClr val="000000"/>
                  </a:outerShdw>
                </a:effectLst>
              </a:rPr>
              <a:t>Ukraine </a:t>
            </a:r>
            <a:endParaRPr lang="hu-HU" altLang="hu-HU" sz="1600" b="1" dirty="0">
              <a:solidFill>
                <a:schemeClr val="bg1"/>
              </a:solidFill>
              <a:effectLst>
                <a:outerShdw blurRad="38100" dist="38100" dir="2700000" algn="tl">
                  <a:srgbClr val="000000"/>
                </a:outerShdw>
              </a:effectLst>
            </a:endParaRPr>
          </a:p>
          <a:p>
            <a:pPr algn="ctr">
              <a:lnSpc>
                <a:spcPct val="90000"/>
              </a:lnSpc>
            </a:pPr>
            <a:endParaRPr lang="hu-HU" altLang="hu-HU" sz="1600" b="1" dirty="0">
              <a:solidFill>
                <a:schemeClr val="bg1"/>
              </a:solidFill>
              <a:effectLst>
                <a:outerShdw blurRad="38100" dist="38100" dir="2700000" algn="tl">
                  <a:srgbClr val="000000"/>
                </a:outerShdw>
              </a:effectLst>
            </a:endParaRPr>
          </a:p>
          <a:p>
            <a:pPr algn="ctr">
              <a:lnSpc>
                <a:spcPct val="90000"/>
              </a:lnSpc>
            </a:pPr>
            <a:r>
              <a:rPr lang="hu-HU" altLang="hu-HU" sz="1600" b="1" dirty="0" smtClean="0">
                <a:solidFill>
                  <a:schemeClr val="bg1"/>
                </a:solidFill>
                <a:effectLst>
                  <a:outerShdw blurRad="38100" dist="38100" dir="2700000" algn="tl">
                    <a:srgbClr val="000000"/>
                  </a:outerShdw>
                </a:effectLst>
              </a:rPr>
              <a:t>76</a:t>
            </a:r>
            <a:endParaRPr lang="hu-HU" altLang="hu-HU" sz="1600" b="1" noProof="1">
              <a:solidFill>
                <a:schemeClr val="bg1"/>
              </a:solidFill>
              <a:effectLst>
                <a:outerShdw blurRad="38100" dist="38100" dir="2700000" algn="tl">
                  <a:srgbClr val="000000"/>
                </a:outerShdw>
              </a:effectLst>
            </a:endParaRPr>
          </a:p>
        </p:txBody>
      </p:sp>
      <p:sp>
        <p:nvSpPr>
          <p:cNvPr id="116" name="Oval 606"/>
          <p:cNvSpPr>
            <a:spLocks noChangeArrowheads="1"/>
          </p:cNvSpPr>
          <p:nvPr/>
        </p:nvSpPr>
        <p:spPr bwMode="auto">
          <a:xfrm rot="16200000" flipH="1">
            <a:off x="6565255" y="2403202"/>
            <a:ext cx="635000" cy="849312"/>
          </a:xfrm>
          <a:prstGeom prst="ellipse">
            <a:avLst/>
          </a:prstGeom>
          <a:gradFill rotWithShape="1">
            <a:gsLst>
              <a:gs pos="0">
                <a:schemeClr val="bg1"/>
              </a:gs>
              <a:gs pos="100000">
                <a:srgbClr val="FFFFFF">
                  <a:alpha val="0"/>
                </a:srgbClr>
              </a:gs>
            </a:gsLst>
            <a:lin ang="0" scaled="1"/>
          </a:gradFill>
          <a:ln>
            <a:noFill/>
          </a:ln>
          <a:extLst>
            <a:ext uri="{91240B29-F687-4F45-9708-019B960494DF}">
              <a14:hiddenLine xmlns:a14="http://schemas.microsoft.com/office/drawing/2010/main" w="12700">
                <a:solidFill>
                  <a:srgbClr val="000000"/>
                </a:solidFill>
                <a:round/>
                <a:headEnd/>
                <a:tailEnd/>
              </a14:hiddenLine>
            </a:ext>
          </a:extLst>
        </p:spPr>
        <p:txBody>
          <a:bodyPr vert="eaVert"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hu-HU" altLang="hu-HU">
              <a:latin typeface="Arial" charset="0"/>
            </a:endParaRPr>
          </a:p>
        </p:txBody>
      </p:sp>
      <p:sp>
        <p:nvSpPr>
          <p:cNvPr id="118" name="AutoShape 20"/>
          <p:cNvSpPr>
            <a:spLocks noChangeArrowheads="1"/>
          </p:cNvSpPr>
          <p:nvPr/>
        </p:nvSpPr>
        <p:spPr bwMode="auto">
          <a:xfrm rot="-1800000">
            <a:off x="5325268" y="3308351"/>
            <a:ext cx="720725" cy="393700"/>
          </a:xfrm>
          <a:prstGeom prst="rightArrow">
            <a:avLst>
              <a:gd name="adj1" fmla="val 50000"/>
              <a:gd name="adj2" fmla="val 43347"/>
            </a:avLst>
          </a:prstGeom>
          <a:solidFill>
            <a:srgbClr val="577A8A"/>
          </a:solidFill>
          <a:ln w="38100" algn="ctr">
            <a:solidFill>
              <a:schemeClr val="bg1"/>
            </a:solidFill>
            <a:miter lim="800000"/>
            <a:headEnd/>
            <a:tailEnd/>
          </a:ln>
          <a:effectLst>
            <a:outerShdw dist="20000" dir="5400000" rotWithShape="0">
              <a:srgbClr val="000000">
                <a:alpha val="37999"/>
              </a:srgbClr>
            </a:outerShdw>
          </a:effectLst>
        </p:spPr>
        <p:txBody>
          <a:bodyPr rot="10800000" wrap="none" anchor="ctr"/>
          <a:lstStyle/>
          <a:p>
            <a:endParaRPr lang="hu-HU"/>
          </a:p>
        </p:txBody>
      </p:sp>
      <p:pic>
        <p:nvPicPr>
          <p:cNvPr id="55298" name="Picture 2" descr="http://1.bp.blogspot.com/-V-5dO4o7UV0/UZ6APu40m4I/AAAAAAAAAEQ/uwiYnlWNmS8/s1600/Flag+of+Ukraine.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V="1">
            <a:off x="6718300" y="2655861"/>
            <a:ext cx="360085" cy="240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07108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Oval 2" descr="02C_148-149-92"/>
          <p:cNvSpPr>
            <a:spLocks noChangeArrowheads="1"/>
          </p:cNvSpPr>
          <p:nvPr/>
        </p:nvSpPr>
        <p:spPr bwMode="auto">
          <a:xfrm>
            <a:off x="6876256" y="2997200"/>
            <a:ext cx="1728787" cy="1728788"/>
          </a:xfrm>
          <a:prstGeom prst="ellipse">
            <a:avLst/>
          </a:prstGeom>
          <a:blipFill dpi="0" rotWithShape="1">
            <a:blip r:embed="rId3"/>
            <a:srcRect/>
            <a:stretch>
              <a:fillRect/>
            </a:stretch>
          </a:blipFill>
          <a:ln w="9525">
            <a:solidFill>
              <a:schemeClr val="tx1"/>
            </a:solidFill>
            <a:round/>
            <a:headEnd/>
            <a:tailEnd/>
          </a:ln>
        </p:spPr>
        <p:txBody>
          <a:bodyPr wrap="none" anchor="ct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uk-UA" altLang="hu-HU" sz="1800">
              <a:latin typeface="Tahoma" charset="0"/>
            </a:endParaRPr>
          </a:p>
        </p:txBody>
      </p:sp>
      <p:sp>
        <p:nvSpPr>
          <p:cNvPr id="661507" name="Rectangle 3"/>
          <p:cNvSpPr>
            <a:spLocks noGrp="1" noChangeAspect="1" noChangeArrowheads="1"/>
          </p:cNvSpPr>
          <p:nvPr>
            <p:ph type="title" idx="4294967295"/>
          </p:nvPr>
        </p:nvSpPr>
        <p:spPr/>
        <p:txBody>
          <a:bodyPr/>
          <a:lstStyle/>
          <a:p>
            <a:r>
              <a:rPr lang="hu-HU" altLang="hu-HU" dirty="0" smtClean="0"/>
              <a:t>A </a:t>
            </a:r>
            <a:r>
              <a:rPr lang="hu-HU" altLang="hu-HU" dirty="0" err="1" smtClean="0"/>
              <a:t>Causal</a:t>
            </a:r>
            <a:r>
              <a:rPr lang="hu-HU" altLang="hu-HU" dirty="0" smtClean="0"/>
              <a:t> </a:t>
            </a:r>
            <a:r>
              <a:rPr lang="hu-HU" altLang="hu-HU" dirty="0" err="1" smtClean="0"/>
              <a:t>Model</a:t>
            </a:r>
            <a:r>
              <a:rPr lang="hu-HU" altLang="hu-HU" dirty="0" smtClean="0"/>
              <a:t> </a:t>
            </a:r>
            <a:r>
              <a:rPr lang="hu-HU" altLang="hu-HU" dirty="0" err="1" smtClean="0"/>
              <a:t>for</a:t>
            </a:r>
            <a:r>
              <a:rPr lang="hu-HU" altLang="hu-HU" dirty="0" smtClean="0"/>
              <a:t> </a:t>
            </a:r>
            <a:r>
              <a:rPr lang="hu-HU" altLang="hu-HU" dirty="0" err="1" smtClean="0"/>
              <a:t>Explanation</a:t>
            </a:r>
            <a:r>
              <a:rPr lang="hu-HU" altLang="hu-HU" dirty="0" smtClean="0"/>
              <a:t> of </a:t>
            </a:r>
            <a:r>
              <a:rPr lang="hu-HU" altLang="hu-HU" dirty="0" err="1" smtClean="0"/>
              <a:t>Support</a:t>
            </a:r>
            <a:r>
              <a:rPr lang="hu-HU" altLang="hu-HU" dirty="0" smtClean="0"/>
              <a:t> of </a:t>
            </a:r>
            <a:r>
              <a:rPr lang="hu-HU" altLang="hu-HU" dirty="0" err="1" smtClean="0"/>
              <a:t>Democracy</a:t>
            </a:r>
            <a:endParaRPr lang="ru-RU" altLang="hu-HU" dirty="0"/>
          </a:p>
        </p:txBody>
      </p:sp>
      <p:sp>
        <p:nvSpPr>
          <p:cNvPr id="661508" name="Text Box 4"/>
          <p:cNvSpPr txBox="1">
            <a:spLocks noChangeArrowheads="1"/>
          </p:cNvSpPr>
          <p:nvPr/>
        </p:nvSpPr>
        <p:spPr bwMode="auto">
          <a:xfrm>
            <a:off x="6933406" y="3449638"/>
            <a:ext cx="16716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800" dirty="0" err="1" smtClean="0">
                <a:solidFill>
                  <a:srgbClr val="FFFFFF"/>
                </a:solidFill>
                <a:latin typeface="Tahoma" charset="0"/>
              </a:rPr>
              <a:t>support</a:t>
            </a:r>
            <a:r>
              <a:rPr lang="hu-HU" altLang="hu-HU" sz="1800" dirty="0" smtClean="0">
                <a:solidFill>
                  <a:srgbClr val="FFFFFF"/>
                </a:solidFill>
                <a:latin typeface="Tahoma" charset="0"/>
              </a:rPr>
              <a:t> of </a:t>
            </a:r>
            <a:r>
              <a:rPr lang="hu-HU" altLang="hu-HU" sz="1800" dirty="0" err="1" smtClean="0">
                <a:solidFill>
                  <a:srgbClr val="FFFFFF"/>
                </a:solidFill>
                <a:latin typeface="Tahoma" charset="0"/>
              </a:rPr>
              <a:t>democracy</a:t>
            </a:r>
            <a:endParaRPr lang="ru-RU" altLang="hu-HU" sz="1800" dirty="0">
              <a:solidFill>
                <a:srgbClr val="FFFFFF"/>
              </a:solidFill>
              <a:latin typeface="Tahoma" charset="0"/>
            </a:endParaRPr>
          </a:p>
        </p:txBody>
      </p:sp>
      <p:sp>
        <p:nvSpPr>
          <p:cNvPr id="661510" name="Text Box 6"/>
          <p:cNvSpPr txBox="1">
            <a:spLocks noChangeArrowheads="1"/>
          </p:cNvSpPr>
          <p:nvPr/>
        </p:nvSpPr>
        <p:spPr bwMode="auto">
          <a:xfrm>
            <a:off x="1331640" y="1484313"/>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400" dirty="0" err="1" smtClean="0">
                <a:latin typeface="Tahoma" charset="0"/>
              </a:rPr>
              <a:t>influencing</a:t>
            </a:r>
            <a:r>
              <a:rPr lang="hu-HU" altLang="hu-HU" sz="1400" dirty="0" smtClean="0">
                <a:latin typeface="Tahoma" charset="0"/>
              </a:rPr>
              <a:t> </a:t>
            </a:r>
            <a:r>
              <a:rPr lang="hu-HU" altLang="hu-HU" sz="1400" dirty="0" err="1" smtClean="0">
                <a:latin typeface="Tahoma" charset="0"/>
              </a:rPr>
              <a:t>factors</a:t>
            </a:r>
            <a:endParaRPr lang="ru-RU" altLang="hu-HU" sz="1400" dirty="0">
              <a:latin typeface="Tahoma" charset="0"/>
            </a:endParaRPr>
          </a:p>
        </p:txBody>
      </p:sp>
      <p:sp>
        <p:nvSpPr>
          <p:cNvPr id="661514" name="Text Box 11" descr="06C_187-201-204"/>
          <p:cNvSpPr txBox="1">
            <a:spLocks noChangeArrowheads="1"/>
          </p:cNvSpPr>
          <p:nvPr/>
        </p:nvSpPr>
        <p:spPr bwMode="auto">
          <a:xfrm>
            <a:off x="1480419" y="3284984"/>
            <a:ext cx="2442492" cy="284163"/>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strike="sngStrike" dirty="0" err="1" smtClean="0">
                <a:latin typeface="Tahoma" charset="0"/>
              </a:rPr>
              <a:t>education</a:t>
            </a:r>
            <a:endParaRPr lang="en-US" altLang="hu-HU" sz="1200" strike="sngStrike" dirty="0">
              <a:latin typeface="Tahoma" charset="0"/>
            </a:endParaRPr>
          </a:p>
        </p:txBody>
      </p:sp>
      <p:sp>
        <p:nvSpPr>
          <p:cNvPr id="661519" name="AutoShape 21"/>
          <p:cNvSpPr>
            <a:spLocks noChangeArrowheads="1"/>
          </p:cNvSpPr>
          <p:nvPr/>
        </p:nvSpPr>
        <p:spPr bwMode="auto">
          <a:xfrm>
            <a:off x="2196406" y="1844824"/>
            <a:ext cx="792162" cy="252413"/>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uk-UA" altLang="hu-HU" sz="1800">
              <a:latin typeface="Tahoma" charset="0"/>
            </a:endParaRPr>
          </a:p>
        </p:txBody>
      </p:sp>
      <p:sp>
        <p:nvSpPr>
          <p:cNvPr id="661522" name="Text Box 27" descr="06C_187-201-204"/>
          <p:cNvSpPr txBox="1">
            <a:spLocks noChangeArrowheads="1"/>
          </p:cNvSpPr>
          <p:nvPr/>
        </p:nvSpPr>
        <p:spPr bwMode="auto">
          <a:xfrm>
            <a:off x="1480419" y="2564904"/>
            <a:ext cx="2442492" cy="284162"/>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smtClean="0">
                <a:latin typeface="Tahoma" charset="0"/>
              </a:rPr>
              <a:t>1. </a:t>
            </a:r>
            <a:r>
              <a:rPr lang="hu-HU" altLang="hu-HU" sz="1200" dirty="0" err="1" smtClean="0">
                <a:latin typeface="Tahoma" charset="0"/>
              </a:rPr>
              <a:t>region</a:t>
            </a:r>
            <a:r>
              <a:rPr lang="hu-HU" altLang="hu-HU" sz="1200" dirty="0" smtClean="0">
                <a:latin typeface="Tahoma" charset="0"/>
              </a:rPr>
              <a:t> (</a:t>
            </a:r>
            <a:r>
              <a:rPr lang="hu-HU" altLang="hu-HU" sz="1200" dirty="0" err="1" smtClean="0">
                <a:latin typeface="Tahoma" charset="0"/>
              </a:rPr>
              <a:t>traditions</a:t>
            </a:r>
            <a:r>
              <a:rPr lang="hu-HU" altLang="hu-HU" sz="1200" dirty="0" smtClean="0">
                <a:latin typeface="Tahoma" charset="0"/>
              </a:rPr>
              <a:t>)</a:t>
            </a:r>
            <a:endParaRPr lang="ru-RU" altLang="hu-HU" sz="1200" dirty="0">
              <a:latin typeface="Tahoma" charset="0"/>
            </a:endParaRPr>
          </a:p>
        </p:txBody>
      </p:sp>
      <p:sp>
        <p:nvSpPr>
          <p:cNvPr id="661523" name="Text Box 28" descr="06C_187-201-204"/>
          <p:cNvSpPr txBox="1">
            <a:spLocks noChangeArrowheads="1"/>
          </p:cNvSpPr>
          <p:nvPr/>
        </p:nvSpPr>
        <p:spPr bwMode="auto">
          <a:xfrm>
            <a:off x="1480419" y="2924944"/>
            <a:ext cx="2442492" cy="276999"/>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1pPr>
            <a:lvl2pPr marL="742950" indent="-28575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2pPr>
            <a:lvl3pPr marL="1143000" indent="-22860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3pPr>
            <a:lvl4pPr marL="1600200" indent="-22860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4pPr>
            <a:lvl5pPr marL="2057400" indent="-228600">
              <a:spcBef>
                <a:spcPct val="0"/>
              </a:spcBef>
              <a:tabLst>
                <a:tab pos="0" algn="l"/>
                <a:tab pos="261938" algn="l"/>
                <a:tab pos="623888" algn="l"/>
                <a:tab pos="812800" algn="l"/>
                <a:tab pos="987425" algn="l"/>
                <a:tab pos="1160463" algn="l"/>
                <a:tab pos="1349375" algn="l"/>
                <a:tab pos="1524000" algn="l"/>
              </a:tabLst>
              <a:defRPr>
                <a:solidFill>
                  <a:schemeClr val="tx1"/>
                </a:solidFill>
                <a:latin typeface="Arial" charset="0"/>
              </a:defRPr>
            </a:lvl5pPr>
            <a:lvl6pPr marL="25146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6pPr>
            <a:lvl7pPr marL="29718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7pPr>
            <a:lvl8pPr marL="34290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8pPr>
            <a:lvl9pPr marL="3886200" indent="-228600" fontAlgn="base">
              <a:spcBef>
                <a:spcPct val="0"/>
              </a:spcBef>
              <a:spcAft>
                <a:spcPct val="0"/>
              </a:spcAft>
              <a:tabLst>
                <a:tab pos="0" algn="l"/>
                <a:tab pos="261938" algn="l"/>
                <a:tab pos="623888" algn="l"/>
                <a:tab pos="812800" algn="l"/>
                <a:tab pos="987425" algn="l"/>
                <a:tab pos="1160463" algn="l"/>
                <a:tab pos="1349375" algn="l"/>
                <a:tab pos="1524000" algn="l"/>
              </a:tabLst>
              <a:defRPr>
                <a:solidFill>
                  <a:schemeClr val="tx1"/>
                </a:solidFill>
                <a:latin typeface="Arial" charset="0"/>
              </a:defRPr>
            </a:lvl9pPr>
          </a:lstStyle>
          <a:p>
            <a:pPr algn="ctr">
              <a:spcBef>
                <a:spcPct val="20000"/>
              </a:spcBef>
            </a:pPr>
            <a:r>
              <a:rPr lang="hu-HU" altLang="hu-HU" sz="1200" strike="sngStrike" dirty="0" err="1" smtClean="0">
                <a:latin typeface="Tahoma" charset="0"/>
              </a:rPr>
              <a:t>ethnic</a:t>
            </a:r>
            <a:r>
              <a:rPr lang="hu-HU" altLang="hu-HU" sz="1200" strike="sngStrike" dirty="0" smtClean="0">
                <a:latin typeface="Tahoma" charset="0"/>
              </a:rPr>
              <a:t> </a:t>
            </a:r>
            <a:r>
              <a:rPr lang="hu-HU" altLang="hu-HU" sz="1200" strike="sngStrike" dirty="0" err="1" smtClean="0">
                <a:latin typeface="Tahoma" charset="0"/>
              </a:rPr>
              <a:t>background</a:t>
            </a:r>
            <a:r>
              <a:rPr lang="hu-HU" altLang="hu-HU" sz="1200" strike="sngStrike" dirty="0" smtClean="0">
                <a:latin typeface="Tahoma" charset="0"/>
              </a:rPr>
              <a:t> (</a:t>
            </a:r>
            <a:r>
              <a:rPr lang="hu-HU" altLang="hu-HU" sz="1200" strike="sngStrike" dirty="0" err="1" smtClean="0">
                <a:latin typeface="Tahoma" charset="0"/>
              </a:rPr>
              <a:t>language</a:t>
            </a:r>
            <a:r>
              <a:rPr lang="hu-HU" altLang="hu-HU" sz="1200" strike="sngStrike" dirty="0" smtClean="0">
                <a:latin typeface="Tahoma" charset="0"/>
              </a:rPr>
              <a:t>)</a:t>
            </a:r>
            <a:endParaRPr lang="ru-RU" altLang="hu-HU" sz="1200" strike="sngStrike" dirty="0">
              <a:latin typeface="Tahoma" charset="0"/>
            </a:endParaRPr>
          </a:p>
        </p:txBody>
      </p:sp>
      <p:sp>
        <p:nvSpPr>
          <p:cNvPr id="661525" name="Text Box 30" descr="06C_187-201-204"/>
          <p:cNvSpPr txBox="1">
            <a:spLocks noChangeArrowheads="1"/>
          </p:cNvSpPr>
          <p:nvPr/>
        </p:nvSpPr>
        <p:spPr bwMode="auto">
          <a:xfrm>
            <a:off x="1480419" y="2204864"/>
            <a:ext cx="2442492" cy="284163"/>
          </a:xfrm>
          <a:prstGeom prst="rect">
            <a:avLst/>
          </a:prstGeom>
          <a:solidFill>
            <a:schemeClr val="accent3">
              <a:lumMod val="40000"/>
              <a:lumOff val="60000"/>
            </a:schemeClr>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smtClean="0">
                <a:latin typeface="Tahoma" charset="0"/>
              </a:rPr>
              <a:t>3. </a:t>
            </a:r>
            <a:r>
              <a:rPr lang="hu-HU" altLang="hu-HU" sz="1200" dirty="0" err="1" smtClean="0">
                <a:latin typeface="Tahoma" charset="0"/>
              </a:rPr>
              <a:t>age</a:t>
            </a:r>
            <a:r>
              <a:rPr lang="hu-HU" altLang="hu-HU" sz="1200" dirty="0" smtClean="0">
                <a:latin typeface="Tahoma" charset="0"/>
              </a:rPr>
              <a:t> (</a:t>
            </a:r>
            <a:r>
              <a:rPr lang="hu-HU" altLang="hu-HU" sz="1200" dirty="0" err="1" smtClean="0">
                <a:latin typeface="Tahoma" charset="0"/>
              </a:rPr>
              <a:t>generations</a:t>
            </a:r>
            <a:r>
              <a:rPr lang="hu-HU" altLang="hu-HU" sz="1200" dirty="0" smtClean="0">
                <a:latin typeface="Tahoma" charset="0"/>
              </a:rPr>
              <a:t>’ </a:t>
            </a:r>
            <a:r>
              <a:rPr lang="hu-HU" altLang="hu-HU" sz="1200" dirty="0" err="1" smtClean="0">
                <a:latin typeface="Tahoma" charset="0"/>
              </a:rPr>
              <a:t>effect</a:t>
            </a:r>
            <a:r>
              <a:rPr lang="hu-HU" altLang="hu-HU" sz="1200" dirty="0" smtClean="0">
                <a:latin typeface="Tahoma" charset="0"/>
              </a:rPr>
              <a:t>)</a:t>
            </a:r>
            <a:endParaRPr lang="en-US" altLang="hu-HU" sz="1200" dirty="0">
              <a:latin typeface="Tahoma" charset="0"/>
            </a:endParaRPr>
          </a:p>
        </p:txBody>
      </p:sp>
      <p:sp>
        <p:nvSpPr>
          <p:cNvPr id="661527" name="Line 34"/>
          <p:cNvSpPr>
            <a:spLocks noChangeShapeType="1"/>
          </p:cNvSpPr>
          <p:nvPr/>
        </p:nvSpPr>
        <p:spPr bwMode="auto">
          <a:xfrm>
            <a:off x="4067944" y="2780925"/>
            <a:ext cx="2795141" cy="949278"/>
          </a:xfrm>
          <a:prstGeom prst="line">
            <a:avLst/>
          </a:prstGeom>
          <a:noFill/>
          <a:ln w="508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661543" name="Text Box 29" descr="06C_187-201-204"/>
          <p:cNvSpPr txBox="1">
            <a:spLocks noChangeArrowheads="1"/>
          </p:cNvSpPr>
          <p:nvPr/>
        </p:nvSpPr>
        <p:spPr bwMode="auto">
          <a:xfrm>
            <a:off x="1475656" y="3933056"/>
            <a:ext cx="2442493" cy="276999"/>
          </a:xfrm>
          <a:prstGeom prst="rect">
            <a:avLst/>
          </a:prstGeom>
          <a:blipFill dpi="0" rotWithShape="1">
            <a:blip r:embed="rId4"/>
            <a:srcRect/>
            <a:stretch>
              <a:fillRect/>
            </a:stretch>
          </a:blip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smtClean="0">
                <a:latin typeface="Tahoma" charset="0"/>
              </a:rPr>
              <a:t>2. </a:t>
            </a:r>
            <a:r>
              <a:rPr lang="hu-HU" altLang="hu-HU" sz="1200" dirty="0" err="1" smtClean="0">
                <a:latin typeface="Tahoma" charset="0"/>
              </a:rPr>
              <a:t>economic</a:t>
            </a:r>
            <a:r>
              <a:rPr lang="hu-HU" altLang="hu-HU" sz="1200" dirty="0" smtClean="0">
                <a:latin typeface="Tahoma" charset="0"/>
              </a:rPr>
              <a:t> </a:t>
            </a:r>
            <a:r>
              <a:rPr lang="hu-HU" altLang="hu-HU" sz="1200" dirty="0" err="1" smtClean="0">
                <a:latin typeface="Tahoma" charset="0"/>
              </a:rPr>
              <a:t>perspectives</a:t>
            </a:r>
            <a:endParaRPr lang="ru-RU" altLang="hu-HU" sz="1200" dirty="0">
              <a:latin typeface="Tahoma" charset="0"/>
            </a:endParaRPr>
          </a:p>
        </p:txBody>
      </p:sp>
      <p:sp>
        <p:nvSpPr>
          <p:cNvPr id="44" name="Text Box 29" descr="06C_187-201-204"/>
          <p:cNvSpPr txBox="1">
            <a:spLocks noChangeArrowheads="1"/>
          </p:cNvSpPr>
          <p:nvPr/>
        </p:nvSpPr>
        <p:spPr bwMode="auto">
          <a:xfrm>
            <a:off x="1475656" y="4293096"/>
            <a:ext cx="2442493" cy="276999"/>
          </a:xfrm>
          <a:prstGeom prst="rect">
            <a:avLst/>
          </a:prstGeom>
          <a:blipFill dpi="0" rotWithShape="1">
            <a:blip r:embed="rId4"/>
            <a:srcRect/>
            <a:stretch>
              <a:fillRect/>
            </a:stretch>
          </a:blip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smtClean="0">
                <a:latin typeface="Tahoma" charset="0"/>
              </a:rPr>
              <a:t>5. </a:t>
            </a:r>
            <a:r>
              <a:rPr lang="hu-HU" altLang="hu-HU" sz="1200" dirty="0" err="1" smtClean="0">
                <a:latin typeface="Tahoma" charset="0"/>
              </a:rPr>
              <a:t>personal</a:t>
            </a:r>
            <a:r>
              <a:rPr lang="hu-HU" altLang="hu-HU" sz="1200" dirty="0" smtClean="0">
                <a:latin typeface="Tahoma" charset="0"/>
              </a:rPr>
              <a:t> </a:t>
            </a:r>
            <a:r>
              <a:rPr lang="hu-HU" altLang="hu-HU" sz="1200" dirty="0" err="1" smtClean="0">
                <a:latin typeface="Tahoma" charset="0"/>
              </a:rPr>
              <a:t>security</a:t>
            </a:r>
            <a:endParaRPr lang="ru-RU" altLang="hu-HU" sz="1200" dirty="0">
              <a:latin typeface="Tahoma" charset="0"/>
            </a:endParaRPr>
          </a:p>
        </p:txBody>
      </p:sp>
      <p:sp>
        <p:nvSpPr>
          <p:cNvPr id="45" name="Text Box 29" descr="06C_187-201-204"/>
          <p:cNvSpPr txBox="1">
            <a:spLocks noChangeArrowheads="1"/>
          </p:cNvSpPr>
          <p:nvPr/>
        </p:nvSpPr>
        <p:spPr bwMode="auto">
          <a:xfrm>
            <a:off x="1475656" y="4653136"/>
            <a:ext cx="2442493" cy="276999"/>
          </a:xfrm>
          <a:prstGeom prst="rect">
            <a:avLst/>
          </a:prstGeom>
          <a:blipFill dpi="0" rotWithShape="1">
            <a:blip r:embed="rId4"/>
            <a:srcRect/>
            <a:stretch>
              <a:fillRect/>
            </a:stretch>
          </a:blip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dirty="0" smtClean="0">
                <a:latin typeface="Tahoma" charset="0"/>
              </a:rPr>
              <a:t>4. </a:t>
            </a:r>
            <a:r>
              <a:rPr lang="hu-HU" altLang="hu-HU" sz="1200" dirty="0" err="1" smtClean="0">
                <a:latin typeface="Tahoma" charset="0"/>
              </a:rPr>
              <a:t>rights</a:t>
            </a:r>
            <a:r>
              <a:rPr lang="hu-HU" altLang="hu-HU" sz="1200" dirty="0" smtClean="0">
                <a:latin typeface="Tahoma" charset="0"/>
              </a:rPr>
              <a:t> and </a:t>
            </a:r>
            <a:r>
              <a:rPr lang="hu-HU" altLang="hu-HU" sz="1200" dirty="0" err="1" smtClean="0">
                <a:latin typeface="Tahoma" charset="0"/>
              </a:rPr>
              <a:t>liberties</a:t>
            </a:r>
            <a:endParaRPr lang="ru-RU" altLang="hu-HU" sz="1200" dirty="0">
              <a:latin typeface="Tahoma" charset="0"/>
            </a:endParaRPr>
          </a:p>
        </p:txBody>
      </p:sp>
      <p:sp>
        <p:nvSpPr>
          <p:cNvPr id="46" name="Text Box 29" descr="06C_187-201-204"/>
          <p:cNvSpPr txBox="1">
            <a:spLocks noChangeArrowheads="1"/>
          </p:cNvSpPr>
          <p:nvPr/>
        </p:nvSpPr>
        <p:spPr bwMode="auto">
          <a:xfrm>
            <a:off x="1475656" y="5373216"/>
            <a:ext cx="2442493" cy="276999"/>
          </a:xfrm>
          <a:prstGeom prst="rect">
            <a:avLst/>
          </a:prstGeom>
          <a:solidFill>
            <a:srgbClr val="00B0F0"/>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strike="sngStrike" dirty="0" smtClean="0">
                <a:latin typeface="Tahoma" charset="0"/>
              </a:rPr>
              <a:t>interest </a:t>
            </a:r>
            <a:r>
              <a:rPr lang="hu-HU" altLang="hu-HU" sz="1200" strike="sngStrike" dirty="0" err="1" smtClean="0">
                <a:latin typeface="Tahoma" charset="0"/>
              </a:rPr>
              <a:t>in</a:t>
            </a:r>
            <a:r>
              <a:rPr lang="hu-HU" altLang="hu-HU" sz="1200" strike="sngStrike" dirty="0" smtClean="0">
                <a:latin typeface="Tahoma" charset="0"/>
              </a:rPr>
              <a:t> </a:t>
            </a:r>
            <a:r>
              <a:rPr lang="hu-HU" altLang="hu-HU" sz="1200" strike="sngStrike" dirty="0" err="1" smtClean="0">
                <a:latin typeface="Tahoma" charset="0"/>
              </a:rPr>
              <a:t>politics</a:t>
            </a:r>
            <a:endParaRPr lang="ru-RU" altLang="hu-HU" sz="1200" strike="sngStrike" dirty="0">
              <a:latin typeface="Tahoma" charset="0"/>
            </a:endParaRPr>
          </a:p>
        </p:txBody>
      </p:sp>
      <p:sp>
        <p:nvSpPr>
          <p:cNvPr id="47" name="Text Box 29" descr="06C_187-201-204"/>
          <p:cNvSpPr txBox="1">
            <a:spLocks noChangeArrowheads="1"/>
          </p:cNvSpPr>
          <p:nvPr/>
        </p:nvSpPr>
        <p:spPr bwMode="auto">
          <a:xfrm>
            <a:off x="1475656" y="5733256"/>
            <a:ext cx="2442493" cy="276999"/>
          </a:xfrm>
          <a:prstGeom prst="rect">
            <a:avLst/>
          </a:prstGeom>
          <a:solidFill>
            <a:srgbClr val="00B0F0"/>
          </a:solidFill>
          <a:ln w="9525">
            <a:solidFill>
              <a:schemeClr val="accent1"/>
            </a:solidFill>
            <a:miter lim="800000"/>
            <a:headEnd/>
            <a:tailEnd/>
          </a:ln>
        </p:spPr>
        <p:txBody>
          <a:bodyPr wrap="square">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hu-HU" altLang="hu-HU" sz="1200" strike="sngStrike" dirty="0" err="1" smtClean="0">
                <a:latin typeface="Tahoma" charset="0"/>
              </a:rPr>
              <a:t>understanding</a:t>
            </a:r>
            <a:r>
              <a:rPr lang="hu-HU" altLang="hu-HU" sz="1200" strike="sngStrike" dirty="0" smtClean="0">
                <a:latin typeface="Tahoma" charset="0"/>
              </a:rPr>
              <a:t> </a:t>
            </a:r>
            <a:r>
              <a:rPr lang="hu-HU" altLang="hu-HU" sz="1200" strike="sngStrike" dirty="0" err="1" smtClean="0">
                <a:latin typeface="Tahoma" charset="0"/>
              </a:rPr>
              <a:t>politics</a:t>
            </a:r>
            <a:endParaRPr lang="ru-RU" altLang="hu-HU" sz="1200" strike="sngStrike" dirty="0">
              <a:latin typeface="Tahoma" charset="0"/>
            </a:endParaRPr>
          </a:p>
        </p:txBody>
      </p:sp>
      <p:sp>
        <p:nvSpPr>
          <p:cNvPr id="48" name="Text Box 19"/>
          <p:cNvSpPr txBox="1">
            <a:spLocks noChangeArrowheads="1"/>
          </p:cNvSpPr>
          <p:nvPr/>
        </p:nvSpPr>
        <p:spPr bwMode="gray">
          <a:xfrm>
            <a:off x="323528" y="2638073"/>
            <a:ext cx="12241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err="1" smtClean="0">
                <a:latin typeface="+mn-lt"/>
              </a:rPr>
              <a:t>Long-term</a:t>
            </a:r>
            <a:r>
              <a:rPr lang="hu-HU" altLang="hu-HU" sz="1400" dirty="0" smtClean="0">
                <a:latin typeface="+mn-lt"/>
              </a:rPr>
              <a:t> </a:t>
            </a:r>
            <a:r>
              <a:rPr lang="hu-HU" altLang="hu-HU" sz="1400" dirty="0" err="1" smtClean="0">
                <a:latin typeface="+mn-lt"/>
              </a:rPr>
              <a:t>theories</a:t>
            </a:r>
            <a:endParaRPr lang="hu-HU" altLang="hu-HU" sz="1400" noProof="1">
              <a:latin typeface="+mn-lt"/>
            </a:endParaRPr>
          </a:p>
        </p:txBody>
      </p:sp>
      <p:sp>
        <p:nvSpPr>
          <p:cNvPr id="49" name="Text Box 19"/>
          <p:cNvSpPr txBox="1">
            <a:spLocks noChangeArrowheads="1"/>
          </p:cNvSpPr>
          <p:nvPr/>
        </p:nvSpPr>
        <p:spPr bwMode="gray">
          <a:xfrm>
            <a:off x="323528" y="4221088"/>
            <a:ext cx="12241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err="1" smtClean="0">
                <a:latin typeface="+mn-lt"/>
              </a:rPr>
              <a:t>Short-term</a:t>
            </a:r>
            <a:r>
              <a:rPr lang="hu-HU" altLang="hu-HU" sz="1400" dirty="0" smtClean="0">
                <a:latin typeface="+mn-lt"/>
              </a:rPr>
              <a:t> </a:t>
            </a:r>
            <a:r>
              <a:rPr lang="hu-HU" altLang="hu-HU" sz="1400" dirty="0" err="1" smtClean="0">
                <a:latin typeface="+mn-lt"/>
              </a:rPr>
              <a:t>theories</a:t>
            </a:r>
            <a:endParaRPr lang="hu-HU" altLang="hu-HU" sz="1400" noProof="1">
              <a:latin typeface="+mn-lt"/>
            </a:endParaRPr>
          </a:p>
        </p:txBody>
      </p:sp>
      <p:sp>
        <p:nvSpPr>
          <p:cNvPr id="50" name="Text Box 19"/>
          <p:cNvSpPr txBox="1">
            <a:spLocks noChangeArrowheads="1"/>
          </p:cNvSpPr>
          <p:nvPr/>
        </p:nvSpPr>
        <p:spPr bwMode="gray">
          <a:xfrm>
            <a:off x="395536" y="5518393"/>
            <a:ext cx="12241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err="1" smtClean="0">
                <a:latin typeface="+mn-lt"/>
              </a:rPr>
              <a:t>Learning</a:t>
            </a:r>
            <a:r>
              <a:rPr lang="hu-HU" altLang="hu-HU" sz="1400" dirty="0" smtClean="0">
                <a:latin typeface="+mn-lt"/>
              </a:rPr>
              <a:t> </a:t>
            </a:r>
            <a:r>
              <a:rPr lang="hu-HU" altLang="hu-HU" sz="1400" dirty="0" err="1" smtClean="0">
                <a:latin typeface="+mn-lt"/>
              </a:rPr>
              <a:t>theories</a:t>
            </a:r>
            <a:endParaRPr lang="hu-HU" altLang="hu-HU" sz="1400" noProof="1">
              <a:latin typeface="+mn-lt"/>
            </a:endParaRPr>
          </a:p>
        </p:txBody>
      </p:sp>
      <p:sp>
        <p:nvSpPr>
          <p:cNvPr id="22" name="Line 34"/>
          <p:cNvSpPr>
            <a:spLocks noChangeShapeType="1"/>
          </p:cNvSpPr>
          <p:nvPr/>
        </p:nvSpPr>
        <p:spPr bwMode="auto">
          <a:xfrm>
            <a:off x="4067944" y="2371551"/>
            <a:ext cx="2865462" cy="1055514"/>
          </a:xfrm>
          <a:prstGeom prst="line">
            <a:avLst/>
          </a:prstGeom>
          <a:noFill/>
          <a:ln w="508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23" name="Line 34"/>
          <p:cNvSpPr>
            <a:spLocks noChangeShapeType="1"/>
          </p:cNvSpPr>
          <p:nvPr/>
        </p:nvSpPr>
        <p:spPr bwMode="auto">
          <a:xfrm flipV="1">
            <a:off x="4211960" y="4109679"/>
            <a:ext cx="2651125" cy="314259"/>
          </a:xfrm>
          <a:prstGeom prst="line">
            <a:avLst/>
          </a:prstGeom>
          <a:noFill/>
          <a:ln w="508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24" name="Line 34"/>
          <p:cNvSpPr>
            <a:spLocks noChangeShapeType="1"/>
          </p:cNvSpPr>
          <p:nvPr/>
        </p:nvSpPr>
        <p:spPr bwMode="auto">
          <a:xfrm flipV="1">
            <a:off x="4198813" y="3861593"/>
            <a:ext cx="2651125" cy="209961"/>
          </a:xfrm>
          <a:prstGeom prst="line">
            <a:avLst/>
          </a:prstGeom>
          <a:noFill/>
          <a:ln w="508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25" name="Line 34"/>
          <p:cNvSpPr>
            <a:spLocks noChangeShapeType="1"/>
          </p:cNvSpPr>
          <p:nvPr/>
        </p:nvSpPr>
        <p:spPr bwMode="auto">
          <a:xfrm flipV="1">
            <a:off x="4175112" y="4293095"/>
            <a:ext cx="2701144" cy="498539"/>
          </a:xfrm>
          <a:prstGeom prst="line">
            <a:avLst/>
          </a:prstGeom>
          <a:noFill/>
          <a:ln w="50800">
            <a:solidFill>
              <a:srgbClr val="77777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Tree>
    <p:extLst>
      <p:ext uri="{BB962C8B-B14F-4D97-AF65-F5344CB8AC3E}">
        <p14:creationId xmlns:p14="http://schemas.microsoft.com/office/powerpoint/2010/main" val="2654930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51"/>
          <p:cNvGrpSpPr>
            <a:grpSpLocks/>
          </p:cNvGrpSpPr>
          <p:nvPr/>
        </p:nvGrpSpPr>
        <p:grpSpPr bwMode="auto">
          <a:xfrm>
            <a:off x="322263" y="1558925"/>
            <a:ext cx="3457575" cy="4770438"/>
            <a:chOff x="207" y="978"/>
            <a:chExt cx="2630" cy="2675"/>
          </a:xfrm>
        </p:grpSpPr>
        <p:sp>
          <p:nvSpPr>
            <p:cNvPr id="62467" name="Rectangle 19"/>
            <p:cNvSpPr>
              <a:spLocks noChangeArrowheads="1"/>
            </p:cNvSpPr>
            <p:nvPr/>
          </p:nvSpPr>
          <p:spPr bwMode="gray">
            <a:xfrm>
              <a:off x="207" y="978"/>
              <a:ext cx="2630" cy="227"/>
            </a:xfrm>
            <a:prstGeom prst="rect">
              <a:avLst/>
            </a:prstGeom>
            <a:gradFill rotWithShape="1">
              <a:gsLst>
                <a:gs pos="0">
                  <a:srgbClr val="FFFFFF"/>
                </a:gs>
                <a:gs pos="100000">
                  <a:srgbClr val="C1C2C3"/>
                </a:gs>
              </a:gsLst>
              <a:lin ang="5400000" scaled="1"/>
            </a:gradFill>
            <a:ln w="12700">
              <a:solidFill>
                <a:srgbClr val="C0C0C0"/>
              </a:solidFill>
              <a:miter lim="800000"/>
              <a:headEnd/>
              <a:tailEnd/>
            </a:ln>
          </p:spPr>
          <p:txBody>
            <a:bodyPr lIns="288000" tIns="0" rIns="0" bIns="0" anchor="ct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r>
                <a:rPr lang="hu-HU" altLang="hu-HU" sz="1600" b="1"/>
                <a:t>Conflicting effects:</a:t>
              </a:r>
              <a:endParaRPr lang="hu-HU" altLang="hu-HU" sz="1600" b="1" noProof="1"/>
            </a:p>
          </p:txBody>
        </p:sp>
        <p:sp>
          <p:nvSpPr>
            <p:cNvPr id="65543" name="Rectangle 5"/>
            <p:cNvSpPr>
              <a:spLocks noChangeArrowheads="1"/>
            </p:cNvSpPr>
            <p:nvPr/>
          </p:nvSpPr>
          <p:spPr bwMode="gray">
            <a:xfrm>
              <a:off x="207" y="1205"/>
              <a:ext cx="2630" cy="2448"/>
            </a:xfrm>
            <a:prstGeom prst="rect">
              <a:avLst/>
            </a:prstGeom>
            <a:gradFill rotWithShape="1">
              <a:gsLst>
                <a:gs pos="0">
                  <a:srgbClr val="FFFFFF"/>
                </a:gs>
                <a:gs pos="100000">
                  <a:srgbClr val="EAEAEA"/>
                </a:gs>
              </a:gsLst>
              <a:lin ang="5400000" scaled="1"/>
            </a:gradFill>
            <a:ln w="12700">
              <a:solidFill>
                <a:srgbClr val="C0C0C0"/>
              </a:solidFill>
              <a:miter lim="800000"/>
              <a:headEnd/>
              <a:tailEnd/>
            </a:ln>
          </p:spPr>
          <p:txBody>
            <a:bodyPr lIns="108000" tIns="108000" rIns="144000" bIns="72000"/>
            <a:lstStyle>
              <a:lvl1pPr marL="285750" indent="-285750"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95000"/>
                </a:lnSpc>
                <a:spcAft>
                  <a:spcPct val="40000"/>
                </a:spcAft>
                <a:buClr>
                  <a:srgbClr val="292929"/>
                </a:buClr>
                <a:buFont typeface="Arial" charset="0"/>
                <a:buChar char="•"/>
              </a:pPr>
              <a:r>
                <a:rPr lang="hu-HU" altLang="hu-HU" sz="1600" dirty="0" err="1" smtClean="0"/>
                <a:t>very</a:t>
              </a:r>
              <a:r>
                <a:rPr lang="hu-HU" altLang="hu-HU" sz="1600" dirty="0" smtClean="0"/>
                <a:t> </a:t>
              </a:r>
              <a:r>
                <a:rPr lang="hu-HU" altLang="hu-HU" sz="1600" dirty="0" err="1" smtClean="0"/>
                <a:t>strong</a:t>
              </a:r>
              <a:r>
                <a:rPr lang="hu-HU" altLang="hu-HU" sz="1600" dirty="0" smtClean="0"/>
                <a:t> </a:t>
              </a:r>
              <a:r>
                <a:rPr lang="hu-HU" altLang="hu-HU" sz="1600" dirty="0" err="1" smtClean="0"/>
                <a:t>democratic</a:t>
              </a:r>
              <a:r>
                <a:rPr lang="hu-HU" altLang="hu-HU" sz="1600" dirty="0" smtClean="0"/>
                <a:t> </a:t>
              </a:r>
              <a:r>
                <a:rPr lang="hu-HU" altLang="hu-HU" sz="1600" dirty="0" err="1" smtClean="0"/>
                <a:t>values</a:t>
              </a:r>
              <a:r>
                <a:rPr lang="hu-HU" altLang="hu-HU" sz="1600" dirty="0" smtClean="0"/>
                <a:t> </a:t>
              </a:r>
              <a:r>
                <a:rPr lang="hu-HU" altLang="hu-HU" sz="1600" dirty="0" err="1" smtClean="0"/>
                <a:t>in</a:t>
              </a:r>
              <a:r>
                <a:rPr lang="hu-HU" altLang="hu-HU" sz="1600" dirty="0" smtClean="0"/>
                <a:t> </a:t>
              </a:r>
              <a:r>
                <a:rPr lang="hu-HU" altLang="hu-HU" sz="1600" dirty="0" err="1" smtClean="0"/>
                <a:t>Ukranian</a:t>
              </a:r>
              <a:r>
                <a:rPr lang="hu-HU" altLang="hu-HU" sz="1600" dirty="0" smtClean="0"/>
                <a:t> </a:t>
              </a:r>
              <a:r>
                <a:rPr lang="hu-HU" altLang="hu-HU" sz="1600" dirty="0" err="1" smtClean="0"/>
                <a:t>society</a:t>
              </a:r>
              <a:endParaRPr lang="hu-HU" altLang="hu-HU" sz="1600" dirty="0"/>
            </a:p>
            <a:p>
              <a:pPr eaLnBrk="1" hangingPunct="1">
                <a:lnSpc>
                  <a:spcPct val="95000"/>
                </a:lnSpc>
                <a:spcAft>
                  <a:spcPct val="40000"/>
                </a:spcAft>
                <a:buClr>
                  <a:srgbClr val="292929"/>
                </a:buClr>
                <a:buFont typeface="Arial" charset="0"/>
                <a:buChar char="•"/>
              </a:pPr>
              <a:r>
                <a:rPr lang="hu-HU" altLang="hu-HU" sz="1600" dirty="0" err="1" smtClean="0"/>
                <a:t>compared</a:t>
              </a:r>
              <a:r>
                <a:rPr lang="hu-HU" altLang="hu-HU" sz="1600" dirty="0" smtClean="0"/>
                <a:t> </a:t>
              </a:r>
              <a:r>
                <a:rPr lang="hu-HU" altLang="hu-HU" sz="1600" dirty="0" err="1" smtClean="0"/>
                <a:t>to</a:t>
              </a:r>
              <a:r>
                <a:rPr lang="hu-HU" altLang="hu-HU" sz="1600" dirty="0" smtClean="0"/>
                <a:t> </a:t>
              </a:r>
              <a:r>
                <a:rPr lang="hu-HU" altLang="hu-HU" sz="1600" dirty="0" err="1" smtClean="0"/>
                <a:t>Visegrad</a:t>
              </a:r>
              <a:r>
                <a:rPr lang="hu-HU" altLang="hu-HU" sz="1600" dirty="0" smtClean="0"/>
                <a:t> </a:t>
              </a:r>
              <a:r>
                <a:rPr lang="hu-HU" altLang="hu-HU" sz="1600" dirty="0" err="1" smtClean="0"/>
                <a:t>countries</a:t>
              </a:r>
              <a:r>
                <a:rPr lang="hu-HU" altLang="hu-HU" sz="1600" dirty="0" smtClean="0"/>
                <a:t>, </a:t>
              </a:r>
              <a:r>
                <a:rPr lang="hu-HU" altLang="hu-HU" sz="1600" dirty="0" err="1" smtClean="0"/>
                <a:t>there</a:t>
              </a:r>
              <a:r>
                <a:rPr lang="hu-HU" altLang="hu-HU" sz="1600" dirty="0" smtClean="0"/>
                <a:t> is no </a:t>
              </a:r>
              <a:r>
                <a:rPr lang="hu-HU" altLang="hu-HU" sz="1600" dirty="0" err="1" smtClean="0"/>
                <a:t>lag</a:t>
              </a:r>
              <a:r>
                <a:rPr lang="hu-HU" altLang="hu-HU" sz="1600" dirty="0" smtClean="0"/>
                <a:t> </a:t>
              </a:r>
              <a:r>
                <a:rPr lang="hu-HU" altLang="hu-HU" sz="1600" dirty="0" err="1" smtClean="0"/>
                <a:t>concerning</a:t>
              </a:r>
              <a:r>
                <a:rPr lang="hu-HU" altLang="hu-HU" sz="1600" dirty="0" smtClean="0"/>
                <a:t> </a:t>
              </a:r>
              <a:r>
                <a:rPr lang="hu-HU" altLang="hu-HU" sz="1600" dirty="0" err="1" smtClean="0"/>
                <a:t>support</a:t>
              </a:r>
              <a:endParaRPr lang="hu-HU" altLang="hu-HU" sz="1600" dirty="0"/>
            </a:p>
            <a:p>
              <a:pPr eaLnBrk="1" hangingPunct="1">
                <a:lnSpc>
                  <a:spcPct val="95000"/>
                </a:lnSpc>
                <a:spcAft>
                  <a:spcPct val="40000"/>
                </a:spcAft>
                <a:buClr>
                  <a:srgbClr val="292929"/>
                </a:buClr>
                <a:buFont typeface="Arial" charset="0"/>
                <a:buChar char="•"/>
              </a:pPr>
              <a:r>
                <a:rPr lang="hu-HU" altLang="hu-HU" sz="1600" dirty="0" err="1"/>
                <a:t>people</a:t>
              </a:r>
              <a:r>
                <a:rPr lang="hu-HU" altLang="hu-HU" sz="1600" dirty="0"/>
                <a:t> </a:t>
              </a:r>
              <a:r>
                <a:rPr lang="hu-HU" altLang="hu-HU" sz="1600" dirty="0" err="1"/>
                <a:t>have</a:t>
              </a:r>
              <a:r>
                <a:rPr lang="hu-HU" altLang="hu-HU" sz="1600" dirty="0"/>
                <a:t> </a:t>
              </a:r>
              <a:r>
                <a:rPr lang="hu-HU" altLang="hu-HU" sz="1600" dirty="0" err="1" smtClean="0"/>
                <a:t>strong</a:t>
              </a:r>
              <a:r>
                <a:rPr lang="hu-HU" altLang="hu-HU" sz="1600" dirty="0" smtClean="0"/>
                <a:t> interest </a:t>
              </a:r>
              <a:r>
                <a:rPr lang="hu-HU" altLang="hu-HU" sz="1600" dirty="0" err="1" smtClean="0"/>
                <a:t>in</a:t>
              </a:r>
              <a:r>
                <a:rPr lang="hu-HU" altLang="hu-HU" sz="1600" dirty="0" smtClean="0"/>
                <a:t> </a:t>
              </a:r>
              <a:r>
                <a:rPr lang="hu-HU" altLang="hu-HU" sz="1600" dirty="0" err="1" smtClean="0"/>
                <a:t>politics</a:t>
              </a:r>
              <a:endParaRPr lang="hu-HU" altLang="hu-HU" sz="1600" dirty="0"/>
            </a:p>
            <a:p>
              <a:pPr eaLnBrk="1" hangingPunct="1">
                <a:lnSpc>
                  <a:spcPct val="95000"/>
                </a:lnSpc>
                <a:spcAft>
                  <a:spcPct val="40000"/>
                </a:spcAft>
                <a:buClr>
                  <a:srgbClr val="292929"/>
                </a:buClr>
                <a:buFont typeface="Arial" charset="0"/>
                <a:buChar char="•"/>
              </a:pPr>
              <a:endParaRPr lang="hu-HU" altLang="hu-HU" sz="1600" dirty="0"/>
            </a:p>
            <a:p>
              <a:pPr eaLnBrk="1" hangingPunct="1">
                <a:lnSpc>
                  <a:spcPct val="95000"/>
                </a:lnSpc>
                <a:spcAft>
                  <a:spcPct val="40000"/>
                </a:spcAft>
                <a:buClr>
                  <a:srgbClr val="292929"/>
                </a:buClr>
                <a:buFont typeface="Arial" charset="0"/>
                <a:buNone/>
              </a:pPr>
              <a:r>
                <a:rPr lang="hu-HU" altLang="hu-HU" sz="1600" b="1" dirty="0"/>
                <a:t>BUT</a:t>
              </a:r>
            </a:p>
            <a:p>
              <a:pPr eaLnBrk="1" hangingPunct="1">
                <a:lnSpc>
                  <a:spcPct val="95000"/>
                </a:lnSpc>
                <a:spcAft>
                  <a:spcPct val="40000"/>
                </a:spcAft>
                <a:buClr>
                  <a:srgbClr val="292929"/>
                </a:buClr>
                <a:buFont typeface="Arial" charset="0"/>
                <a:buChar char="•"/>
              </a:pPr>
              <a:r>
                <a:rPr lang="hu-HU" altLang="hu-HU" sz="1600" dirty="0" err="1" smtClean="0"/>
                <a:t>very</a:t>
              </a:r>
              <a:r>
                <a:rPr lang="hu-HU" altLang="hu-HU" sz="1600" dirty="0" smtClean="0"/>
                <a:t> </a:t>
              </a:r>
              <a:r>
                <a:rPr lang="hu-HU" altLang="hu-HU" sz="1600" dirty="0" err="1" smtClean="0"/>
                <a:t>low</a:t>
              </a:r>
              <a:r>
                <a:rPr lang="hu-HU" altLang="hu-HU" sz="1600" dirty="0" smtClean="0"/>
                <a:t> </a:t>
              </a:r>
              <a:r>
                <a:rPr lang="hu-HU" altLang="hu-HU" sz="1600" dirty="0" err="1" smtClean="0"/>
                <a:t>satisfaction</a:t>
              </a:r>
              <a:r>
                <a:rPr lang="hu-HU" altLang="hu-HU" sz="1600" dirty="0" smtClean="0"/>
                <a:t> </a:t>
              </a:r>
              <a:r>
                <a:rPr lang="hu-HU" altLang="hu-HU" sz="1600" dirty="0" err="1" smtClean="0"/>
                <a:t>with</a:t>
              </a:r>
              <a:r>
                <a:rPr lang="hu-HU" altLang="hu-HU" sz="1600" dirty="0" smtClean="0"/>
                <a:t> </a:t>
              </a:r>
              <a:r>
                <a:rPr lang="hu-HU" altLang="hu-HU" sz="1600" dirty="0" err="1" smtClean="0"/>
                <a:t>system</a:t>
              </a:r>
              <a:r>
                <a:rPr lang="hu-HU" altLang="hu-HU" sz="1600" dirty="0" smtClean="0"/>
                <a:t> performance</a:t>
              </a:r>
              <a:endParaRPr lang="hu-HU" altLang="hu-HU" sz="1600" dirty="0"/>
            </a:p>
            <a:p>
              <a:pPr eaLnBrk="1" hangingPunct="1">
                <a:lnSpc>
                  <a:spcPct val="95000"/>
                </a:lnSpc>
                <a:spcAft>
                  <a:spcPct val="40000"/>
                </a:spcAft>
                <a:buClr>
                  <a:srgbClr val="292929"/>
                </a:buClr>
                <a:buFont typeface="Arial" charset="0"/>
                <a:buChar char="•"/>
              </a:pPr>
              <a:r>
                <a:rPr lang="hu-HU" altLang="hu-HU" sz="1600" dirty="0" err="1" smtClean="0"/>
                <a:t>strong</a:t>
              </a:r>
              <a:r>
                <a:rPr lang="hu-HU" altLang="hu-HU" sz="1600" dirty="0" smtClean="0"/>
                <a:t> </a:t>
              </a:r>
              <a:r>
                <a:rPr lang="hu-HU" altLang="hu-HU" sz="1600" dirty="0" err="1" smtClean="0"/>
                <a:t>nostalgia</a:t>
              </a:r>
              <a:r>
                <a:rPr lang="hu-HU" altLang="hu-HU" sz="1600" dirty="0" smtClean="0"/>
                <a:t> </a:t>
              </a:r>
              <a:r>
                <a:rPr lang="hu-HU" altLang="hu-HU" sz="1600" dirty="0" err="1" smtClean="0"/>
                <a:t>toward</a:t>
              </a:r>
              <a:r>
                <a:rPr lang="hu-HU" altLang="hu-HU" sz="1600" dirty="0" smtClean="0"/>
                <a:t> </a:t>
              </a:r>
              <a:r>
                <a:rPr lang="hu-HU" altLang="hu-HU" sz="1600" dirty="0" err="1" smtClean="0"/>
                <a:t>communist</a:t>
              </a:r>
              <a:r>
                <a:rPr lang="hu-HU" altLang="hu-HU" sz="1600" dirty="0" smtClean="0"/>
                <a:t> </a:t>
              </a:r>
              <a:r>
                <a:rPr lang="hu-HU" altLang="hu-HU" sz="1600" dirty="0" err="1" smtClean="0"/>
                <a:t>regime</a:t>
              </a:r>
              <a:endParaRPr lang="hu-HU" altLang="hu-HU" sz="1600" dirty="0"/>
            </a:p>
            <a:p>
              <a:pPr eaLnBrk="1" hangingPunct="1">
                <a:lnSpc>
                  <a:spcPct val="95000"/>
                </a:lnSpc>
                <a:spcAft>
                  <a:spcPct val="40000"/>
                </a:spcAft>
                <a:buClr>
                  <a:srgbClr val="292929"/>
                </a:buClr>
                <a:buFont typeface="Arial" charset="0"/>
                <a:buChar char="•"/>
              </a:pPr>
              <a:r>
                <a:rPr lang="hu-HU" altLang="hu-HU" sz="1600" dirty="0" err="1" smtClean="0"/>
                <a:t>practically</a:t>
              </a:r>
              <a:r>
                <a:rPr lang="hu-HU" altLang="hu-HU" sz="1600" dirty="0" smtClean="0"/>
                <a:t> no </a:t>
              </a:r>
              <a:r>
                <a:rPr lang="hu-HU" altLang="hu-HU" sz="1600" dirty="0" err="1" smtClean="0"/>
                <a:t>trust</a:t>
              </a:r>
              <a:r>
                <a:rPr lang="hu-HU" altLang="hu-HU" sz="1600" dirty="0" smtClean="0"/>
                <a:t> </a:t>
              </a:r>
              <a:r>
                <a:rPr lang="hu-HU" altLang="hu-HU" sz="1600" dirty="0" err="1" smtClean="0"/>
                <a:t>in</a:t>
              </a:r>
              <a:r>
                <a:rPr lang="hu-HU" altLang="hu-HU" sz="1600" dirty="0" smtClean="0"/>
                <a:t> </a:t>
              </a:r>
              <a:r>
                <a:rPr lang="hu-HU" altLang="hu-HU" sz="1600" dirty="0" err="1" smtClean="0"/>
                <a:t>institutions</a:t>
              </a:r>
              <a:endParaRPr lang="hu-HU" altLang="hu-HU" sz="1600" noProof="1"/>
            </a:p>
          </p:txBody>
        </p:sp>
      </p:grpSp>
      <p:grpSp>
        <p:nvGrpSpPr>
          <p:cNvPr id="62469" name="Group 8"/>
          <p:cNvGrpSpPr>
            <a:grpSpLocks/>
          </p:cNvGrpSpPr>
          <p:nvPr/>
        </p:nvGrpSpPr>
        <p:grpSpPr bwMode="auto">
          <a:xfrm>
            <a:off x="5148263" y="2457450"/>
            <a:ext cx="2271712" cy="2998788"/>
            <a:chOff x="3243" y="1548"/>
            <a:chExt cx="1431" cy="1889"/>
          </a:xfrm>
        </p:grpSpPr>
        <p:grpSp>
          <p:nvGrpSpPr>
            <p:cNvPr id="62470" name="Group 9"/>
            <p:cNvGrpSpPr>
              <a:grpSpLocks/>
            </p:cNvGrpSpPr>
            <p:nvPr/>
          </p:nvGrpSpPr>
          <p:grpSpPr bwMode="auto">
            <a:xfrm rot="220837">
              <a:off x="3478" y="1548"/>
              <a:ext cx="1196" cy="1712"/>
              <a:chOff x="728" y="1935"/>
              <a:chExt cx="1196" cy="1712"/>
            </a:xfrm>
          </p:grpSpPr>
          <p:sp>
            <p:nvSpPr>
              <p:cNvPr id="62471" name="Freeform 4"/>
              <p:cNvSpPr>
                <a:spLocks/>
              </p:cNvSpPr>
              <p:nvPr/>
            </p:nvSpPr>
            <p:spPr bwMode="gray">
              <a:xfrm rot="1227305">
                <a:off x="761" y="2498"/>
                <a:ext cx="311" cy="153"/>
              </a:xfrm>
              <a:custGeom>
                <a:avLst/>
                <a:gdLst>
                  <a:gd name="T0" fmla="*/ 0 w 389"/>
                  <a:gd name="T1" fmla="*/ 1805301152 h 182"/>
                  <a:gd name="T2" fmla="*/ 1716881866 w 389"/>
                  <a:gd name="T3" fmla="*/ 1805301152 h 182"/>
                  <a:gd name="T4" fmla="*/ 1716881866 w 389"/>
                  <a:gd name="T5" fmla="*/ 1805301152 h 182"/>
                  <a:gd name="T6" fmla="*/ 1716881866 w 389"/>
                  <a:gd name="T7" fmla="*/ 0 h 182"/>
                  <a:gd name="T8" fmla="*/ 0 w 389"/>
                  <a:gd name="T9" fmla="*/ 1805301152 h 182"/>
                  <a:gd name="T10" fmla="*/ 0 60000 65536"/>
                  <a:gd name="T11" fmla="*/ 0 60000 65536"/>
                  <a:gd name="T12" fmla="*/ 0 60000 65536"/>
                  <a:gd name="T13" fmla="*/ 0 60000 65536"/>
                  <a:gd name="T14" fmla="*/ 0 60000 65536"/>
                  <a:gd name="T15" fmla="*/ 0 w 389"/>
                  <a:gd name="T16" fmla="*/ 0 h 182"/>
                  <a:gd name="T17" fmla="*/ 389 w 389"/>
                  <a:gd name="T18" fmla="*/ 182 h 182"/>
                </a:gdLst>
                <a:ahLst/>
                <a:cxnLst>
                  <a:cxn ang="T10">
                    <a:pos x="T0" y="T1"/>
                  </a:cxn>
                  <a:cxn ang="T11">
                    <a:pos x="T2" y="T3"/>
                  </a:cxn>
                  <a:cxn ang="T12">
                    <a:pos x="T4" y="T5"/>
                  </a:cxn>
                  <a:cxn ang="T13">
                    <a:pos x="T6" y="T7"/>
                  </a:cxn>
                  <a:cxn ang="T14">
                    <a:pos x="T8" y="T9"/>
                  </a:cxn>
                </a:cxnLst>
                <a:rect l="T15" t="T16" r="T17" b="T18"/>
                <a:pathLst>
                  <a:path w="389" h="182">
                    <a:moveTo>
                      <a:pt x="0" y="133"/>
                    </a:moveTo>
                    <a:lnTo>
                      <a:pt x="49" y="182"/>
                    </a:lnTo>
                    <a:lnTo>
                      <a:pt x="389" y="45"/>
                    </a:lnTo>
                    <a:lnTo>
                      <a:pt x="330" y="0"/>
                    </a:lnTo>
                    <a:lnTo>
                      <a:pt x="0" y="13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2" name="Freeform 5"/>
              <p:cNvSpPr>
                <a:spLocks/>
              </p:cNvSpPr>
              <p:nvPr/>
            </p:nvSpPr>
            <p:spPr bwMode="gray">
              <a:xfrm rot="1227305">
                <a:off x="1120" y="3091"/>
                <a:ext cx="290" cy="123"/>
              </a:xfrm>
              <a:custGeom>
                <a:avLst/>
                <a:gdLst>
                  <a:gd name="T0" fmla="*/ 0 w 366"/>
                  <a:gd name="T1" fmla="*/ 1715196890 h 154"/>
                  <a:gd name="T2" fmla="*/ 1701557109 w 366"/>
                  <a:gd name="T3" fmla="*/ 1715196890 h 154"/>
                  <a:gd name="T4" fmla="*/ 1701557109 w 366"/>
                  <a:gd name="T5" fmla="*/ 1715196890 h 154"/>
                  <a:gd name="T6" fmla="*/ 1701557109 w 366"/>
                  <a:gd name="T7" fmla="*/ 0 h 154"/>
                  <a:gd name="T8" fmla="*/ 0 w 366"/>
                  <a:gd name="T9" fmla="*/ 1715196890 h 154"/>
                  <a:gd name="T10" fmla="*/ 0 60000 65536"/>
                  <a:gd name="T11" fmla="*/ 0 60000 65536"/>
                  <a:gd name="T12" fmla="*/ 0 60000 65536"/>
                  <a:gd name="T13" fmla="*/ 0 60000 65536"/>
                  <a:gd name="T14" fmla="*/ 0 60000 65536"/>
                  <a:gd name="T15" fmla="*/ 0 w 366"/>
                  <a:gd name="T16" fmla="*/ 0 h 154"/>
                  <a:gd name="T17" fmla="*/ 366 w 366"/>
                  <a:gd name="T18" fmla="*/ 154 h 154"/>
                </a:gdLst>
                <a:ahLst/>
                <a:cxnLst>
                  <a:cxn ang="T10">
                    <a:pos x="T0" y="T1"/>
                  </a:cxn>
                  <a:cxn ang="T11">
                    <a:pos x="T2" y="T3"/>
                  </a:cxn>
                  <a:cxn ang="T12">
                    <a:pos x="T4" y="T5"/>
                  </a:cxn>
                  <a:cxn ang="T13">
                    <a:pos x="T6" y="T7"/>
                  </a:cxn>
                  <a:cxn ang="T14">
                    <a:pos x="T8" y="T9"/>
                  </a:cxn>
                </a:cxnLst>
                <a:rect l="T15" t="T16" r="T17" b="T18"/>
                <a:pathLst>
                  <a:path w="366" h="154">
                    <a:moveTo>
                      <a:pt x="0" y="113"/>
                    </a:moveTo>
                    <a:lnTo>
                      <a:pt x="40" y="154"/>
                    </a:lnTo>
                    <a:lnTo>
                      <a:pt x="366" y="42"/>
                    </a:lnTo>
                    <a:lnTo>
                      <a:pt x="309" y="0"/>
                    </a:lnTo>
                    <a:lnTo>
                      <a:pt x="0" y="11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3" name="Freeform 6"/>
              <p:cNvSpPr>
                <a:spLocks/>
              </p:cNvSpPr>
              <p:nvPr/>
            </p:nvSpPr>
            <p:spPr bwMode="gray">
              <a:xfrm rot="1227305">
                <a:off x="1042" y="2283"/>
                <a:ext cx="381" cy="355"/>
              </a:xfrm>
              <a:custGeom>
                <a:avLst/>
                <a:gdLst>
                  <a:gd name="T0" fmla="*/ 2147483647 w 195"/>
                  <a:gd name="T1" fmla="*/ 2147483647 h 185"/>
                  <a:gd name="T2" fmla="*/ 2147483647 w 195"/>
                  <a:gd name="T3" fmla="*/ 2147483647 h 185"/>
                  <a:gd name="T4" fmla="*/ 2147483647 w 195"/>
                  <a:gd name="T5" fmla="*/ 2147483647 h 185"/>
                  <a:gd name="T6" fmla="*/ 2147483647 w 195"/>
                  <a:gd name="T7" fmla="*/ 2147483647 h 185"/>
                  <a:gd name="T8" fmla="*/ 2147483647 w 195"/>
                  <a:gd name="T9" fmla="*/ 2147483647 h 185"/>
                  <a:gd name="T10" fmla="*/ 2147483647 w 195"/>
                  <a:gd name="T11" fmla="*/ 2147483647 h 185"/>
                  <a:gd name="T12" fmla="*/ 0 60000 65536"/>
                  <a:gd name="T13" fmla="*/ 0 60000 65536"/>
                  <a:gd name="T14" fmla="*/ 0 60000 65536"/>
                  <a:gd name="T15" fmla="*/ 0 60000 65536"/>
                  <a:gd name="T16" fmla="*/ 0 60000 65536"/>
                  <a:gd name="T17" fmla="*/ 0 60000 65536"/>
                  <a:gd name="T18" fmla="*/ 0 w 195"/>
                  <a:gd name="T19" fmla="*/ 0 h 185"/>
                  <a:gd name="T20" fmla="*/ 195 w 195"/>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95" h="185">
                    <a:moveTo>
                      <a:pt x="44" y="185"/>
                    </a:moveTo>
                    <a:cubicBezTo>
                      <a:pt x="44" y="185"/>
                      <a:pt x="12" y="111"/>
                      <a:pt x="60" y="62"/>
                    </a:cubicBezTo>
                    <a:cubicBezTo>
                      <a:pt x="109" y="13"/>
                      <a:pt x="167" y="22"/>
                      <a:pt x="195" y="37"/>
                    </a:cubicBezTo>
                    <a:cubicBezTo>
                      <a:pt x="195" y="37"/>
                      <a:pt x="167" y="0"/>
                      <a:pt x="88" y="17"/>
                    </a:cubicBezTo>
                    <a:cubicBezTo>
                      <a:pt x="8" y="34"/>
                      <a:pt x="0" y="107"/>
                      <a:pt x="19" y="166"/>
                    </a:cubicBezTo>
                    <a:lnTo>
                      <a:pt x="44" y="185"/>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4" name="Freeform 7"/>
              <p:cNvSpPr>
                <a:spLocks/>
              </p:cNvSpPr>
              <p:nvPr/>
            </p:nvSpPr>
            <p:spPr bwMode="gray">
              <a:xfrm rot="1227305">
                <a:off x="1448" y="2301"/>
                <a:ext cx="476" cy="948"/>
              </a:xfrm>
              <a:custGeom>
                <a:avLst/>
                <a:gdLst>
                  <a:gd name="T0" fmla="*/ 2147483647 w 236"/>
                  <a:gd name="T1" fmla="*/ 2147483647 h 498"/>
                  <a:gd name="T2" fmla="*/ 2147483647 w 236"/>
                  <a:gd name="T3" fmla="*/ 2147483647 h 498"/>
                  <a:gd name="T4" fmla="*/ 2147483647 w 236"/>
                  <a:gd name="T5" fmla="*/ 0 h 498"/>
                  <a:gd name="T6" fmla="*/ 2147483647 w 236"/>
                  <a:gd name="T7" fmla="*/ 2147483647 h 498"/>
                  <a:gd name="T8" fmla="*/ 2147483647 w 236"/>
                  <a:gd name="T9" fmla="*/ 2147483647 h 498"/>
                  <a:gd name="T10" fmla="*/ 2147483647 w 236"/>
                  <a:gd name="T11" fmla="*/ 2147483647 h 498"/>
                  <a:gd name="T12" fmla="*/ 2147483647 w 236"/>
                  <a:gd name="T13" fmla="*/ 2147483647 h 498"/>
                  <a:gd name="T14" fmla="*/ 0 60000 65536"/>
                  <a:gd name="T15" fmla="*/ 0 60000 65536"/>
                  <a:gd name="T16" fmla="*/ 0 60000 65536"/>
                  <a:gd name="T17" fmla="*/ 0 60000 65536"/>
                  <a:gd name="T18" fmla="*/ 0 60000 65536"/>
                  <a:gd name="T19" fmla="*/ 0 60000 65536"/>
                  <a:gd name="T20" fmla="*/ 0 60000 65536"/>
                  <a:gd name="T21" fmla="*/ 0 w 236"/>
                  <a:gd name="T22" fmla="*/ 0 h 498"/>
                  <a:gd name="T23" fmla="*/ 236 w 236"/>
                  <a:gd name="T24" fmla="*/ 498 h 4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498">
                    <a:moveTo>
                      <a:pt x="60" y="498"/>
                    </a:moveTo>
                    <a:cubicBezTo>
                      <a:pt x="60" y="498"/>
                      <a:pt x="26" y="410"/>
                      <a:pt x="71" y="366"/>
                    </a:cubicBezTo>
                    <a:cubicBezTo>
                      <a:pt x="115" y="321"/>
                      <a:pt x="236" y="127"/>
                      <a:pt x="25" y="0"/>
                    </a:cubicBezTo>
                    <a:cubicBezTo>
                      <a:pt x="25" y="0"/>
                      <a:pt x="128" y="61"/>
                      <a:pt x="123" y="178"/>
                    </a:cubicBezTo>
                    <a:cubicBezTo>
                      <a:pt x="123" y="178"/>
                      <a:pt x="117" y="259"/>
                      <a:pt x="84" y="300"/>
                    </a:cubicBezTo>
                    <a:cubicBezTo>
                      <a:pt x="51" y="342"/>
                      <a:pt x="0" y="403"/>
                      <a:pt x="36" y="480"/>
                    </a:cubicBezTo>
                    <a:lnTo>
                      <a:pt x="60" y="498"/>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5" name="Freeform 9"/>
              <p:cNvSpPr>
                <a:spLocks/>
              </p:cNvSpPr>
              <p:nvPr/>
            </p:nvSpPr>
            <p:spPr bwMode="gray">
              <a:xfrm rot="1227305">
                <a:off x="1110" y="3504"/>
                <a:ext cx="322" cy="143"/>
              </a:xfrm>
              <a:custGeom>
                <a:avLst/>
                <a:gdLst>
                  <a:gd name="T0" fmla="*/ 0 w 404"/>
                  <a:gd name="T1" fmla="*/ 1907391131 h 161"/>
                  <a:gd name="T2" fmla="*/ 1711607329 w 404"/>
                  <a:gd name="T3" fmla="*/ 1907391131 h 161"/>
                  <a:gd name="T4" fmla="*/ 1711607329 w 404"/>
                  <a:gd name="T5" fmla="*/ 1907391131 h 161"/>
                  <a:gd name="T6" fmla="*/ 1711607329 w 404"/>
                  <a:gd name="T7" fmla="*/ 0 h 161"/>
                  <a:gd name="T8" fmla="*/ 0 w 404"/>
                  <a:gd name="T9" fmla="*/ 1907391131 h 161"/>
                  <a:gd name="T10" fmla="*/ 0 60000 65536"/>
                  <a:gd name="T11" fmla="*/ 0 60000 65536"/>
                  <a:gd name="T12" fmla="*/ 0 60000 65536"/>
                  <a:gd name="T13" fmla="*/ 0 60000 65536"/>
                  <a:gd name="T14" fmla="*/ 0 60000 65536"/>
                  <a:gd name="T15" fmla="*/ 0 w 404"/>
                  <a:gd name="T16" fmla="*/ 0 h 161"/>
                  <a:gd name="T17" fmla="*/ 404 w 404"/>
                  <a:gd name="T18" fmla="*/ 161 h 161"/>
                </a:gdLst>
                <a:ahLst/>
                <a:cxnLst>
                  <a:cxn ang="T10">
                    <a:pos x="T0" y="T1"/>
                  </a:cxn>
                  <a:cxn ang="T11">
                    <a:pos x="T2" y="T3"/>
                  </a:cxn>
                  <a:cxn ang="T12">
                    <a:pos x="T4" y="T5"/>
                  </a:cxn>
                  <a:cxn ang="T13">
                    <a:pos x="T6" y="T7"/>
                  </a:cxn>
                  <a:cxn ang="T14">
                    <a:pos x="T8" y="T9"/>
                  </a:cxn>
                </a:cxnLst>
                <a:rect l="T15" t="T16" r="T17" b="T18"/>
                <a:pathLst>
                  <a:path w="404" h="161">
                    <a:moveTo>
                      <a:pt x="0" y="113"/>
                    </a:moveTo>
                    <a:lnTo>
                      <a:pt x="47" y="161"/>
                    </a:lnTo>
                    <a:lnTo>
                      <a:pt x="404" y="50"/>
                    </a:lnTo>
                    <a:lnTo>
                      <a:pt x="342" y="0"/>
                    </a:lnTo>
                    <a:lnTo>
                      <a:pt x="0" y="11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6" name="Freeform 10"/>
              <p:cNvSpPr>
                <a:spLocks/>
              </p:cNvSpPr>
              <p:nvPr/>
            </p:nvSpPr>
            <p:spPr bwMode="gray">
              <a:xfrm rot="1227305">
                <a:off x="1340" y="3285"/>
                <a:ext cx="149" cy="312"/>
              </a:xfrm>
              <a:custGeom>
                <a:avLst/>
                <a:gdLst>
                  <a:gd name="T0" fmla="*/ 0 w 185"/>
                  <a:gd name="T1" fmla="*/ 0 h 388"/>
                  <a:gd name="T2" fmla="*/ 1729593955 w 185"/>
                  <a:gd name="T3" fmla="*/ 1726841566 h 388"/>
                  <a:gd name="T4" fmla="*/ 1729593955 w 185"/>
                  <a:gd name="T5" fmla="*/ 1726841566 h 388"/>
                  <a:gd name="T6" fmla="*/ 1729593955 w 185"/>
                  <a:gd name="T7" fmla="*/ 1726841566 h 388"/>
                  <a:gd name="T8" fmla="*/ 0 w 185"/>
                  <a:gd name="T9" fmla="*/ 0 h 388"/>
                  <a:gd name="T10" fmla="*/ 0 60000 65536"/>
                  <a:gd name="T11" fmla="*/ 0 60000 65536"/>
                  <a:gd name="T12" fmla="*/ 0 60000 65536"/>
                  <a:gd name="T13" fmla="*/ 0 60000 65536"/>
                  <a:gd name="T14" fmla="*/ 0 60000 65536"/>
                  <a:gd name="T15" fmla="*/ 0 w 185"/>
                  <a:gd name="T16" fmla="*/ 0 h 388"/>
                  <a:gd name="T17" fmla="*/ 185 w 185"/>
                  <a:gd name="T18" fmla="*/ 388 h 388"/>
                </a:gdLst>
                <a:ahLst/>
                <a:cxnLst>
                  <a:cxn ang="T10">
                    <a:pos x="T0" y="T1"/>
                  </a:cxn>
                  <a:cxn ang="T11">
                    <a:pos x="T2" y="T3"/>
                  </a:cxn>
                  <a:cxn ang="T12">
                    <a:pos x="T4" y="T5"/>
                  </a:cxn>
                  <a:cxn ang="T13">
                    <a:pos x="T6" y="T7"/>
                  </a:cxn>
                  <a:cxn ang="T14">
                    <a:pos x="T8" y="T9"/>
                  </a:cxn>
                </a:cxnLst>
                <a:rect l="T15" t="T16" r="T17" b="T18"/>
                <a:pathLst>
                  <a:path w="185" h="388">
                    <a:moveTo>
                      <a:pt x="0" y="0"/>
                    </a:moveTo>
                    <a:lnTo>
                      <a:pt x="66" y="33"/>
                    </a:lnTo>
                    <a:lnTo>
                      <a:pt x="185" y="388"/>
                    </a:lnTo>
                    <a:lnTo>
                      <a:pt x="123" y="338"/>
                    </a:lnTo>
                    <a:lnTo>
                      <a:pt x="0" y="0"/>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7" name="Freeform 8"/>
              <p:cNvSpPr>
                <a:spLocks/>
              </p:cNvSpPr>
              <p:nvPr/>
            </p:nvSpPr>
            <p:spPr bwMode="gray">
              <a:xfrm rot="1227305">
                <a:off x="1072" y="3229"/>
                <a:ext cx="373" cy="364"/>
              </a:xfrm>
              <a:custGeom>
                <a:avLst/>
                <a:gdLst>
                  <a:gd name="T0" fmla="*/ 0 w 463"/>
                  <a:gd name="T1" fmla="*/ 1733223171 h 451"/>
                  <a:gd name="T2" fmla="*/ 1730045353 w 463"/>
                  <a:gd name="T3" fmla="*/ 1733223171 h 451"/>
                  <a:gd name="T4" fmla="*/ 1730045353 w 463"/>
                  <a:gd name="T5" fmla="*/ 1733223171 h 451"/>
                  <a:gd name="T6" fmla="*/ 1730045353 w 463"/>
                  <a:gd name="T7" fmla="*/ 0 h 451"/>
                  <a:gd name="T8" fmla="*/ 0 w 463"/>
                  <a:gd name="T9" fmla="*/ 1733223171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gradFill rotWithShape="1">
                <a:gsLst>
                  <a:gs pos="0">
                    <a:srgbClr val="4C7013"/>
                  </a:gs>
                  <a:gs pos="100000">
                    <a:srgbClr val="6B9B1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78" name="Freeform 3"/>
              <p:cNvSpPr>
                <a:spLocks/>
              </p:cNvSpPr>
              <p:nvPr/>
            </p:nvSpPr>
            <p:spPr bwMode="gray">
              <a:xfrm rot="1227305">
                <a:off x="728" y="1935"/>
                <a:ext cx="1105" cy="1216"/>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gradFill rotWithShape="1">
                <a:gsLst>
                  <a:gs pos="0">
                    <a:srgbClr val="4C7013"/>
                  </a:gs>
                  <a:gs pos="50000">
                    <a:srgbClr val="6B9B1A"/>
                  </a:gs>
                  <a:gs pos="100000">
                    <a:srgbClr val="4C7013"/>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grpSp>
        <p:pic>
          <p:nvPicPr>
            <p:cNvPr id="6247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243" y="3236"/>
              <a:ext cx="1431"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2480" name="Group 19"/>
          <p:cNvGrpSpPr>
            <a:grpSpLocks/>
          </p:cNvGrpSpPr>
          <p:nvPr/>
        </p:nvGrpSpPr>
        <p:grpSpPr bwMode="auto">
          <a:xfrm>
            <a:off x="7062788" y="2597150"/>
            <a:ext cx="1497012" cy="1865313"/>
            <a:chOff x="4449" y="1636"/>
            <a:chExt cx="943" cy="1175"/>
          </a:xfrm>
        </p:grpSpPr>
        <p:grpSp>
          <p:nvGrpSpPr>
            <p:cNvPr id="62481" name="Group 20"/>
            <p:cNvGrpSpPr>
              <a:grpSpLocks/>
            </p:cNvGrpSpPr>
            <p:nvPr/>
          </p:nvGrpSpPr>
          <p:grpSpPr bwMode="auto">
            <a:xfrm rot="733683">
              <a:off x="4674" y="1636"/>
              <a:ext cx="718" cy="1028"/>
              <a:chOff x="728" y="1935"/>
              <a:chExt cx="1196" cy="1712"/>
            </a:xfrm>
          </p:grpSpPr>
          <p:sp>
            <p:nvSpPr>
              <p:cNvPr id="62482" name="Freeform 4"/>
              <p:cNvSpPr>
                <a:spLocks/>
              </p:cNvSpPr>
              <p:nvPr/>
            </p:nvSpPr>
            <p:spPr bwMode="gray">
              <a:xfrm rot="1227305">
                <a:off x="761" y="2498"/>
                <a:ext cx="311" cy="153"/>
              </a:xfrm>
              <a:custGeom>
                <a:avLst/>
                <a:gdLst>
                  <a:gd name="T0" fmla="*/ 0 w 389"/>
                  <a:gd name="T1" fmla="*/ 1805301152 h 182"/>
                  <a:gd name="T2" fmla="*/ 1716881866 w 389"/>
                  <a:gd name="T3" fmla="*/ 1805301152 h 182"/>
                  <a:gd name="T4" fmla="*/ 1716881866 w 389"/>
                  <a:gd name="T5" fmla="*/ 1805301152 h 182"/>
                  <a:gd name="T6" fmla="*/ 1716881866 w 389"/>
                  <a:gd name="T7" fmla="*/ 0 h 182"/>
                  <a:gd name="T8" fmla="*/ 0 w 389"/>
                  <a:gd name="T9" fmla="*/ 1805301152 h 182"/>
                  <a:gd name="T10" fmla="*/ 0 60000 65536"/>
                  <a:gd name="T11" fmla="*/ 0 60000 65536"/>
                  <a:gd name="T12" fmla="*/ 0 60000 65536"/>
                  <a:gd name="T13" fmla="*/ 0 60000 65536"/>
                  <a:gd name="T14" fmla="*/ 0 60000 65536"/>
                  <a:gd name="T15" fmla="*/ 0 w 389"/>
                  <a:gd name="T16" fmla="*/ 0 h 182"/>
                  <a:gd name="T17" fmla="*/ 389 w 389"/>
                  <a:gd name="T18" fmla="*/ 182 h 182"/>
                </a:gdLst>
                <a:ahLst/>
                <a:cxnLst>
                  <a:cxn ang="T10">
                    <a:pos x="T0" y="T1"/>
                  </a:cxn>
                  <a:cxn ang="T11">
                    <a:pos x="T2" y="T3"/>
                  </a:cxn>
                  <a:cxn ang="T12">
                    <a:pos x="T4" y="T5"/>
                  </a:cxn>
                  <a:cxn ang="T13">
                    <a:pos x="T6" y="T7"/>
                  </a:cxn>
                  <a:cxn ang="T14">
                    <a:pos x="T8" y="T9"/>
                  </a:cxn>
                </a:cxnLst>
                <a:rect l="T15" t="T16" r="T17" b="T18"/>
                <a:pathLst>
                  <a:path w="389" h="182">
                    <a:moveTo>
                      <a:pt x="0" y="133"/>
                    </a:moveTo>
                    <a:lnTo>
                      <a:pt x="49" y="182"/>
                    </a:lnTo>
                    <a:lnTo>
                      <a:pt x="389" y="45"/>
                    </a:lnTo>
                    <a:lnTo>
                      <a:pt x="330" y="0"/>
                    </a:lnTo>
                    <a:lnTo>
                      <a:pt x="0" y="13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3" name="Freeform 5"/>
              <p:cNvSpPr>
                <a:spLocks/>
              </p:cNvSpPr>
              <p:nvPr/>
            </p:nvSpPr>
            <p:spPr bwMode="gray">
              <a:xfrm rot="1227305">
                <a:off x="1120" y="3091"/>
                <a:ext cx="290" cy="123"/>
              </a:xfrm>
              <a:custGeom>
                <a:avLst/>
                <a:gdLst>
                  <a:gd name="T0" fmla="*/ 0 w 366"/>
                  <a:gd name="T1" fmla="*/ 1715196890 h 154"/>
                  <a:gd name="T2" fmla="*/ 1701557109 w 366"/>
                  <a:gd name="T3" fmla="*/ 1715196890 h 154"/>
                  <a:gd name="T4" fmla="*/ 1701557109 w 366"/>
                  <a:gd name="T5" fmla="*/ 1715196890 h 154"/>
                  <a:gd name="T6" fmla="*/ 1701557109 w 366"/>
                  <a:gd name="T7" fmla="*/ 0 h 154"/>
                  <a:gd name="T8" fmla="*/ 0 w 366"/>
                  <a:gd name="T9" fmla="*/ 1715196890 h 154"/>
                  <a:gd name="T10" fmla="*/ 0 60000 65536"/>
                  <a:gd name="T11" fmla="*/ 0 60000 65536"/>
                  <a:gd name="T12" fmla="*/ 0 60000 65536"/>
                  <a:gd name="T13" fmla="*/ 0 60000 65536"/>
                  <a:gd name="T14" fmla="*/ 0 60000 65536"/>
                  <a:gd name="T15" fmla="*/ 0 w 366"/>
                  <a:gd name="T16" fmla="*/ 0 h 154"/>
                  <a:gd name="T17" fmla="*/ 366 w 366"/>
                  <a:gd name="T18" fmla="*/ 154 h 154"/>
                </a:gdLst>
                <a:ahLst/>
                <a:cxnLst>
                  <a:cxn ang="T10">
                    <a:pos x="T0" y="T1"/>
                  </a:cxn>
                  <a:cxn ang="T11">
                    <a:pos x="T2" y="T3"/>
                  </a:cxn>
                  <a:cxn ang="T12">
                    <a:pos x="T4" y="T5"/>
                  </a:cxn>
                  <a:cxn ang="T13">
                    <a:pos x="T6" y="T7"/>
                  </a:cxn>
                  <a:cxn ang="T14">
                    <a:pos x="T8" y="T9"/>
                  </a:cxn>
                </a:cxnLst>
                <a:rect l="T15" t="T16" r="T17" b="T18"/>
                <a:pathLst>
                  <a:path w="366" h="154">
                    <a:moveTo>
                      <a:pt x="0" y="113"/>
                    </a:moveTo>
                    <a:lnTo>
                      <a:pt x="40" y="154"/>
                    </a:lnTo>
                    <a:lnTo>
                      <a:pt x="366" y="42"/>
                    </a:lnTo>
                    <a:lnTo>
                      <a:pt x="309" y="0"/>
                    </a:lnTo>
                    <a:lnTo>
                      <a:pt x="0" y="11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4" name="Freeform 6"/>
              <p:cNvSpPr>
                <a:spLocks/>
              </p:cNvSpPr>
              <p:nvPr/>
            </p:nvSpPr>
            <p:spPr bwMode="gray">
              <a:xfrm rot="1227305">
                <a:off x="1042" y="2283"/>
                <a:ext cx="381" cy="355"/>
              </a:xfrm>
              <a:custGeom>
                <a:avLst/>
                <a:gdLst>
                  <a:gd name="T0" fmla="*/ 2147483647 w 195"/>
                  <a:gd name="T1" fmla="*/ 2147483647 h 185"/>
                  <a:gd name="T2" fmla="*/ 2147483647 w 195"/>
                  <a:gd name="T3" fmla="*/ 2147483647 h 185"/>
                  <a:gd name="T4" fmla="*/ 2147483647 w 195"/>
                  <a:gd name="T5" fmla="*/ 2147483647 h 185"/>
                  <a:gd name="T6" fmla="*/ 2147483647 w 195"/>
                  <a:gd name="T7" fmla="*/ 2147483647 h 185"/>
                  <a:gd name="T8" fmla="*/ 2147483647 w 195"/>
                  <a:gd name="T9" fmla="*/ 2147483647 h 185"/>
                  <a:gd name="T10" fmla="*/ 2147483647 w 195"/>
                  <a:gd name="T11" fmla="*/ 2147483647 h 185"/>
                  <a:gd name="T12" fmla="*/ 0 60000 65536"/>
                  <a:gd name="T13" fmla="*/ 0 60000 65536"/>
                  <a:gd name="T14" fmla="*/ 0 60000 65536"/>
                  <a:gd name="T15" fmla="*/ 0 60000 65536"/>
                  <a:gd name="T16" fmla="*/ 0 60000 65536"/>
                  <a:gd name="T17" fmla="*/ 0 60000 65536"/>
                  <a:gd name="T18" fmla="*/ 0 w 195"/>
                  <a:gd name="T19" fmla="*/ 0 h 185"/>
                  <a:gd name="T20" fmla="*/ 195 w 195"/>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95" h="185">
                    <a:moveTo>
                      <a:pt x="44" y="185"/>
                    </a:moveTo>
                    <a:cubicBezTo>
                      <a:pt x="44" y="185"/>
                      <a:pt x="12" y="111"/>
                      <a:pt x="60" y="62"/>
                    </a:cubicBezTo>
                    <a:cubicBezTo>
                      <a:pt x="109" y="13"/>
                      <a:pt x="167" y="22"/>
                      <a:pt x="195" y="37"/>
                    </a:cubicBezTo>
                    <a:cubicBezTo>
                      <a:pt x="195" y="37"/>
                      <a:pt x="167" y="0"/>
                      <a:pt x="88" y="17"/>
                    </a:cubicBezTo>
                    <a:cubicBezTo>
                      <a:pt x="8" y="34"/>
                      <a:pt x="0" y="107"/>
                      <a:pt x="19" y="166"/>
                    </a:cubicBezTo>
                    <a:lnTo>
                      <a:pt x="44" y="185"/>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5" name="Freeform 7"/>
              <p:cNvSpPr>
                <a:spLocks/>
              </p:cNvSpPr>
              <p:nvPr/>
            </p:nvSpPr>
            <p:spPr bwMode="gray">
              <a:xfrm rot="1227305">
                <a:off x="1448" y="2301"/>
                <a:ext cx="476" cy="948"/>
              </a:xfrm>
              <a:custGeom>
                <a:avLst/>
                <a:gdLst>
                  <a:gd name="T0" fmla="*/ 2147483647 w 236"/>
                  <a:gd name="T1" fmla="*/ 2147483647 h 498"/>
                  <a:gd name="T2" fmla="*/ 2147483647 w 236"/>
                  <a:gd name="T3" fmla="*/ 2147483647 h 498"/>
                  <a:gd name="T4" fmla="*/ 2147483647 w 236"/>
                  <a:gd name="T5" fmla="*/ 0 h 498"/>
                  <a:gd name="T6" fmla="*/ 2147483647 w 236"/>
                  <a:gd name="T7" fmla="*/ 2147483647 h 498"/>
                  <a:gd name="T8" fmla="*/ 2147483647 w 236"/>
                  <a:gd name="T9" fmla="*/ 2147483647 h 498"/>
                  <a:gd name="T10" fmla="*/ 2147483647 w 236"/>
                  <a:gd name="T11" fmla="*/ 2147483647 h 498"/>
                  <a:gd name="T12" fmla="*/ 2147483647 w 236"/>
                  <a:gd name="T13" fmla="*/ 2147483647 h 498"/>
                  <a:gd name="T14" fmla="*/ 0 60000 65536"/>
                  <a:gd name="T15" fmla="*/ 0 60000 65536"/>
                  <a:gd name="T16" fmla="*/ 0 60000 65536"/>
                  <a:gd name="T17" fmla="*/ 0 60000 65536"/>
                  <a:gd name="T18" fmla="*/ 0 60000 65536"/>
                  <a:gd name="T19" fmla="*/ 0 60000 65536"/>
                  <a:gd name="T20" fmla="*/ 0 60000 65536"/>
                  <a:gd name="T21" fmla="*/ 0 w 236"/>
                  <a:gd name="T22" fmla="*/ 0 h 498"/>
                  <a:gd name="T23" fmla="*/ 236 w 236"/>
                  <a:gd name="T24" fmla="*/ 498 h 4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498">
                    <a:moveTo>
                      <a:pt x="60" y="498"/>
                    </a:moveTo>
                    <a:cubicBezTo>
                      <a:pt x="60" y="498"/>
                      <a:pt x="26" y="410"/>
                      <a:pt x="71" y="366"/>
                    </a:cubicBezTo>
                    <a:cubicBezTo>
                      <a:pt x="115" y="321"/>
                      <a:pt x="236" y="127"/>
                      <a:pt x="25" y="0"/>
                    </a:cubicBezTo>
                    <a:cubicBezTo>
                      <a:pt x="25" y="0"/>
                      <a:pt x="128" y="61"/>
                      <a:pt x="123" y="178"/>
                    </a:cubicBezTo>
                    <a:cubicBezTo>
                      <a:pt x="123" y="178"/>
                      <a:pt x="117" y="259"/>
                      <a:pt x="84" y="300"/>
                    </a:cubicBezTo>
                    <a:cubicBezTo>
                      <a:pt x="51" y="342"/>
                      <a:pt x="0" y="403"/>
                      <a:pt x="36" y="480"/>
                    </a:cubicBezTo>
                    <a:lnTo>
                      <a:pt x="60" y="498"/>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6" name="Freeform 9"/>
              <p:cNvSpPr>
                <a:spLocks/>
              </p:cNvSpPr>
              <p:nvPr/>
            </p:nvSpPr>
            <p:spPr bwMode="gray">
              <a:xfrm rot="1227305">
                <a:off x="1110" y="3504"/>
                <a:ext cx="322" cy="143"/>
              </a:xfrm>
              <a:custGeom>
                <a:avLst/>
                <a:gdLst>
                  <a:gd name="T0" fmla="*/ 0 w 404"/>
                  <a:gd name="T1" fmla="*/ 1907391131 h 161"/>
                  <a:gd name="T2" fmla="*/ 1711607329 w 404"/>
                  <a:gd name="T3" fmla="*/ 1907391131 h 161"/>
                  <a:gd name="T4" fmla="*/ 1711607329 w 404"/>
                  <a:gd name="T5" fmla="*/ 1907391131 h 161"/>
                  <a:gd name="T6" fmla="*/ 1711607329 w 404"/>
                  <a:gd name="T7" fmla="*/ 0 h 161"/>
                  <a:gd name="T8" fmla="*/ 0 w 404"/>
                  <a:gd name="T9" fmla="*/ 1907391131 h 161"/>
                  <a:gd name="T10" fmla="*/ 0 60000 65536"/>
                  <a:gd name="T11" fmla="*/ 0 60000 65536"/>
                  <a:gd name="T12" fmla="*/ 0 60000 65536"/>
                  <a:gd name="T13" fmla="*/ 0 60000 65536"/>
                  <a:gd name="T14" fmla="*/ 0 60000 65536"/>
                  <a:gd name="T15" fmla="*/ 0 w 404"/>
                  <a:gd name="T16" fmla="*/ 0 h 161"/>
                  <a:gd name="T17" fmla="*/ 404 w 404"/>
                  <a:gd name="T18" fmla="*/ 161 h 161"/>
                </a:gdLst>
                <a:ahLst/>
                <a:cxnLst>
                  <a:cxn ang="T10">
                    <a:pos x="T0" y="T1"/>
                  </a:cxn>
                  <a:cxn ang="T11">
                    <a:pos x="T2" y="T3"/>
                  </a:cxn>
                  <a:cxn ang="T12">
                    <a:pos x="T4" y="T5"/>
                  </a:cxn>
                  <a:cxn ang="T13">
                    <a:pos x="T6" y="T7"/>
                  </a:cxn>
                  <a:cxn ang="T14">
                    <a:pos x="T8" y="T9"/>
                  </a:cxn>
                </a:cxnLst>
                <a:rect l="T15" t="T16" r="T17" b="T18"/>
                <a:pathLst>
                  <a:path w="404" h="161">
                    <a:moveTo>
                      <a:pt x="0" y="113"/>
                    </a:moveTo>
                    <a:lnTo>
                      <a:pt x="47" y="161"/>
                    </a:lnTo>
                    <a:lnTo>
                      <a:pt x="404" y="50"/>
                    </a:lnTo>
                    <a:lnTo>
                      <a:pt x="342" y="0"/>
                    </a:lnTo>
                    <a:lnTo>
                      <a:pt x="0" y="11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7" name="Freeform 10"/>
              <p:cNvSpPr>
                <a:spLocks/>
              </p:cNvSpPr>
              <p:nvPr/>
            </p:nvSpPr>
            <p:spPr bwMode="gray">
              <a:xfrm rot="1227305">
                <a:off x="1340" y="3285"/>
                <a:ext cx="149" cy="312"/>
              </a:xfrm>
              <a:custGeom>
                <a:avLst/>
                <a:gdLst>
                  <a:gd name="T0" fmla="*/ 0 w 185"/>
                  <a:gd name="T1" fmla="*/ 0 h 388"/>
                  <a:gd name="T2" fmla="*/ 1729593955 w 185"/>
                  <a:gd name="T3" fmla="*/ 1726841566 h 388"/>
                  <a:gd name="T4" fmla="*/ 1729593955 w 185"/>
                  <a:gd name="T5" fmla="*/ 1726841566 h 388"/>
                  <a:gd name="T6" fmla="*/ 1729593955 w 185"/>
                  <a:gd name="T7" fmla="*/ 1726841566 h 388"/>
                  <a:gd name="T8" fmla="*/ 0 w 185"/>
                  <a:gd name="T9" fmla="*/ 0 h 388"/>
                  <a:gd name="T10" fmla="*/ 0 60000 65536"/>
                  <a:gd name="T11" fmla="*/ 0 60000 65536"/>
                  <a:gd name="T12" fmla="*/ 0 60000 65536"/>
                  <a:gd name="T13" fmla="*/ 0 60000 65536"/>
                  <a:gd name="T14" fmla="*/ 0 60000 65536"/>
                  <a:gd name="T15" fmla="*/ 0 w 185"/>
                  <a:gd name="T16" fmla="*/ 0 h 388"/>
                  <a:gd name="T17" fmla="*/ 185 w 185"/>
                  <a:gd name="T18" fmla="*/ 388 h 388"/>
                </a:gdLst>
                <a:ahLst/>
                <a:cxnLst>
                  <a:cxn ang="T10">
                    <a:pos x="T0" y="T1"/>
                  </a:cxn>
                  <a:cxn ang="T11">
                    <a:pos x="T2" y="T3"/>
                  </a:cxn>
                  <a:cxn ang="T12">
                    <a:pos x="T4" y="T5"/>
                  </a:cxn>
                  <a:cxn ang="T13">
                    <a:pos x="T6" y="T7"/>
                  </a:cxn>
                  <a:cxn ang="T14">
                    <a:pos x="T8" y="T9"/>
                  </a:cxn>
                </a:cxnLst>
                <a:rect l="T15" t="T16" r="T17" b="T18"/>
                <a:pathLst>
                  <a:path w="185" h="388">
                    <a:moveTo>
                      <a:pt x="0" y="0"/>
                    </a:moveTo>
                    <a:lnTo>
                      <a:pt x="66" y="33"/>
                    </a:lnTo>
                    <a:lnTo>
                      <a:pt x="185" y="388"/>
                    </a:lnTo>
                    <a:lnTo>
                      <a:pt x="123" y="338"/>
                    </a:lnTo>
                    <a:lnTo>
                      <a:pt x="0" y="0"/>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8" name="Freeform 8"/>
              <p:cNvSpPr>
                <a:spLocks/>
              </p:cNvSpPr>
              <p:nvPr/>
            </p:nvSpPr>
            <p:spPr bwMode="gray">
              <a:xfrm rot="1227305">
                <a:off x="1072" y="3229"/>
                <a:ext cx="373" cy="364"/>
              </a:xfrm>
              <a:custGeom>
                <a:avLst/>
                <a:gdLst>
                  <a:gd name="T0" fmla="*/ 0 w 463"/>
                  <a:gd name="T1" fmla="*/ 1733223171 h 451"/>
                  <a:gd name="T2" fmla="*/ 1730045353 w 463"/>
                  <a:gd name="T3" fmla="*/ 1733223171 h 451"/>
                  <a:gd name="T4" fmla="*/ 1730045353 w 463"/>
                  <a:gd name="T5" fmla="*/ 1733223171 h 451"/>
                  <a:gd name="T6" fmla="*/ 1730045353 w 463"/>
                  <a:gd name="T7" fmla="*/ 0 h 451"/>
                  <a:gd name="T8" fmla="*/ 0 w 463"/>
                  <a:gd name="T9" fmla="*/ 1733223171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gradFill rotWithShape="1">
                <a:gsLst>
                  <a:gs pos="0">
                    <a:srgbClr val="4C7013"/>
                  </a:gs>
                  <a:gs pos="100000">
                    <a:srgbClr val="6B9B1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89" name="Freeform 3"/>
              <p:cNvSpPr>
                <a:spLocks/>
              </p:cNvSpPr>
              <p:nvPr/>
            </p:nvSpPr>
            <p:spPr bwMode="gray">
              <a:xfrm rot="1227305">
                <a:off x="728" y="1935"/>
                <a:ext cx="1105" cy="1216"/>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gradFill rotWithShape="1">
                <a:gsLst>
                  <a:gs pos="0">
                    <a:srgbClr val="4C7013"/>
                  </a:gs>
                  <a:gs pos="50000">
                    <a:srgbClr val="6B9B1A"/>
                  </a:gs>
                  <a:gs pos="100000">
                    <a:srgbClr val="4C7013"/>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grpSp>
        <p:pic>
          <p:nvPicPr>
            <p:cNvPr id="6249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449" y="2679"/>
              <a:ext cx="93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2491" name="Group 30"/>
          <p:cNvGrpSpPr>
            <a:grpSpLocks/>
          </p:cNvGrpSpPr>
          <p:nvPr/>
        </p:nvGrpSpPr>
        <p:grpSpPr bwMode="auto">
          <a:xfrm>
            <a:off x="4168775" y="2652713"/>
            <a:ext cx="1487488" cy="1809750"/>
            <a:chOff x="2626" y="1671"/>
            <a:chExt cx="937" cy="1140"/>
          </a:xfrm>
        </p:grpSpPr>
        <p:grpSp>
          <p:nvGrpSpPr>
            <p:cNvPr id="62492" name="Group 31"/>
            <p:cNvGrpSpPr>
              <a:grpSpLocks/>
            </p:cNvGrpSpPr>
            <p:nvPr/>
          </p:nvGrpSpPr>
          <p:grpSpPr bwMode="auto">
            <a:xfrm rot="-899113">
              <a:off x="2673" y="1671"/>
              <a:ext cx="718" cy="1028"/>
              <a:chOff x="728" y="1935"/>
              <a:chExt cx="1196" cy="1712"/>
            </a:xfrm>
          </p:grpSpPr>
          <p:sp>
            <p:nvSpPr>
              <p:cNvPr id="62493" name="Freeform 4"/>
              <p:cNvSpPr>
                <a:spLocks/>
              </p:cNvSpPr>
              <p:nvPr/>
            </p:nvSpPr>
            <p:spPr bwMode="gray">
              <a:xfrm rot="1227305">
                <a:off x="761" y="2498"/>
                <a:ext cx="311" cy="153"/>
              </a:xfrm>
              <a:custGeom>
                <a:avLst/>
                <a:gdLst>
                  <a:gd name="T0" fmla="*/ 0 w 389"/>
                  <a:gd name="T1" fmla="*/ 1805301152 h 182"/>
                  <a:gd name="T2" fmla="*/ 1716881866 w 389"/>
                  <a:gd name="T3" fmla="*/ 1805301152 h 182"/>
                  <a:gd name="T4" fmla="*/ 1716881866 w 389"/>
                  <a:gd name="T5" fmla="*/ 1805301152 h 182"/>
                  <a:gd name="T6" fmla="*/ 1716881866 w 389"/>
                  <a:gd name="T7" fmla="*/ 0 h 182"/>
                  <a:gd name="T8" fmla="*/ 0 w 389"/>
                  <a:gd name="T9" fmla="*/ 1805301152 h 182"/>
                  <a:gd name="T10" fmla="*/ 0 60000 65536"/>
                  <a:gd name="T11" fmla="*/ 0 60000 65536"/>
                  <a:gd name="T12" fmla="*/ 0 60000 65536"/>
                  <a:gd name="T13" fmla="*/ 0 60000 65536"/>
                  <a:gd name="T14" fmla="*/ 0 60000 65536"/>
                  <a:gd name="T15" fmla="*/ 0 w 389"/>
                  <a:gd name="T16" fmla="*/ 0 h 182"/>
                  <a:gd name="T17" fmla="*/ 389 w 389"/>
                  <a:gd name="T18" fmla="*/ 182 h 182"/>
                </a:gdLst>
                <a:ahLst/>
                <a:cxnLst>
                  <a:cxn ang="T10">
                    <a:pos x="T0" y="T1"/>
                  </a:cxn>
                  <a:cxn ang="T11">
                    <a:pos x="T2" y="T3"/>
                  </a:cxn>
                  <a:cxn ang="T12">
                    <a:pos x="T4" y="T5"/>
                  </a:cxn>
                  <a:cxn ang="T13">
                    <a:pos x="T6" y="T7"/>
                  </a:cxn>
                  <a:cxn ang="T14">
                    <a:pos x="T8" y="T9"/>
                  </a:cxn>
                </a:cxnLst>
                <a:rect l="T15" t="T16" r="T17" b="T18"/>
                <a:pathLst>
                  <a:path w="389" h="182">
                    <a:moveTo>
                      <a:pt x="0" y="133"/>
                    </a:moveTo>
                    <a:lnTo>
                      <a:pt x="49" y="182"/>
                    </a:lnTo>
                    <a:lnTo>
                      <a:pt x="389" y="45"/>
                    </a:lnTo>
                    <a:lnTo>
                      <a:pt x="330" y="0"/>
                    </a:lnTo>
                    <a:lnTo>
                      <a:pt x="0" y="13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94" name="Freeform 5"/>
              <p:cNvSpPr>
                <a:spLocks/>
              </p:cNvSpPr>
              <p:nvPr/>
            </p:nvSpPr>
            <p:spPr bwMode="gray">
              <a:xfrm rot="1227305">
                <a:off x="1120" y="3091"/>
                <a:ext cx="290" cy="123"/>
              </a:xfrm>
              <a:custGeom>
                <a:avLst/>
                <a:gdLst>
                  <a:gd name="T0" fmla="*/ 0 w 366"/>
                  <a:gd name="T1" fmla="*/ 1715196890 h 154"/>
                  <a:gd name="T2" fmla="*/ 1701557109 w 366"/>
                  <a:gd name="T3" fmla="*/ 1715196890 h 154"/>
                  <a:gd name="T4" fmla="*/ 1701557109 w 366"/>
                  <a:gd name="T5" fmla="*/ 1715196890 h 154"/>
                  <a:gd name="T6" fmla="*/ 1701557109 w 366"/>
                  <a:gd name="T7" fmla="*/ 0 h 154"/>
                  <a:gd name="T8" fmla="*/ 0 w 366"/>
                  <a:gd name="T9" fmla="*/ 1715196890 h 154"/>
                  <a:gd name="T10" fmla="*/ 0 60000 65536"/>
                  <a:gd name="T11" fmla="*/ 0 60000 65536"/>
                  <a:gd name="T12" fmla="*/ 0 60000 65536"/>
                  <a:gd name="T13" fmla="*/ 0 60000 65536"/>
                  <a:gd name="T14" fmla="*/ 0 60000 65536"/>
                  <a:gd name="T15" fmla="*/ 0 w 366"/>
                  <a:gd name="T16" fmla="*/ 0 h 154"/>
                  <a:gd name="T17" fmla="*/ 366 w 366"/>
                  <a:gd name="T18" fmla="*/ 154 h 154"/>
                </a:gdLst>
                <a:ahLst/>
                <a:cxnLst>
                  <a:cxn ang="T10">
                    <a:pos x="T0" y="T1"/>
                  </a:cxn>
                  <a:cxn ang="T11">
                    <a:pos x="T2" y="T3"/>
                  </a:cxn>
                  <a:cxn ang="T12">
                    <a:pos x="T4" y="T5"/>
                  </a:cxn>
                  <a:cxn ang="T13">
                    <a:pos x="T6" y="T7"/>
                  </a:cxn>
                  <a:cxn ang="T14">
                    <a:pos x="T8" y="T9"/>
                  </a:cxn>
                </a:cxnLst>
                <a:rect l="T15" t="T16" r="T17" b="T18"/>
                <a:pathLst>
                  <a:path w="366" h="154">
                    <a:moveTo>
                      <a:pt x="0" y="113"/>
                    </a:moveTo>
                    <a:lnTo>
                      <a:pt x="40" y="154"/>
                    </a:lnTo>
                    <a:lnTo>
                      <a:pt x="366" y="42"/>
                    </a:lnTo>
                    <a:lnTo>
                      <a:pt x="309" y="0"/>
                    </a:lnTo>
                    <a:lnTo>
                      <a:pt x="0" y="11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95" name="Freeform 6"/>
              <p:cNvSpPr>
                <a:spLocks/>
              </p:cNvSpPr>
              <p:nvPr/>
            </p:nvSpPr>
            <p:spPr bwMode="gray">
              <a:xfrm rot="1227305">
                <a:off x="1042" y="2283"/>
                <a:ext cx="381" cy="355"/>
              </a:xfrm>
              <a:custGeom>
                <a:avLst/>
                <a:gdLst>
                  <a:gd name="T0" fmla="*/ 2147483647 w 195"/>
                  <a:gd name="T1" fmla="*/ 2147483647 h 185"/>
                  <a:gd name="T2" fmla="*/ 2147483647 w 195"/>
                  <a:gd name="T3" fmla="*/ 2147483647 h 185"/>
                  <a:gd name="T4" fmla="*/ 2147483647 w 195"/>
                  <a:gd name="T5" fmla="*/ 2147483647 h 185"/>
                  <a:gd name="T6" fmla="*/ 2147483647 w 195"/>
                  <a:gd name="T7" fmla="*/ 2147483647 h 185"/>
                  <a:gd name="T8" fmla="*/ 2147483647 w 195"/>
                  <a:gd name="T9" fmla="*/ 2147483647 h 185"/>
                  <a:gd name="T10" fmla="*/ 2147483647 w 195"/>
                  <a:gd name="T11" fmla="*/ 2147483647 h 185"/>
                  <a:gd name="T12" fmla="*/ 0 60000 65536"/>
                  <a:gd name="T13" fmla="*/ 0 60000 65536"/>
                  <a:gd name="T14" fmla="*/ 0 60000 65536"/>
                  <a:gd name="T15" fmla="*/ 0 60000 65536"/>
                  <a:gd name="T16" fmla="*/ 0 60000 65536"/>
                  <a:gd name="T17" fmla="*/ 0 60000 65536"/>
                  <a:gd name="T18" fmla="*/ 0 w 195"/>
                  <a:gd name="T19" fmla="*/ 0 h 185"/>
                  <a:gd name="T20" fmla="*/ 195 w 195"/>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95" h="185">
                    <a:moveTo>
                      <a:pt x="44" y="185"/>
                    </a:moveTo>
                    <a:cubicBezTo>
                      <a:pt x="44" y="185"/>
                      <a:pt x="12" y="111"/>
                      <a:pt x="60" y="62"/>
                    </a:cubicBezTo>
                    <a:cubicBezTo>
                      <a:pt x="109" y="13"/>
                      <a:pt x="167" y="22"/>
                      <a:pt x="195" y="37"/>
                    </a:cubicBezTo>
                    <a:cubicBezTo>
                      <a:pt x="195" y="37"/>
                      <a:pt x="167" y="0"/>
                      <a:pt x="88" y="17"/>
                    </a:cubicBezTo>
                    <a:cubicBezTo>
                      <a:pt x="8" y="34"/>
                      <a:pt x="0" y="107"/>
                      <a:pt x="19" y="166"/>
                    </a:cubicBezTo>
                    <a:lnTo>
                      <a:pt x="44" y="185"/>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96" name="Freeform 7"/>
              <p:cNvSpPr>
                <a:spLocks/>
              </p:cNvSpPr>
              <p:nvPr/>
            </p:nvSpPr>
            <p:spPr bwMode="gray">
              <a:xfrm rot="1227305">
                <a:off x="1448" y="2301"/>
                <a:ext cx="476" cy="948"/>
              </a:xfrm>
              <a:custGeom>
                <a:avLst/>
                <a:gdLst>
                  <a:gd name="T0" fmla="*/ 2147483647 w 236"/>
                  <a:gd name="T1" fmla="*/ 2147483647 h 498"/>
                  <a:gd name="T2" fmla="*/ 2147483647 w 236"/>
                  <a:gd name="T3" fmla="*/ 2147483647 h 498"/>
                  <a:gd name="T4" fmla="*/ 2147483647 w 236"/>
                  <a:gd name="T5" fmla="*/ 0 h 498"/>
                  <a:gd name="T6" fmla="*/ 2147483647 w 236"/>
                  <a:gd name="T7" fmla="*/ 2147483647 h 498"/>
                  <a:gd name="T8" fmla="*/ 2147483647 w 236"/>
                  <a:gd name="T9" fmla="*/ 2147483647 h 498"/>
                  <a:gd name="T10" fmla="*/ 2147483647 w 236"/>
                  <a:gd name="T11" fmla="*/ 2147483647 h 498"/>
                  <a:gd name="T12" fmla="*/ 2147483647 w 236"/>
                  <a:gd name="T13" fmla="*/ 2147483647 h 498"/>
                  <a:gd name="T14" fmla="*/ 0 60000 65536"/>
                  <a:gd name="T15" fmla="*/ 0 60000 65536"/>
                  <a:gd name="T16" fmla="*/ 0 60000 65536"/>
                  <a:gd name="T17" fmla="*/ 0 60000 65536"/>
                  <a:gd name="T18" fmla="*/ 0 60000 65536"/>
                  <a:gd name="T19" fmla="*/ 0 60000 65536"/>
                  <a:gd name="T20" fmla="*/ 0 60000 65536"/>
                  <a:gd name="T21" fmla="*/ 0 w 236"/>
                  <a:gd name="T22" fmla="*/ 0 h 498"/>
                  <a:gd name="T23" fmla="*/ 236 w 236"/>
                  <a:gd name="T24" fmla="*/ 498 h 4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498">
                    <a:moveTo>
                      <a:pt x="60" y="498"/>
                    </a:moveTo>
                    <a:cubicBezTo>
                      <a:pt x="60" y="498"/>
                      <a:pt x="26" y="410"/>
                      <a:pt x="71" y="366"/>
                    </a:cubicBezTo>
                    <a:cubicBezTo>
                      <a:pt x="115" y="321"/>
                      <a:pt x="236" y="127"/>
                      <a:pt x="25" y="0"/>
                    </a:cubicBezTo>
                    <a:cubicBezTo>
                      <a:pt x="25" y="0"/>
                      <a:pt x="128" y="61"/>
                      <a:pt x="123" y="178"/>
                    </a:cubicBezTo>
                    <a:cubicBezTo>
                      <a:pt x="123" y="178"/>
                      <a:pt x="117" y="259"/>
                      <a:pt x="84" y="300"/>
                    </a:cubicBezTo>
                    <a:cubicBezTo>
                      <a:pt x="51" y="342"/>
                      <a:pt x="0" y="403"/>
                      <a:pt x="36" y="480"/>
                    </a:cubicBezTo>
                    <a:lnTo>
                      <a:pt x="60" y="498"/>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97" name="Freeform 9"/>
              <p:cNvSpPr>
                <a:spLocks/>
              </p:cNvSpPr>
              <p:nvPr/>
            </p:nvSpPr>
            <p:spPr bwMode="gray">
              <a:xfrm rot="1227305">
                <a:off x="1110" y="3504"/>
                <a:ext cx="322" cy="143"/>
              </a:xfrm>
              <a:custGeom>
                <a:avLst/>
                <a:gdLst>
                  <a:gd name="T0" fmla="*/ 0 w 404"/>
                  <a:gd name="T1" fmla="*/ 1907391131 h 161"/>
                  <a:gd name="T2" fmla="*/ 1711607329 w 404"/>
                  <a:gd name="T3" fmla="*/ 1907391131 h 161"/>
                  <a:gd name="T4" fmla="*/ 1711607329 w 404"/>
                  <a:gd name="T5" fmla="*/ 1907391131 h 161"/>
                  <a:gd name="T6" fmla="*/ 1711607329 w 404"/>
                  <a:gd name="T7" fmla="*/ 0 h 161"/>
                  <a:gd name="T8" fmla="*/ 0 w 404"/>
                  <a:gd name="T9" fmla="*/ 1907391131 h 161"/>
                  <a:gd name="T10" fmla="*/ 0 60000 65536"/>
                  <a:gd name="T11" fmla="*/ 0 60000 65536"/>
                  <a:gd name="T12" fmla="*/ 0 60000 65536"/>
                  <a:gd name="T13" fmla="*/ 0 60000 65536"/>
                  <a:gd name="T14" fmla="*/ 0 60000 65536"/>
                  <a:gd name="T15" fmla="*/ 0 w 404"/>
                  <a:gd name="T16" fmla="*/ 0 h 161"/>
                  <a:gd name="T17" fmla="*/ 404 w 404"/>
                  <a:gd name="T18" fmla="*/ 161 h 161"/>
                </a:gdLst>
                <a:ahLst/>
                <a:cxnLst>
                  <a:cxn ang="T10">
                    <a:pos x="T0" y="T1"/>
                  </a:cxn>
                  <a:cxn ang="T11">
                    <a:pos x="T2" y="T3"/>
                  </a:cxn>
                  <a:cxn ang="T12">
                    <a:pos x="T4" y="T5"/>
                  </a:cxn>
                  <a:cxn ang="T13">
                    <a:pos x="T6" y="T7"/>
                  </a:cxn>
                  <a:cxn ang="T14">
                    <a:pos x="T8" y="T9"/>
                  </a:cxn>
                </a:cxnLst>
                <a:rect l="T15" t="T16" r="T17" b="T18"/>
                <a:pathLst>
                  <a:path w="404" h="161">
                    <a:moveTo>
                      <a:pt x="0" y="113"/>
                    </a:moveTo>
                    <a:lnTo>
                      <a:pt x="47" y="161"/>
                    </a:lnTo>
                    <a:lnTo>
                      <a:pt x="404" y="50"/>
                    </a:lnTo>
                    <a:lnTo>
                      <a:pt x="342" y="0"/>
                    </a:lnTo>
                    <a:lnTo>
                      <a:pt x="0" y="113"/>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98" name="Freeform 10"/>
              <p:cNvSpPr>
                <a:spLocks/>
              </p:cNvSpPr>
              <p:nvPr/>
            </p:nvSpPr>
            <p:spPr bwMode="gray">
              <a:xfrm rot="1227305">
                <a:off x="1340" y="3285"/>
                <a:ext cx="149" cy="312"/>
              </a:xfrm>
              <a:custGeom>
                <a:avLst/>
                <a:gdLst>
                  <a:gd name="T0" fmla="*/ 0 w 185"/>
                  <a:gd name="T1" fmla="*/ 0 h 388"/>
                  <a:gd name="T2" fmla="*/ 1729593955 w 185"/>
                  <a:gd name="T3" fmla="*/ 1726841566 h 388"/>
                  <a:gd name="T4" fmla="*/ 1729593955 w 185"/>
                  <a:gd name="T5" fmla="*/ 1726841566 h 388"/>
                  <a:gd name="T6" fmla="*/ 1729593955 w 185"/>
                  <a:gd name="T7" fmla="*/ 1726841566 h 388"/>
                  <a:gd name="T8" fmla="*/ 0 w 185"/>
                  <a:gd name="T9" fmla="*/ 0 h 388"/>
                  <a:gd name="T10" fmla="*/ 0 60000 65536"/>
                  <a:gd name="T11" fmla="*/ 0 60000 65536"/>
                  <a:gd name="T12" fmla="*/ 0 60000 65536"/>
                  <a:gd name="T13" fmla="*/ 0 60000 65536"/>
                  <a:gd name="T14" fmla="*/ 0 60000 65536"/>
                  <a:gd name="T15" fmla="*/ 0 w 185"/>
                  <a:gd name="T16" fmla="*/ 0 h 388"/>
                  <a:gd name="T17" fmla="*/ 185 w 185"/>
                  <a:gd name="T18" fmla="*/ 388 h 388"/>
                </a:gdLst>
                <a:ahLst/>
                <a:cxnLst>
                  <a:cxn ang="T10">
                    <a:pos x="T0" y="T1"/>
                  </a:cxn>
                  <a:cxn ang="T11">
                    <a:pos x="T2" y="T3"/>
                  </a:cxn>
                  <a:cxn ang="T12">
                    <a:pos x="T4" y="T5"/>
                  </a:cxn>
                  <a:cxn ang="T13">
                    <a:pos x="T6" y="T7"/>
                  </a:cxn>
                  <a:cxn ang="T14">
                    <a:pos x="T8" y="T9"/>
                  </a:cxn>
                </a:cxnLst>
                <a:rect l="T15" t="T16" r="T17" b="T18"/>
                <a:pathLst>
                  <a:path w="185" h="388">
                    <a:moveTo>
                      <a:pt x="0" y="0"/>
                    </a:moveTo>
                    <a:lnTo>
                      <a:pt x="66" y="33"/>
                    </a:lnTo>
                    <a:lnTo>
                      <a:pt x="185" y="388"/>
                    </a:lnTo>
                    <a:lnTo>
                      <a:pt x="123" y="338"/>
                    </a:lnTo>
                    <a:lnTo>
                      <a:pt x="0" y="0"/>
                    </a:lnTo>
                    <a:close/>
                  </a:path>
                </a:pathLst>
              </a:custGeom>
              <a:gradFill rotWithShape="1">
                <a:gsLst>
                  <a:gs pos="0">
                    <a:srgbClr val="4C7013"/>
                  </a:gs>
                  <a:gs pos="100000">
                    <a:srgbClr val="23340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499" name="Freeform 8"/>
              <p:cNvSpPr>
                <a:spLocks/>
              </p:cNvSpPr>
              <p:nvPr/>
            </p:nvSpPr>
            <p:spPr bwMode="gray">
              <a:xfrm rot="1227305">
                <a:off x="1072" y="3229"/>
                <a:ext cx="373" cy="364"/>
              </a:xfrm>
              <a:custGeom>
                <a:avLst/>
                <a:gdLst>
                  <a:gd name="T0" fmla="*/ 0 w 463"/>
                  <a:gd name="T1" fmla="*/ 1733223171 h 451"/>
                  <a:gd name="T2" fmla="*/ 1730045353 w 463"/>
                  <a:gd name="T3" fmla="*/ 1733223171 h 451"/>
                  <a:gd name="T4" fmla="*/ 1730045353 w 463"/>
                  <a:gd name="T5" fmla="*/ 1733223171 h 451"/>
                  <a:gd name="T6" fmla="*/ 1730045353 w 463"/>
                  <a:gd name="T7" fmla="*/ 0 h 451"/>
                  <a:gd name="T8" fmla="*/ 0 w 463"/>
                  <a:gd name="T9" fmla="*/ 1733223171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gradFill rotWithShape="1">
                <a:gsLst>
                  <a:gs pos="0">
                    <a:srgbClr val="4C7013"/>
                  </a:gs>
                  <a:gs pos="100000">
                    <a:srgbClr val="6B9B1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62500" name="Freeform 3"/>
              <p:cNvSpPr>
                <a:spLocks/>
              </p:cNvSpPr>
              <p:nvPr/>
            </p:nvSpPr>
            <p:spPr bwMode="gray">
              <a:xfrm rot="1227305">
                <a:off x="728" y="1935"/>
                <a:ext cx="1105" cy="1216"/>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gradFill rotWithShape="1">
                <a:gsLst>
                  <a:gs pos="0">
                    <a:srgbClr val="4C7013"/>
                  </a:gs>
                  <a:gs pos="50000">
                    <a:srgbClr val="6B9B1A"/>
                  </a:gs>
                  <a:gs pos="100000">
                    <a:srgbClr val="4C7013"/>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grpSp>
        <p:pic>
          <p:nvPicPr>
            <p:cNvPr id="6250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626" y="2679"/>
              <a:ext cx="93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503" name="Title 2"/>
          <p:cNvSpPr>
            <a:spLocks noGrp="1"/>
          </p:cNvSpPr>
          <p:nvPr>
            <p:ph type="title" idx="4294967295"/>
          </p:nvPr>
        </p:nvSpPr>
        <p:spPr/>
        <p:txBody>
          <a:bodyPr/>
          <a:lstStyle/>
          <a:p>
            <a:r>
              <a:rPr lang="hu-HU" altLang="hu-HU" smtClean="0"/>
              <a:t>Further Development is Uncertain</a:t>
            </a:r>
            <a:endParaRPr lang="en-US" altLang="hu-HU" smtClean="0"/>
          </a:p>
        </p:txBody>
      </p:sp>
    </p:spTree>
    <p:extLst>
      <p:ext uri="{BB962C8B-B14F-4D97-AF65-F5344CB8AC3E}">
        <p14:creationId xmlns:p14="http://schemas.microsoft.com/office/powerpoint/2010/main" val="275528467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Kép 13" descr="Drawing6.jpg"/>
          <p:cNvPicPr/>
          <p:nvPr/>
        </p:nvPicPr>
        <p:blipFill>
          <a:blip r:embed="rId3" cstate="print"/>
          <a:stretch>
            <a:fillRect/>
          </a:stretch>
        </p:blipFill>
        <p:spPr>
          <a:xfrm>
            <a:off x="4067944" y="1628800"/>
            <a:ext cx="4608512" cy="3384376"/>
          </a:xfrm>
          <a:prstGeom prst="rect">
            <a:avLst/>
          </a:prstGeom>
        </p:spPr>
      </p:pic>
      <p:sp>
        <p:nvSpPr>
          <p:cNvPr id="37" name="Rectangle 5"/>
          <p:cNvSpPr>
            <a:spLocks noChangeArrowheads="1"/>
          </p:cNvSpPr>
          <p:nvPr/>
        </p:nvSpPr>
        <p:spPr bwMode="gray">
          <a:xfrm>
            <a:off x="323850" y="1555750"/>
            <a:ext cx="3888110" cy="4246563"/>
          </a:xfrm>
          <a:prstGeom prst="rect">
            <a:avLst/>
          </a:prstGeom>
          <a:noFill/>
          <a:ln w="12700">
            <a:noFill/>
            <a:miter lim="800000"/>
            <a:headEnd/>
            <a:tailEnd/>
          </a:ln>
        </p:spPr>
        <p:txBody>
          <a:bodyPr lIns="0" tIns="0" rIns="0" bIns="0"/>
          <a:lstStyle>
            <a:lvl1pPr marL="190500" indent="-190500"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95000"/>
              </a:lnSpc>
              <a:spcAft>
                <a:spcPct val="40000"/>
              </a:spcAft>
              <a:buClr>
                <a:srgbClr val="292929"/>
              </a:buClr>
              <a:buFont typeface="Wingdings" pitchFamily="2" charset="2"/>
              <a:buNone/>
            </a:pPr>
            <a:r>
              <a:rPr lang="hu-HU" altLang="hu-HU" noProof="1" smtClean="0"/>
              <a:t>Robert Dalton (2003) </a:t>
            </a:r>
            <a:r>
              <a:rPr lang="hu-HU" dirty="0" err="1" smtClean="0"/>
              <a:t>distinguishes</a:t>
            </a:r>
            <a:r>
              <a:rPr lang="hu-HU" dirty="0" smtClean="0"/>
              <a:t> </a:t>
            </a:r>
            <a:r>
              <a:rPr lang="hu-HU" dirty="0" err="1" smtClean="0"/>
              <a:t>three</a:t>
            </a:r>
            <a:r>
              <a:rPr lang="hu-HU" dirty="0" smtClean="0"/>
              <a:t> </a:t>
            </a:r>
            <a:r>
              <a:rPr lang="hu-HU" dirty="0"/>
              <a:t>main </a:t>
            </a:r>
            <a:r>
              <a:rPr lang="hu-HU" dirty="0" err="1"/>
              <a:t>pillars</a:t>
            </a:r>
            <a:r>
              <a:rPr lang="hu-HU" dirty="0"/>
              <a:t> of </a:t>
            </a:r>
            <a:r>
              <a:rPr lang="hu-HU" dirty="0" err="1"/>
              <a:t>democratic</a:t>
            </a:r>
            <a:r>
              <a:rPr lang="hu-HU" dirty="0"/>
              <a:t> </a:t>
            </a:r>
            <a:r>
              <a:rPr lang="hu-HU" dirty="0" err="1" smtClean="0"/>
              <a:t>support</a:t>
            </a:r>
            <a:r>
              <a:rPr lang="hu-HU" dirty="0" smtClean="0"/>
              <a:t>. </a:t>
            </a:r>
          </a:p>
          <a:p>
            <a:pPr eaLnBrk="1" hangingPunct="1">
              <a:lnSpc>
                <a:spcPct val="95000"/>
              </a:lnSpc>
              <a:spcAft>
                <a:spcPct val="40000"/>
              </a:spcAft>
              <a:buClr>
                <a:srgbClr val="292929"/>
              </a:buClr>
              <a:buFont typeface="Wingdings" pitchFamily="2" charset="2"/>
              <a:buNone/>
            </a:pPr>
            <a:endParaRPr lang="hu-HU" altLang="hu-HU" noProof="1"/>
          </a:p>
          <a:p>
            <a:pPr eaLnBrk="1" hangingPunct="1">
              <a:lnSpc>
                <a:spcPct val="95000"/>
              </a:lnSpc>
              <a:spcAft>
                <a:spcPct val="40000"/>
              </a:spcAft>
              <a:buClr>
                <a:srgbClr val="292929"/>
              </a:buClr>
              <a:buFont typeface="Wingdings" pitchFamily="2" charset="2"/>
              <a:buNone/>
            </a:pPr>
            <a:r>
              <a:rPr lang="hu-HU" dirty="0" err="1" smtClean="0"/>
              <a:t>According</a:t>
            </a:r>
            <a:r>
              <a:rPr lang="hu-HU" dirty="0" smtClean="0"/>
              <a:t> </a:t>
            </a:r>
            <a:r>
              <a:rPr lang="hu-HU" dirty="0" err="1" smtClean="0"/>
              <a:t>to</a:t>
            </a:r>
            <a:r>
              <a:rPr lang="hu-HU" dirty="0" smtClean="0"/>
              <a:t> </a:t>
            </a:r>
            <a:r>
              <a:rPr lang="hu-HU" dirty="0" err="1" smtClean="0"/>
              <a:t>his</a:t>
            </a:r>
            <a:r>
              <a:rPr lang="hu-HU" dirty="0" smtClean="0"/>
              <a:t> </a:t>
            </a:r>
            <a:r>
              <a:rPr lang="hu-HU" dirty="0" err="1" smtClean="0"/>
              <a:t>theory</a:t>
            </a:r>
            <a:r>
              <a:rPr lang="hu-HU" dirty="0" smtClean="0"/>
              <a:t> </a:t>
            </a:r>
            <a:r>
              <a:rPr lang="hu-HU" dirty="0" err="1" smtClean="0"/>
              <a:t>these</a:t>
            </a:r>
            <a:r>
              <a:rPr lang="hu-HU" dirty="0" smtClean="0"/>
              <a:t> </a:t>
            </a:r>
            <a:r>
              <a:rPr lang="hu-HU" dirty="0" err="1"/>
              <a:t>three</a:t>
            </a:r>
            <a:r>
              <a:rPr lang="hu-HU" dirty="0"/>
              <a:t> </a:t>
            </a:r>
            <a:r>
              <a:rPr lang="hu-HU" dirty="0" err="1"/>
              <a:t>pillars</a:t>
            </a:r>
            <a:r>
              <a:rPr lang="hu-HU" dirty="0"/>
              <a:t> </a:t>
            </a:r>
            <a:r>
              <a:rPr lang="hu-HU" dirty="0" err="1"/>
              <a:t>are</a:t>
            </a:r>
            <a:r>
              <a:rPr lang="hu-HU" dirty="0"/>
              <a:t> </a:t>
            </a:r>
            <a:r>
              <a:rPr lang="hu-HU" dirty="0" err="1"/>
              <a:t>interrelated</a:t>
            </a:r>
            <a:r>
              <a:rPr lang="hu-HU" dirty="0"/>
              <a:t>. </a:t>
            </a:r>
            <a:r>
              <a:rPr lang="hu-HU" dirty="0" err="1"/>
              <a:t>Consequently</a:t>
            </a:r>
            <a:r>
              <a:rPr lang="hu-HU" dirty="0"/>
              <a:t>, </a:t>
            </a:r>
            <a:r>
              <a:rPr lang="hu-HU" dirty="0" err="1"/>
              <a:t>continuous</a:t>
            </a:r>
            <a:r>
              <a:rPr lang="hu-HU" dirty="0"/>
              <a:t> </a:t>
            </a:r>
            <a:r>
              <a:rPr lang="hu-HU" dirty="0" err="1"/>
              <a:t>dissatisfaction</a:t>
            </a:r>
            <a:r>
              <a:rPr lang="hu-HU" dirty="0"/>
              <a:t> </a:t>
            </a:r>
            <a:r>
              <a:rPr lang="hu-HU" dirty="0" err="1"/>
              <a:t>with</a:t>
            </a:r>
            <a:r>
              <a:rPr lang="hu-HU" dirty="0"/>
              <a:t> </a:t>
            </a:r>
            <a:r>
              <a:rPr lang="hu-HU" dirty="0" err="1"/>
              <a:t>the</a:t>
            </a:r>
            <a:r>
              <a:rPr lang="hu-HU" dirty="0"/>
              <a:t> </a:t>
            </a:r>
            <a:r>
              <a:rPr lang="hu-HU" dirty="0" smtClean="0"/>
              <a:t>performance of </a:t>
            </a:r>
            <a:r>
              <a:rPr lang="hu-HU" dirty="0" err="1" smtClean="0"/>
              <a:t>political</a:t>
            </a:r>
            <a:r>
              <a:rPr lang="hu-HU" dirty="0" smtClean="0"/>
              <a:t> </a:t>
            </a:r>
            <a:r>
              <a:rPr lang="hu-HU" dirty="0" err="1"/>
              <a:t>system</a:t>
            </a:r>
            <a:r>
              <a:rPr lang="hu-HU" dirty="0"/>
              <a:t> has a </a:t>
            </a:r>
            <a:r>
              <a:rPr lang="hu-HU" dirty="0" err="1"/>
              <a:t>negative</a:t>
            </a:r>
            <a:r>
              <a:rPr lang="hu-HU" dirty="0"/>
              <a:t> </a:t>
            </a:r>
            <a:r>
              <a:rPr lang="hu-HU" dirty="0" err="1"/>
              <a:t>effect</a:t>
            </a:r>
            <a:r>
              <a:rPr lang="hu-HU" dirty="0"/>
              <a:t> </a:t>
            </a:r>
            <a:r>
              <a:rPr lang="hu-HU" dirty="0" err="1" smtClean="0"/>
              <a:t>also</a:t>
            </a:r>
            <a:r>
              <a:rPr lang="hu-HU" dirty="0" smtClean="0"/>
              <a:t> </a:t>
            </a:r>
            <a:r>
              <a:rPr lang="hu-HU" dirty="0" err="1" smtClean="0"/>
              <a:t>on</a:t>
            </a:r>
            <a:r>
              <a:rPr lang="hu-HU" dirty="0" smtClean="0"/>
              <a:t> </a:t>
            </a:r>
            <a:r>
              <a:rPr lang="hu-HU" dirty="0" err="1"/>
              <a:t>the</a:t>
            </a:r>
            <a:r>
              <a:rPr lang="hu-HU" dirty="0"/>
              <a:t> </a:t>
            </a:r>
            <a:r>
              <a:rPr lang="hu-HU" dirty="0" err="1" smtClean="0"/>
              <a:t>acceptance</a:t>
            </a:r>
            <a:r>
              <a:rPr lang="hu-HU" dirty="0" smtClean="0"/>
              <a:t> of </a:t>
            </a:r>
            <a:r>
              <a:rPr lang="hu-HU" dirty="0" err="1" smtClean="0"/>
              <a:t>democratic</a:t>
            </a:r>
            <a:r>
              <a:rPr lang="hu-HU" dirty="0" smtClean="0"/>
              <a:t> </a:t>
            </a:r>
            <a:r>
              <a:rPr lang="hu-HU" dirty="0" err="1" smtClean="0"/>
              <a:t>values</a:t>
            </a:r>
            <a:r>
              <a:rPr lang="hu-HU" dirty="0" smtClean="0"/>
              <a:t>.</a:t>
            </a:r>
            <a:endParaRPr lang="hu-HU" altLang="hu-HU" noProof="1"/>
          </a:p>
        </p:txBody>
      </p:sp>
      <p:sp>
        <p:nvSpPr>
          <p:cNvPr id="47113" name="Title 3"/>
          <p:cNvSpPr>
            <a:spLocks noGrp="1"/>
          </p:cNvSpPr>
          <p:nvPr>
            <p:ph type="title" idx="4294967295"/>
          </p:nvPr>
        </p:nvSpPr>
        <p:spPr/>
        <p:txBody>
          <a:bodyPr/>
          <a:lstStyle/>
          <a:p>
            <a:r>
              <a:rPr lang="hu-HU" altLang="hu-HU" smtClean="0"/>
              <a:t>A Theory concerning Support of Democracy</a:t>
            </a:r>
            <a:endParaRPr lang="en-US" altLang="hu-HU" smtClean="0"/>
          </a:p>
        </p:txBody>
      </p:sp>
    </p:spTree>
    <p:extLst>
      <p:ext uri="{BB962C8B-B14F-4D97-AF65-F5344CB8AC3E}">
        <p14:creationId xmlns:p14="http://schemas.microsoft.com/office/powerpoint/2010/main" val="29422241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a:spLocks noChangeArrowheads="1"/>
          </p:cNvSpPr>
          <p:nvPr/>
        </p:nvSpPr>
        <p:spPr bwMode="gray">
          <a:xfrm>
            <a:off x="4826124" y="3049910"/>
            <a:ext cx="1000125" cy="741463"/>
          </a:xfrm>
          <a:prstGeom prst="rect">
            <a:avLst/>
          </a:prstGeom>
          <a:gradFill rotWithShape="1">
            <a:gsLst>
              <a:gs pos="0">
                <a:srgbClr val="FFFFFF">
                  <a:alpha val="50000"/>
                </a:srgbClr>
              </a:gs>
              <a:gs pos="100000">
                <a:srgbClr val="EAEAEA">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hu-HU"/>
          </a:p>
        </p:txBody>
      </p:sp>
      <p:sp>
        <p:nvSpPr>
          <p:cNvPr id="43" name="Rectangle 41"/>
          <p:cNvSpPr>
            <a:spLocks noChangeArrowheads="1"/>
          </p:cNvSpPr>
          <p:nvPr/>
        </p:nvSpPr>
        <p:spPr bwMode="gray">
          <a:xfrm>
            <a:off x="4816599" y="3801565"/>
            <a:ext cx="1000125" cy="688505"/>
          </a:xfrm>
          <a:prstGeom prst="rect">
            <a:avLst/>
          </a:prstGeom>
          <a:gradFill rotWithShape="1">
            <a:gsLst>
              <a:gs pos="0">
                <a:srgbClr val="FFFFFF">
                  <a:alpha val="50000"/>
                </a:srgbClr>
              </a:gs>
              <a:gs pos="100000">
                <a:srgbClr val="EAEAEA">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hu-HU"/>
          </a:p>
        </p:txBody>
      </p:sp>
      <p:sp>
        <p:nvSpPr>
          <p:cNvPr id="365573" name="Rectangle 5"/>
          <p:cNvSpPr>
            <a:spLocks noChangeArrowheads="1"/>
          </p:cNvSpPr>
          <p:nvPr/>
        </p:nvSpPr>
        <p:spPr bwMode="gray">
          <a:xfrm>
            <a:off x="323850" y="2287588"/>
            <a:ext cx="7496175" cy="2771775"/>
          </a:xfrm>
          <a:prstGeom prst="rect">
            <a:avLst/>
          </a:prstGeom>
          <a:gradFill rotWithShape="1">
            <a:gsLst>
              <a:gs pos="0">
                <a:srgbClr val="EAEAEA"/>
              </a:gs>
              <a:gs pos="100000">
                <a:srgbClr val="EAEAEA">
                  <a:gamma/>
                  <a:tint val="0"/>
                  <a:invGamma/>
                </a:srgbClr>
              </a:gs>
            </a:gsLst>
            <a:lin ang="0" scaled="1"/>
          </a:gradFill>
          <a:ln w="12700">
            <a:solidFill>
              <a:srgbClr val="DDDDDD"/>
            </a:solidFill>
            <a:miter lim="800000"/>
            <a:headEnd/>
            <a:tailEnd/>
          </a:ln>
          <a:effectLst>
            <a:outerShdw dist="53882" dir="2700000" algn="ctr" rotWithShape="0">
              <a:srgbClr val="808080">
                <a:alpha val="50000"/>
              </a:srgbClr>
            </a:outerShdw>
          </a:effectLst>
        </p:spPr>
        <p:txBody>
          <a:bodyPr lIns="108000" tIns="108000" rIns="108000" bIns="72000" anchor="ctr"/>
          <a:lstStyle/>
          <a:p>
            <a:pPr>
              <a:defRPr/>
            </a:pPr>
            <a:endParaRPr lang="de-DE">
              <a:latin typeface="Tahoma" charset="0"/>
            </a:endParaRPr>
          </a:p>
        </p:txBody>
      </p:sp>
      <p:sp>
        <p:nvSpPr>
          <p:cNvPr id="45059" name="Rectangle 8"/>
          <p:cNvSpPr>
            <a:spLocks noChangeArrowheads="1"/>
          </p:cNvSpPr>
          <p:nvPr/>
        </p:nvSpPr>
        <p:spPr bwMode="gray">
          <a:xfrm>
            <a:off x="3819525" y="1555750"/>
            <a:ext cx="1000125" cy="3514725"/>
          </a:xfrm>
          <a:prstGeom prst="rect">
            <a:avLst/>
          </a:prstGeom>
          <a:gradFill rotWithShape="1">
            <a:gsLst>
              <a:gs pos="0">
                <a:srgbClr val="808080">
                  <a:alpha val="50000"/>
                </a:srgbClr>
              </a:gs>
              <a:gs pos="100000">
                <a:srgbClr val="FFFFFF">
                  <a:alpha val="50000"/>
                </a:srgbClr>
              </a:gs>
            </a:gsLst>
            <a:lin ang="5400000" scaled="1"/>
          </a:gradFill>
          <a:ln w="12700">
            <a:solidFill>
              <a:srgbClr val="DDDDDD"/>
            </a:solidFill>
            <a:miter lim="800000"/>
            <a:headEnd/>
            <a:tailEnd/>
          </a:ln>
        </p:spPr>
        <p:txBody>
          <a:bodyPr lIns="108000" tIns="108000" rIns="108000" bIns="72000"/>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sz="1400" dirty="0" smtClean="0"/>
              <a:t>Ukraine</a:t>
            </a:r>
            <a:endParaRPr lang="hu-HU" altLang="hu-HU" sz="1400" noProof="1"/>
          </a:p>
        </p:txBody>
      </p:sp>
      <p:sp>
        <p:nvSpPr>
          <p:cNvPr id="45060" name="Rectangle 9"/>
          <p:cNvSpPr>
            <a:spLocks noChangeArrowheads="1"/>
          </p:cNvSpPr>
          <p:nvPr/>
        </p:nvSpPr>
        <p:spPr bwMode="gray">
          <a:xfrm>
            <a:off x="5819775" y="1555750"/>
            <a:ext cx="1000125" cy="3514725"/>
          </a:xfrm>
          <a:prstGeom prst="rect">
            <a:avLst/>
          </a:prstGeom>
          <a:gradFill rotWithShape="1">
            <a:gsLst>
              <a:gs pos="0">
                <a:srgbClr val="808080">
                  <a:alpha val="50000"/>
                </a:srgbClr>
              </a:gs>
              <a:gs pos="100000">
                <a:srgbClr val="FFFFFF">
                  <a:alpha val="50000"/>
                </a:srgbClr>
              </a:gs>
            </a:gsLst>
            <a:lin ang="5400000" scaled="1"/>
          </a:gradFill>
          <a:ln w="12700">
            <a:solidFill>
              <a:srgbClr val="DDDDDD"/>
            </a:solidFill>
            <a:miter lim="800000"/>
            <a:headEnd/>
            <a:tailEnd/>
          </a:ln>
        </p:spPr>
        <p:txBody>
          <a:bodyPr lIns="108000" tIns="108000" rIns="108000" bIns="72000"/>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sz="1400"/>
              <a:t>Poland</a:t>
            </a:r>
            <a:endParaRPr lang="hu-HU" altLang="hu-HU" sz="1400" noProof="1"/>
          </a:p>
        </p:txBody>
      </p:sp>
      <p:sp>
        <p:nvSpPr>
          <p:cNvPr id="45062" name="Rectangle 11"/>
          <p:cNvSpPr>
            <a:spLocks noChangeArrowheads="1"/>
          </p:cNvSpPr>
          <p:nvPr/>
        </p:nvSpPr>
        <p:spPr bwMode="gray">
          <a:xfrm>
            <a:off x="5819775" y="3798181"/>
            <a:ext cx="1000125" cy="691889"/>
          </a:xfrm>
          <a:prstGeom prst="rect">
            <a:avLst/>
          </a:prstGeom>
          <a:gradFill rotWithShape="1">
            <a:gsLst>
              <a:gs pos="0">
                <a:srgbClr val="69A2E1">
                  <a:alpha val="50000"/>
                </a:srgbClr>
              </a:gs>
              <a:gs pos="100000">
                <a:srgbClr val="2A79D0">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hu-HU" altLang="hu-HU" dirty="0" smtClean="0"/>
              <a:t>17%</a:t>
            </a:r>
            <a:endParaRPr lang="en-US" altLang="hu-HU" dirty="0"/>
          </a:p>
        </p:txBody>
      </p:sp>
      <p:sp>
        <p:nvSpPr>
          <p:cNvPr id="41994" name="Text Box 12"/>
          <p:cNvSpPr txBox="1">
            <a:spLocks noChangeArrowheads="1"/>
          </p:cNvSpPr>
          <p:nvPr/>
        </p:nvSpPr>
        <p:spPr bwMode="gray">
          <a:xfrm>
            <a:off x="323849" y="2287588"/>
            <a:ext cx="3600079" cy="761458"/>
          </a:xfrm>
          <a:prstGeom prst="rect">
            <a:avLst/>
          </a:prstGeom>
          <a:noFill/>
          <a:ln>
            <a:noFill/>
          </a:ln>
          <a:extLst/>
        </p:spPr>
        <p:txBody>
          <a:bodyPr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lvl="0" eaLnBrk="1" hangingPunct="1">
              <a:spcBef>
                <a:spcPct val="50000"/>
              </a:spcBef>
            </a:pPr>
            <a:r>
              <a:rPr lang="en-US" sz="1600" dirty="0"/>
              <a:t>Democracy is preferable </a:t>
            </a:r>
            <a:r>
              <a:rPr lang="en-US" sz="1600" dirty="0" smtClean="0"/>
              <a:t>to</a:t>
            </a:r>
            <a:r>
              <a:rPr lang="hu-HU" sz="1600" dirty="0" smtClean="0"/>
              <a:t> </a:t>
            </a:r>
            <a:r>
              <a:rPr lang="en-US" sz="1600" dirty="0" smtClean="0"/>
              <a:t>dictatorship </a:t>
            </a:r>
            <a:r>
              <a:rPr lang="en-US" sz="1600" dirty="0"/>
              <a:t>under any </a:t>
            </a:r>
            <a:r>
              <a:rPr lang="en-US" sz="1600" dirty="0" smtClean="0"/>
              <a:t>circumstances</a:t>
            </a:r>
            <a:endParaRPr lang="hu-HU" altLang="hu-HU" sz="1600" noProof="1">
              <a:cs typeface="Arial" charset="0"/>
            </a:endParaRPr>
          </a:p>
        </p:txBody>
      </p:sp>
      <p:sp>
        <p:nvSpPr>
          <p:cNvPr id="41995" name="Text Box 13"/>
          <p:cNvSpPr txBox="1">
            <a:spLocks noChangeArrowheads="1"/>
          </p:cNvSpPr>
          <p:nvPr/>
        </p:nvSpPr>
        <p:spPr bwMode="gray">
          <a:xfrm>
            <a:off x="323849" y="3089673"/>
            <a:ext cx="3600079" cy="693018"/>
          </a:xfrm>
          <a:prstGeom prst="rect">
            <a:avLst/>
          </a:prstGeom>
          <a:noFill/>
          <a:ln>
            <a:noFill/>
          </a:ln>
          <a:extLst/>
        </p:spPr>
        <p:txBody>
          <a:bodyPr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lvl="0"/>
            <a:r>
              <a:rPr lang="en-US" sz="1600" dirty="0"/>
              <a:t>For people like me, it makes no difference, whether we live in a democracy or a dictatorship</a:t>
            </a:r>
            <a:endParaRPr lang="hu-HU" sz="1600" dirty="0"/>
          </a:p>
        </p:txBody>
      </p:sp>
      <p:sp>
        <p:nvSpPr>
          <p:cNvPr id="41996" name="Text Box 14"/>
          <p:cNvSpPr txBox="1">
            <a:spLocks noChangeArrowheads="1"/>
          </p:cNvSpPr>
          <p:nvPr/>
        </p:nvSpPr>
        <p:spPr bwMode="gray">
          <a:xfrm>
            <a:off x="323849" y="3827089"/>
            <a:ext cx="3495675" cy="682032"/>
          </a:xfrm>
          <a:prstGeom prst="rect">
            <a:avLst/>
          </a:prstGeom>
          <a:noFill/>
          <a:ln>
            <a:noFill/>
          </a:ln>
          <a:extLst/>
        </p:spPr>
        <p:txBody>
          <a:bodyPr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1600" dirty="0"/>
              <a:t>In some cases, dictatorship may be preferable to </a:t>
            </a:r>
            <a:r>
              <a:rPr lang="en-US" sz="1600" dirty="0" smtClean="0"/>
              <a:t>democracy</a:t>
            </a:r>
            <a:endParaRPr lang="hu-HU" sz="1600" dirty="0"/>
          </a:p>
        </p:txBody>
      </p:sp>
      <p:sp>
        <p:nvSpPr>
          <p:cNvPr id="41997" name="Text Box 15"/>
          <p:cNvSpPr txBox="1">
            <a:spLocks noChangeArrowheads="1"/>
          </p:cNvSpPr>
          <p:nvPr/>
        </p:nvSpPr>
        <p:spPr bwMode="gray">
          <a:xfrm>
            <a:off x="323850" y="4397635"/>
            <a:ext cx="2495550" cy="687549"/>
          </a:xfrm>
          <a:prstGeom prst="rect">
            <a:avLst/>
          </a:prstGeom>
          <a:noFill/>
          <a:ln>
            <a:noFill/>
          </a:ln>
          <a:extLst/>
        </p:spPr>
        <p:txBody>
          <a:bodyPr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sz="1600" dirty="0"/>
              <a:t>Don’t know</a:t>
            </a:r>
            <a:endParaRPr lang="hu-HU" altLang="hu-HU" sz="1600" noProof="1">
              <a:cs typeface="Arial" charset="0"/>
            </a:endParaRPr>
          </a:p>
        </p:txBody>
      </p:sp>
      <p:sp>
        <p:nvSpPr>
          <p:cNvPr id="45069" name="Rectangle 18"/>
          <p:cNvSpPr>
            <a:spLocks noChangeArrowheads="1"/>
          </p:cNvSpPr>
          <p:nvPr/>
        </p:nvSpPr>
        <p:spPr bwMode="gray">
          <a:xfrm>
            <a:off x="3819525" y="2287587"/>
            <a:ext cx="1000125" cy="772461"/>
          </a:xfrm>
          <a:prstGeom prst="rect">
            <a:avLst/>
          </a:prstGeom>
          <a:gradFill rotWithShape="1">
            <a:gsLst>
              <a:gs pos="0">
                <a:srgbClr val="69A2E1">
                  <a:alpha val="50000"/>
                </a:srgbClr>
              </a:gs>
              <a:gs pos="100000">
                <a:srgbClr val="2A79D0">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hu-HU" altLang="hu-HU" dirty="0" smtClean="0"/>
              <a:t>62%</a:t>
            </a:r>
            <a:endParaRPr lang="en-US" altLang="hu-HU" dirty="0"/>
          </a:p>
        </p:txBody>
      </p:sp>
      <p:sp>
        <p:nvSpPr>
          <p:cNvPr id="45071" name="Rectangle 20"/>
          <p:cNvSpPr>
            <a:spLocks noChangeArrowheads="1"/>
          </p:cNvSpPr>
          <p:nvPr/>
        </p:nvSpPr>
        <p:spPr bwMode="gray">
          <a:xfrm>
            <a:off x="5819775" y="2287587"/>
            <a:ext cx="1000125" cy="772461"/>
          </a:xfrm>
          <a:prstGeom prst="rect">
            <a:avLst/>
          </a:prstGeom>
          <a:gradFill rotWithShape="1">
            <a:gsLst>
              <a:gs pos="0">
                <a:srgbClr val="69A2E1">
                  <a:alpha val="50000"/>
                </a:srgbClr>
              </a:gs>
              <a:gs pos="100000">
                <a:srgbClr val="2A79D0">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hu-HU" altLang="hu-HU" dirty="0" smtClean="0"/>
              <a:t>66%</a:t>
            </a:r>
            <a:endParaRPr lang="en-US" altLang="hu-HU" dirty="0"/>
          </a:p>
        </p:txBody>
      </p:sp>
      <p:sp>
        <p:nvSpPr>
          <p:cNvPr id="45072" name="Rectangle 21"/>
          <p:cNvSpPr>
            <a:spLocks noChangeArrowheads="1"/>
          </p:cNvSpPr>
          <p:nvPr/>
        </p:nvSpPr>
        <p:spPr bwMode="gray">
          <a:xfrm>
            <a:off x="6819900" y="2287587"/>
            <a:ext cx="1000125" cy="759545"/>
          </a:xfrm>
          <a:prstGeom prst="rect">
            <a:avLst/>
          </a:prstGeom>
          <a:gradFill rotWithShape="1">
            <a:gsLst>
              <a:gs pos="0">
                <a:srgbClr val="FFFFFF">
                  <a:alpha val="50000"/>
                </a:srgbClr>
              </a:gs>
              <a:gs pos="100000">
                <a:srgbClr val="EAEAEA">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hu-HU"/>
          </a:p>
        </p:txBody>
      </p:sp>
      <p:sp>
        <p:nvSpPr>
          <p:cNvPr id="45080" name="Rectangle 29"/>
          <p:cNvSpPr>
            <a:spLocks noChangeArrowheads="1"/>
          </p:cNvSpPr>
          <p:nvPr/>
        </p:nvSpPr>
        <p:spPr bwMode="gray">
          <a:xfrm>
            <a:off x="3819525" y="3790244"/>
            <a:ext cx="1000125" cy="691888"/>
          </a:xfrm>
          <a:prstGeom prst="rect">
            <a:avLst/>
          </a:prstGeom>
          <a:gradFill rotWithShape="1">
            <a:gsLst>
              <a:gs pos="0">
                <a:srgbClr val="69A2E1">
                  <a:alpha val="50000"/>
                </a:srgbClr>
              </a:gs>
              <a:gs pos="100000">
                <a:srgbClr val="2A79D0">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hu-HU" altLang="hu-HU" dirty="0" smtClean="0"/>
              <a:t>18%</a:t>
            </a:r>
            <a:endParaRPr lang="en-US" altLang="hu-HU" dirty="0"/>
          </a:p>
        </p:txBody>
      </p:sp>
      <p:sp>
        <p:nvSpPr>
          <p:cNvPr id="45091" name="Rectangle 40"/>
          <p:cNvSpPr>
            <a:spLocks noChangeArrowheads="1"/>
          </p:cNvSpPr>
          <p:nvPr/>
        </p:nvSpPr>
        <p:spPr bwMode="gray">
          <a:xfrm>
            <a:off x="6819900" y="3801565"/>
            <a:ext cx="1000125" cy="703760"/>
          </a:xfrm>
          <a:prstGeom prst="rect">
            <a:avLst/>
          </a:prstGeom>
          <a:noFill/>
          <a:ln w="12700">
            <a:solidFill>
              <a:srgbClr val="DDDDDD"/>
            </a:solidFill>
            <a:miter lim="800000"/>
            <a:headEnd/>
            <a:tailEnd/>
          </a:ln>
          <a:extLst>
            <a:ext uri="{909E8E84-426E-40DD-AFC4-6F175D3DCCD1}">
              <a14:hiddenFill xmlns:a14="http://schemas.microsoft.com/office/drawing/2010/main">
                <a:solidFill>
                  <a:srgbClr val="FFFFFF"/>
                </a:solidFill>
              </a14:hiddenFill>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hu-HU"/>
          </a:p>
        </p:txBody>
      </p:sp>
      <p:sp>
        <p:nvSpPr>
          <p:cNvPr id="45092" name="Rectangle 41"/>
          <p:cNvSpPr>
            <a:spLocks noChangeArrowheads="1"/>
          </p:cNvSpPr>
          <p:nvPr/>
        </p:nvSpPr>
        <p:spPr bwMode="gray">
          <a:xfrm>
            <a:off x="4826793" y="2286620"/>
            <a:ext cx="1000125" cy="760513"/>
          </a:xfrm>
          <a:prstGeom prst="rect">
            <a:avLst/>
          </a:prstGeom>
          <a:gradFill rotWithShape="1">
            <a:gsLst>
              <a:gs pos="0">
                <a:srgbClr val="FFFFFF">
                  <a:alpha val="50000"/>
                </a:srgbClr>
              </a:gs>
              <a:gs pos="100000">
                <a:srgbClr val="EAEAEA">
                  <a:alpha val="50000"/>
                </a:srgbClr>
              </a:gs>
            </a:gsLst>
            <a:lin ang="5400000" scaled="1"/>
          </a:gradFill>
          <a:ln w="12700">
            <a:solidFill>
              <a:srgbClr val="DDDDDD"/>
            </a:solidFill>
            <a:miter lim="800000"/>
            <a:headEnd/>
            <a:tailEnd/>
          </a:ln>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tLang="hu-HU"/>
          </a:p>
        </p:txBody>
      </p:sp>
      <p:sp>
        <p:nvSpPr>
          <p:cNvPr id="45095" name="Rectangle 44"/>
          <p:cNvSpPr>
            <a:spLocks noChangeArrowheads="1"/>
          </p:cNvSpPr>
          <p:nvPr/>
        </p:nvSpPr>
        <p:spPr bwMode="gray">
          <a:xfrm>
            <a:off x="4829919" y="2286397"/>
            <a:ext cx="1000125" cy="3513138"/>
          </a:xfrm>
          <a:prstGeom prst="rect">
            <a:avLst/>
          </a:prstGeom>
          <a:gradFill rotWithShape="1">
            <a:gsLst>
              <a:gs pos="0">
                <a:srgbClr val="FFFFFF">
                  <a:alpha val="50000"/>
                </a:srgbClr>
              </a:gs>
              <a:gs pos="100000">
                <a:srgbClr val="808080">
                  <a:alpha val="50000"/>
                </a:srgbClr>
              </a:gs>
            </a:gsLst>
            <a:lin ang="5400000" scaled="1"/>
          </a:gradFill>
          <a:ln w="12700">
            <a:solidFill>
              <a:srgbClr val="DDDDDD"/>
            </a:solidFill>
            <a:miter lim="800000"/>
            <a:headEnd/>
            <a:tailEnd/>
          </a:ln>
        </p:spPr>
        <p:txBody>
          <a:bodyPr lIns="108000" tIns="108000" rIns="108000" bIns="72000"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sz="1400"/>
              <a:t>Hungary</a:t>
            </a:r>
            <a:endParaRPr lang="hu-HU" altLang="hu-HU" sz="1400" noProof="1"/>
          </a:p>
        </p:txBody>
      </p:sp>
      <p:sp>
        <p:nvSpPr>
          <p:cNvPr id="45096" name="Rectangle 45"/>
          <p:cNvSpPr>
            <a:spLocks noChangeArrowheads="1"/>
          </p:cNvSpPr>
          <p:nvPr/>
        </p:nvSpPr>
        <p:spPr bwMode="gray">
          <a:xfrm>
            <a:off x="6832823" y="2289175"/>
            <a:ext cx="1000125" cy="3513138"/>
          </a:xfrm>
          <a:prstGeom prst="rect">
            <a:avLst/>
          </a:prstGeom>
          <a:gradFill rotWithShape="1">
            <a:gsLst>
              <a:gs pos="0">
                <a:srgbClr val="FFFFFF">
                  <a:alpha val="50000"/>
                </a:srgbClr>
              </a:gs>
              <a:gs pos="100000">
                <a:srgbClr val="808080">
                  <a:alpha val="50000"/>
                </a:srgbClr>
              </a:gs>
            </a:gsLst>
            <a:lin ang="5400000" scaled="1"/>
          </a:gradFill>
          <a:ln w="12700">
            <a:solidFill>
              <a:srgbClr val="DDDDDD"/>
            </a:solidFill>
            <a:miter lim="800000"/>
            <a:headEnd/>
            <a:tailEnd/>
          </a:ln>
        </p:spPr>
        <p:txBody>
          <a:bodyPr lIns="108000" tIns="108000" rIns="108000" bIns="72000"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sz="1400"/>
              <a:t>Slovakia</a:t>
            </a:r>
            <a:endParaRPr lang="hu-HU" altLang="hu-HU" sz="1400" noProof="1"/>
          </a:p>
        </p:txBody>
      </p:sp>
      <p:pic>
        <p:nvPicPr>
          <p:cNvPr id="45104" name="Picture 53"/>
          <p:cNvPicPr>
            <a:picLocks noChangeAspect="1" noChangeArrowheads="1"/>
          </p:cNvPicPr>
          <p:nvPr/>
        </p:nvPicPr>
        <p:blipFill>
          <a:blip r:embed="rId3" cstate="print">
            <a:lum bright="18000"/>
            <a:extLst>
              <a:ext uri="{28A0092B-C50C-407E-A947-70E740481C1C}">
                <a14:useLocalDpi xmlns:a14="http://schemas.microsoft.com/office/drawing/2010/main" val="0"/>
              </a:ext>
            </a:extLst>
          </a:blip>
          <a:srcRect/>
          <a:stretch>
            <a:fillRect/>
          </a:stretch>
        </p:blipFill>
        <p:spPr bwMode="gray">
          <a:xfrm>
            <a:off x="4633913" y="5802313"/>
            <a:ext cx="14049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105" name="Picture 54"/>
          <p:cNvPicPr>
            <a:picLocks noChangeAspect="1" noChangeArrowheads="1"/>
          </p:cNvPicPr>
          <p:nvPr/>
        </p:nvPicPr>
        <p:blipFill>
          <a:blip r:embed="rId3" cstate="print">
            <a:lum bright="18000"/>
            <a:extLst>
              <a:ext uri="{28A0092B-C50C-407E-A947-70E740481C1C}">
                <a14:useLocalDpi xmlns:a14="http://schemas.microsoft.com/office/drawing/2010/main" val="0"/>
              </a:ext>
            </a:extLst>
          </a:blip>
          <a:srcRect/>
          <a:stretch>
            <a:fillRect/>
          </a:stretch>
        </p:blipFill>
        <p:spPr bwMode="gray">
          <a:xfrm>
            <a:off x="6621463" y="5802313"/>
            <a:ext cx="14049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106" name="Title 2"/>
          <p:cNvSpPr>
            <a:spLocks noGrp="1"/>
          </p:cNvSpPr>
          <p:nvPr>
            <p:ph type="title" idx="4294967295"/>
          </p:nvPr>
        </p:nvSpPr>
        <p:spPr/>
        <p:txBody>
          <a:bodyPr/>
          <a:lstStyle/>
          <a:p>
            <a:r>
              <a:rPr lang="hu-HU" altLang="hu-HU" dirty="0" err="1" smtClean="0"/>
              <a:t>Support</a:t>
            </a:r>
            <a:r>
              <a:rPr lang="hu-HU" altLang="hu-HU" dirty="0" smtClean="0"/>
              <a:t> of </a:t>
            </a:r>
            <a:r>
              <a:rPr lang="hu-HU" altLang="hu-HU" dirty="0" err="1" smtClean="0"/>
              <a:t>Democracy</a:t>
            </a:r>
            <a:r>
              <a:rPr lang="hu-HU" altLang="hu-HU" dirty="0" smtClean="0"/>
              <a:t> </a:t>
            </a:r>
            <a:r>
              <a:rPr lang="hu-HU" altLang="hu-HU" dirty="0" err="1" smtClean="0"/>
              <a:t>in</a:t>
            </a:r>
            <a:r>
              <a:rPr lang="hu-HU" altLang="hu-HU" dirty="0" smtClean="0"/>
              <a:t> Ukraine and V4 </a:t>
            </a:r>
            <a:r>
              <a:rPr lang="hu-HU" altLang="hu-HU" dirty="0" err="1" smtClean="0"/>
              <a:t>countries</a:t>
            </a:r>
            <a:endParaRPr lang="en-US" altLang="hu-HU" sz="1600" dirty="0" smtClean="0"/>
          </a:p>
        </p:txBody>
      </p:sp>
      <p:sp>
        <p:nvSpPr>
          <p:cNvPr id="45110" name="Rectangle 48"/>
          <p:cNvSpPr>
            <a:spLocks noChangeArrowheads="1"/>
          </p:cNvSpPr>
          <p:nvPr/>
        </p:nvSpPr>
        <p:spPr bwMode="gray">
          <a:xfrm>
            <a:off x="3819525" y="3088011"/>
            <a:ext cx="1000125" cy="70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10%</a:t>
            </a:r>
            <a:endParaRPr lang="hu-HU" altLang="hu-HU" noProof="1"/>
          </a:p>
        </p:txBody>
      </p:sp>
      <p:sp>
        <p:nvSpPr>
          <p:cNvPr id="45111" name="Rectangle 48"/>
          <p:cNvSpPr>
            <a:spLocks noChangeArrowheads="1"/>
          </p:cNvSpPr>
          <p:nvPr/>
        </p:nvSpPr>
        <p:spPr bwMode="gray">
          <a:xfrm>
            <a:off x="3819525" y="4367472"/>
            <a:ext cx="1000125" cy="69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a:t>1</a:t>
            </a:r>
            <a:r>
              <a:rPr lang="hu-HU" altLang="hu-HU" dirty="0" smtClean="0"/>
              <a:t>0</a:t>
            </a:r>
            <a:r>
              <a:rPr lang="hu-HU" altLang="hu-HU" dirty="0"/>
              <a:t>%</a:t>
            </a:r>
            <a:endParaRPr lang="hu-HU" altLang="hu-HU" noProof="1"/>
          </a:p>
        </p:txBody>
      </p:sp>
      <p:sp>
        <p:nvSpPr>
          <p:cNvPr id="45112" name="Rectangle 48"/>
          <p:cNvSpPr>
            <a:spLocks noChangeArrowheads="1"/>
          </p:cNvSpPr>
          <p:nvPr/>
        </p:nvSpPr>
        <p:spPr bwMode="gray">
          <a:xfrm>
            <a:off x="4868019" y="2276872"/>
            <a:ext cx="1000125" cy="77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70%</a:t>
            </a:r>
            <a:endParaRPr lang="hu-HU" altLang="hu-HU" noProof="1"/>
          </a:p>
        </p:txBody>
      </p:sp>
      <p:sp>
        <p:nvSpPr>
          <p:cNvPr id="45113" name="Rectangle 48"/>
          <p:cNvSpPr>
            <a:spLocks noChangeArrowheads="1"/>
          </p:cNvSpPr>
          <p:nvPr/>
        </p:nvSpPr>
        <p:spPr bwMode="gray">
          <a:xfrm>
            <a:off x="4819650" y="3068961"/>
            <a:ext cx="1000125" cy="70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14%</a:t>
            </a:r>
            <a:endParaRPr lang="hu-HU" altLang="hu-HU" noProof="1"/>
          </a:p>
        </p:txBody>
      </p:sp>
      <p:sp>
        <p:nvSpPr>
          <p:cNvPr id="45114" name="Rectangle 48"/>
          <p:cNvSpPr>
            <a:spLocks noChangeArrowheads="1"/>
          </p:cNvSpPr>
          <p:nvPr/>
        </p:nvSpPr>
        <p:spPr bwMode="gray">
          <a:xfrm>
            <a:off x="4819650" y="3789040"/>
            <a:ext cx="1000125" cy="689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11%</a:t>
            </a:r>
            <a:endParaRPr lang="hu-HU" altLang="hu-HU" noProof="1"/>
          </a:p>
        </p:txBody>
      </p:sp>
      <p:sp>
        <p:nvSpPr>
          <p:cNvPr id="45115" name="Rectangle 48"/>
          <p:cNvSpPr>
            <a:spLocks noChangeArrowheads="1"/>
          </p:cNvSpPr>
          <p:nvPr/>
        </p:nvSpPr>
        <p:spPr bwMode="gray">
          <a:xfrm>
            <a:off x="4819650" y="4367472"/>
            <a:ext cx="1000125" cy="69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a:t>5</a:t>
            </a:r>
            <a:r>
              <a:rPr lang="hu-HU" altLang="hu-HU" dirty="0" smtClean="0"/>
              <a:t>%</a:t>
            </a:r>
            <a:endParaRPr lang="hu-HU" altLang="hu-HU" noProof="1"/>
          </a:p>
        </p:txBody>
      </p:sp>
      <p:sp>
        <p:nvSpPr>
          <p:cNvPr id="45117" name="Rectangle 48"/>
          <p:cNvSpPr>
            <a:spLocks noChangeArrowheads="1"/>
          </p:cNvSpPr>
          <p:nvPr/>
        </p:nvSpPr>
        <p:spPr bwMode="gray">
          <a:xfrm>
            <a:off x="5822950" y="3081661"/>
            <a:ext cx="1000125" cy="70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a:t>1</a:t>
            </a:r>
            <a:r>
              <a:rPr lang="hu-HU" altLang="hu-HU" dirty="0" smtClean="0"/>
              <a:t>1</a:t>
            </a:r>
            <a:r>
              <a:rPr lang="hu-HU" altLang="hu-HU" dirty="0"/>
              <a:t>%</a:t>
            </a:r>
            <a:endParaRPr lang="hu-HU" altLang="hu-HU" noProof="1"/>
          </a:p>
        </p:txBody>
      </p:sp>
      <p:sp>
        <p:nvSpPr>
          <p:cNvPr id="45118" name="Rectangle 48"/>
          <p:cNvSpPr>
            <a:spLocks noChangeArrowheads="1"/>
          </p:cNvSpPr>
          <p:nvPr/>
        </p:nvSpPr>
        <p:spPr bwMode="gray">
          <a:xfrm>
            <a:off x="5819775" y="4378585"/>
            <a:ext cx="1000125" cy="69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a:t>6</a:t>
            </a:r>
            <a:r>
              <a:rPr lang="hu-HU" altLang="hu-HU" dirty="0" smtClean="0"/>
              <a:t>%</a:t>
            </a:r>
            <a:endParaRPr lang="hu-HU" altLang="hu-HU" noProof="1"/>
          </a:p>
        </p:txBody>
      </p:sp>
      <p:sp>
        <p:nvSpPr>
          <p:cNvPr id="45119" name="Rectangle 48"/>
          <p:cNvSpPr>
            <a:spLocks noChangeArrowheads="1"/>
          </p:cNvSpPr>
          <p:nvPr/>
        </p:nvSpPr>
        <p:spPr bwMode="gray">
          <a:xfrm>
            <a:off x="6819900" y="2298700"/>
            <a:ext cx="1000125" cy="77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62%</a:t>
            </a:r>
            <a:endParaRPr lang="hu-HU" altLang="hu-HU" noProof="1"/>
          </a:p>
        </p:txBody>
      </p:sp>
      <p:sp>
        <p:nvSpPr>
          <p:cNvPr id="45120" name="Rectangle 48"/>
          <p:cNvSpPr>
            <a:spLocks noChangeArrowheads="1"/>
          </p:cNvSpPr>
          <p:nvPr/>
        </p:nvSpPr>
        <p:spPr bwMode="gray">
          <a:xfrm>
            <a:off x="6819900" y="3068961"/>
            <a:ext cx="1000125" cy="70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14%</a:t>
            </a:r>
            <a:endParaRPr lang="hu-HU" altLang="hu-HU" noProof="1"/>
          </a:p>
        </p:txBody>
      </p:sp>
      <p:sp>
        <p:nvSpPr>
          <p:cNvPr id="45121" name="Rectangle 48"/>
          <p:cNvSpPr>
            <a:spLocks noChangeArrowheads="1"/>
          </p:cNvSpPr>
          <p:nvPr/>
        </p:nvSpPr>
        <p:spPr bwMode="gray">
          <a:xfrm>
            <a:off x="6819900" y="3790628"/>
            <a:ext cx="1000125" cy="689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smtClean="0"/>
              <a:t>21%</a:t>
            </a:r>
            <a:endParaRPr lang="hu-HU" altLang="hu-HU" noProof="1"/>
          </a:p>
        </p:txBody>
      </p:sp>
      <p:sp>
        <p:nvSpPr>
          <p:cNvPr id="45122" name="Rectangle 48"/>
          <p:cNvSpPr>
            <a:spLocks noChangeArrowheads="1"/>
          </p:cNvSpPr>
          <p:nvPr/>
        </p:nvSpPr>
        <p:spPr bwMode="gray">
          <a:xfrm>
            <a:off x="6819900" y="4367472"/>
            <a:ext cx="1000125" cy="69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108000" rIns="108000" bIns="72000"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90000"/>
              </a:lnSpc>
              <a:spcAft>
                <a:spcPct val="20000"/>
              </a:spcAft>
            </a:pPr>
            <a:r>
              <a:rPr lang="hu-HU" altLang="hu-HU" dirty="0"/>
              <a:t>4</a:t>
            </a:r>
            <a:r>
              <a:rPr lang="hu-HU" altLang="hu-HU" dirty="0" smtClean="0"/>
              <a:t>%</a:t>
            </a:r>
            <a:endParaRPr lang="hu-HU" altLang="hu-HU" noProof="1"/>
          </a:p>
        </p:txBody>
      </p:sp>
    </p:spTree>
    <p:extLst>
      <p:ext uri="{BB962C8B-B14F-4D97-AF65-F5344CB8AC3E}">
        <p14:creationId xmlns:p14="http://schemas.microsoft.com/office/powerpoint/2010/main" val="1656994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bwMode="gray">
          <a:xfrm>
            <a:off x="323850" y="260350"/>
            <a:ext cx="6480398" cy="647700"/>
          </a:xfrm>
        </p:spPr>
        <p:txBody>
          <a:bodyPr/>
          <a:lstStyle/>
          <a:p>
            <a:r>
              <a:rPr lang="hu-HU" altLang="hu-HU" dirty="0" err="1"/>
              <a:t>Change</a:t>
            </a:r>
            <a:r>
              <a:rPr lang="hu-HU" altLang="hu-HU" dirty="0"/>
              <a:t> </a:t>
            </a:r>
            <a:r>
              <a:rPr lang="hu-HU" altLang="hu-HU" dirty="0" err="1"/>
              <a:t>in</a:t>
            </a:r>
            <a:r>
              <a:rPr lang="hu-HU" altLang="hu-HU" dirty="0"/>
              <a:t> </a:t>
            </a:r>
            <a:r>
              <a:rPr lang="hu-HU" altLang="hu-HU" dirty="0" err="1"/>
              <a:t>Support</a:t>
            </a:r>
            <a:r>
              <a:rPr lang="hu-HU" altLang="hu-HU" dirty="0"/>
              <a:t> of </a:t>
            </a:r>
            <a:r>
              <a:rPr lang="hu-HU" altLang="hu-HU" dirty="0" err="1" smtClean="0"/>
              <a:t>Democracy</a:t>
            </a:r>
            <a:r>
              <a:rPr lang="hu-HU" altLang="hu-HU" dirty="0" smtClean="0"/>
              <a:t> </a:t>
            </a:r>
            <a:r>
              <a:rPr lang="hu-HU" altLang="hu-HU" dirty="0" err="1" smtClean="0"/>
              <a:t>in</a:t>
            </a:r>
            <a:r>
              <a:rPr lang="hu-HU" altLang="hu-HU" dirty="0" smtClean="0"/>
              <a:t> Ukraine </a:t>
            </a:r>
            <a:r>
              <a:rPr lang="hu-HU" altLang="hu-HU" dirty="0" err="1"/>
              <a:t>between</a:t>
            </a:r>
            <a:r>
              <a:rPr lang="hu-HU" altLang="hu-HU" dirty="0"/>
              <a:t> 1999 and 2014 </a:t>
            </a:r>
            <a:r>
              <a:rPr lang="hu-HU" altLang="hu-HU" sz="1600" dirty="0"/>
              <a:t>(%)</a:t>
            </a:r>
            <a:endParaRPr lang="en-US" dirty="0"/>
          </a:p>
        </p:txBody>
      </p:sp>
      <p:graphicFrame>
        <p:nvGraphicFramePr>
          <p:cNvPr id="25" name="Content Placeholder 4"/>
          <p:cNvGraphicFramePr>
            <a:graphicFrameLocks/>
          </p:cNvGraphicFramePr>
          <p:nvPr>
            <p:extLst>
              <p:ext uri="{D42A27DB-BD31-4B8C-83A1-F6EECF244321}">
                <p14:modId xmlns:p14="http://schemas.microsoft.com/office/powerpoint/2010/main" val="1939326133"/>
              </p:ext>
            </p:extLst>
          </p:nvPr>
        </p:nvGraphicFramePr>
        <p:xfrm>
          <a:off x="323850" y="1123950"/>
          <a:ext cx="84963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591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3"/>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gray">
          <a:xfrm>
            <a:off x="4235450" y="5368925"/>
            <a:ext cx="44418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5"/>
          <p:cNvSpPr>
            <a:spLocks noChangeArrowheads="1"/>
          </p:cNvSpPr>
          <p:nvPr/>
        </p:nvSpPr>
        <p:spPr bwMode="gray">
          <a:xfrm>
            <a:off x="323850" y="1555750"/>
            <a:ext cx="4464174" cy="4969594"/>
          </a:xfrm>
          <a:prstGeom prst="rect">
            <a:avLst/>
          </a:prstGeom>
          <a:noFill/>
          <a:ln w="12700">
            <a:noFill/>
            <a:miter lim="800000"/>
            <a:headEnd/>
            <a:tailEnd/>
          </a:ln>
        </p:spPr>
        <p:txBody>
          <a:bodyPr lIns="0" tIns="0" rIns="0" bIns="0"/>
          <a:lstStyle>
            <a:lvl1pPr marL="190500" indent="-190500"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95000"/>
              </a:lnSpc>
              <a:spcAft>
                <a:spcPct val="40000"/>
              </a:spcAft>
              <a:buClr>
                <a:srgbClr val="292929"/>
              </a:buClr>
              <a:buFont typeface="Wingdings" pitchFamily="2" charset="2"/>
              <a:buNone/>
            </a:pPr>
            <a:r>
              <a:rPr lang="hu-HU" altLang="hu-HU" sz="1700" dirty="0"/>
              <a:t>A </a:t>
            </a:r>
            <a:r>
              <a:rPr lang="hu-HU" altLang="hu-HU" sz="1700" dirty="0" err="1"/>
              <a:t>fourfold</a:t>
            </a:r>
            <a:r>
              <a:rPr lang="hu-HU" altLang="hu-HU" sz="1700" dirty="0"/>
              <a:t> </a:t>
            </a:r>
            <a:r>
              <a:rPr lang="hu-HU" altLang="hu-HU" sz="1700" dirty="0" err="1" smtClean="0"/>
              <a:t>typology</a:t>
            </a:r>
            <a:r>
              <a:rPr lang="hu-HU" altLang="hu-HU" sz="1700" dirty="0" smtClean="0"/>
              <a:t> </a:t>
            </a:r>
            <a:r>
              <a:rPr lang="hu-HU" altLang="hu-HU" sz="1700" dirty="0" err="1"/>
              <a:t>concerning</a:t>
            </a:r>
            <a:r>
              <a:rPr lang="hu-HU" altLang="hu-HU" sz="1700" dirty="0"/>
              <a:t> </a:t>
            </a:r>
            <a:r>
              <a:rPr lang="hu-HU" altLang="hu-HU" sz="1700" dirty="0" err="1"/>
              <a:t>support</a:t>
            </a:r>
            <a:r>
              <a:rPr lang="hu-HU" altLang="hu-HU" sz="1700" dirty="0"/>
              <a:t> of </a:t>
            </a:r>
            <a:r>
              <a:rPr lang="hu-HU" altLang="hu-HU" sz="1700" dirty="0" err="1"/>
              <a:t>democracy</a:t>
            </a:r>
            <a:r>
              <a:rPr lang="hu-HU" altLang="hu-HU" sz="1700" dirty="0"/>
              <a:t> is </a:t>
            </a:r>
            <a:r>
              <a:rPr lang="hu-HU" altLang="hu-HU" sz="1700" dirty="0" err="1"/>
              <a:t>based</a:t>
            </a:r>
            <a:r>
              <a:rPr lang="hu-HU" altLang="hu-HU" sz="1700" dirty="0"/>
              <a:t> </a:t>
            </a:r>
            <a:r>
              <a:rPr lang="hu-HU" altLang="hu-HU" sz="1700" dirty="0" err="1"/>
              <a:t>on</a:t>
            </a:r>
            <a:r>
              <a:rPr lang="hu-HU" altLang="hu-HU" sz="1700" dirty="0"/>
              <a:t> </a:t>
            </a:r>
            <a:r>
              <a:rPr lang="hu-HU" altLang="hu-HU" sz="1700" dirty="0" err="1"/>
              <a:t>questions</a:t>
            </a:r>
            <a:r>
              <a:rPr lang="hu-HU" altLang="hu-HU" sz="1700" dirty="0"/>
              <a:t>: 1) </a:t>
            </a:r>
            <a:r>
              <a:rPr lang="hu-HU" sz="1700" dirty="0" err="1"/>
              <a:t>Democracy</a:t>
            </a:r>
            <a:r>
              <a:rPr lang="hu-HU" sz="1700" dirty="0"/>
              <a:t> is </a:t>
            </a:r>
            <a:r>
              <a:rPr lang="hu-HU" sz="1700" dirty="0" err="1"/>
              <a:t>preferable</a:t>
            </a:r>
            <a:r>
              <a:rPr lang="hu-HU" sz="1700" dirty="0"/>
              <a:t> </a:t>
            </a:r>
            <a:r>
              <a:rPr lang="hu-HU" sz="1700" dirty="0" err="1"/>
              <a:t>to</a:t>
            </a:r>
            <a:r>
              <a:rPr lang="hu-HU" sz="1700" dirty="0"/>
              <a:t> </a:t>
            </a:r>
            <a:r>
              <a:rPr lang="hu-HU" sz="1700" dirty="0" err="1"/>
              <a:t>dictatorship</a:t>
            </a:r>
            <a:r>
              <a:rPr lang="hu-HU" sz="1700" dirty="0"/>
              <a:t> </a:t>
            </a:r>
            <a:r>
              <a:rPr lang="hu-HU" sz="1700" dirty="0" err="1"/>
              <a:t>under</a:t>
            </a:r>
            <a:r>
              <a:rPr lang="hu-HU" sz="1700" dirty="0"/>
              <a:t> </a:t>
            </a:r>
            <a:r>
              <a:rPr lang="hu-HU" sz="1700" dirty="0" err="1"/>
              <a:t>any</a:t>
            </a:r>
            <a:r>
              <a:rPr lang="hu-HU" sz="1700" dirty="0"/>
              <a:t> </a:t>
            </a:r>
            <a:r>
              <a:rPr lang="hu-HU" sz="1700" dirty="0" err="1"/>
              <a:t>circumstances</a:t>
            </a:r>
            <a:r>
              <a:rPr lang="hu-HU" altLang="hu-HU" sz="1700" dirty="0" smtClean="0"/>
              <a:t>… </a:t>
            </a:r>
            <a:r>
              <a:rPr lang="hu-HU" altLang="hu-HU" sz="1700" dirty="0"/>
              <a:t>and 2) </a:t>
            </a:r>
            <a:r>
              <a:rPr lang="hu-HU" sz="1700" dirty="0" err="1"/>
              <a:t>Democracy</a:t>
            </a:r>
            <a:r>
              <a:rPr lang="hu-HU" sz="1700" dirty="0"/>
              <a:t> is </a:t>
            </a:r>
            <a:r>
              <a:rPr lang="hu-HU" sz="1700" dirty="0" err="1"/>
              <a:t>capable</a:t>
            </a:r>
            <a:r>
              <a:rPr lang="hu-HU" sz="1700" dirty="0"/>
              <a:t> of </a:t>
            </a:r>
            <a:r>
              <a:rPr lang="hu-HU" sz="1700" dirty="0" err="1"/>
              <a:t>dealing</a:t>
            </a:r>
            <a:r>
              <a:rPr lang="hu-HU" sz="1700" dirty="0"/>
              <a:t> </a:t>
            </a:r>
            <a:r>
              <a:rPr lang="hu-HU" sz="1700" dirty="0" err="1"/>
              <a:t>with</a:t>
            </a:r>
            <a:r>
              <a:rPr lang="hu-HU" sz="1700" dirty="0"/>
              <a:t> </a:t>
            </a:r>
            <a:r>
              <a:rPr lang="hu-HU" sz="1700" dirty="0" err="1"/>
              <a:t>the</a:t>
            </a:r>
            <a:r>
              <a:rPr lang="hu-HU" sz="1700" dirty="0"/>
              <a:t> </a:t>
            </a:r>
            <a:r>
              <a:rPr lang="hu-HU" sz="1700" dirty="0" err="1"/>
              <a:t>problems</a:t>
            </a:r>
            <a:r>
              <a:rPr lang="hu-HU" sz="1700" dirty="0"/>
              <a:t> </a:t>
            </a:r>
            <a:r>
              <a:rPr lang="hu-HU" sz="1700" dirty="0" smtClean="0"/>
              <a:t>country </a:t>
            </a:r>
            <a:r>
              <a:rPr lang="hu-HU" sz="1700" dirty="0" err="1" smtClean="0"/>
              <a:t>faces</a:t>
            </a:r>
            <a:r>
              <a:rPr lang="hu-HU" altLang="hu-HU" sz="1700" dirty="0" smtClean="0"/>
              <a:t> (Linz / </a:t>
            </a:r>
            <a:r>
              <a:rPr lang="hu-HU" altLang="hu-HU" sz="1700" dirty="0" err="1" smtClean="0"/>
              <a:t>Stephan</a:t>
            </a:r>
            <a:r>
              <a:rPr lang="hu-HU" altLang="hu-HU" sz="1700" dirty="0" smtClean="0"/>
              <a:t>)</a:t>
            </a:r>
            <a:endParaRPr lang="hu-HU" altLang="hu-HU" sz="1700" noProof="1"/>
          </a:p>
          <a:p>
            <a:pPr eaLnBrk="1" hangingPunct="1">
              <a:lnSpc>
                <a:spcPct val="95000"/>
              </a:lnSpc>
              <a:spcAft>
                <a:spcPct val="40000"/>
              </a:spcAft>
              <a:buClr>
                <a:srgbClr val="292929"/>
              </a:buClr>
              <a:buFont typeface="Arial" charset="0"/>
              <a:buChar char="•"/>
            </a:pPr>
            <a:r>
              <a:rPr lang="hu-HU" altLang="hu-HU" sz="1700" dirty="0" err="1"/>
              <a:t>Confident</a:t>
            </a:r>
            <a:r>
              <a:rPr lang="hu-HU" altLang="hu-HU" sz="1700" dirty="0"/>
              <a:t> </a:t>
            </a:r>
            <a:r>
              <a:rPr lang="hu-HU" altLang="hu-HU" sz="1700" dirty="0" err="1"/>
              <a:t>democrats</a:t>
            </a:r>
            <a:r>
              <a:rPr lang="hu-HU" altLang="hu-HU" sz="1700" dirty="0"/>
              <a:t> </a:t>
            </a:r>
            <a:r>
              <a:rPr lang="hu-HU" sz="1700" dirty="0" err="1" smtClean="0"/>
              <a:t>prefer</a:t>
            </a:r>
            <a:r>
              <a:rPr lang="hu-HU" sz="1700" dirty="0" smtClean="0"/>
              <a:t> </a:t>
            </a:r>
            <a:r>
              <a:rPr lang="hu-HU" sz="1700" dirty="0" err="1"/>
              <a:t>democracy</a:t>
            </a:r>
            <a:r>
              <a:rPr lang="hu-HU" sz="1700" dirty="0"/>
              <a:t> </a:t>
            </a:r>
            <a:r>
              <a:rPr lang="hu-HU" sz="1700" dirty="0" err="1"/>
              <a:t>to</a:t>
            </a:r>
            <a:r>
              <a:rPr lang="hu-HU" sz="1700" dirty="0"/>
              <a:t> </a:t>
            </a:r>
            <a:r>
              <a:rPr lang="hu-HU" sz="1700" dirty="0" err="1"/>
              <a:t>dictatorship</a:t>
            </a:r>
            <a:r>
              <a:rPr lang="hu-HU" sz="1700" dirty="0"/>
              <a:t> </a:t>
            </a:r>
            <a:r>
              <a:rPr lang="hu-HU" sz="1700" dirty="0" smtClean="0"/>
              <a:t>AND </a:t>
            </a:r>
            <a:r>
              <a:rPr lang="hu-HU" sz="1700" dirty="0" err="1"/>
              <a:t>are</a:t>
            </a:r>
            <a:r>
              <a:rPr lang="hu-HU" sz="1700" dirty="0"/>
              <a:t> </a:t>
            </a:r>
            <a:r>
              <a:rPr lang="hu-HU" sz="1700" dirty="0" err="1"/>
              <a:t>convinced</a:t>
            </a:r>
            <a:r>
              <a:rPr lang="hu-HU" sz="1700" dirty="0"/>
              <a:t> </a:t>
            </a:r>
            <a:r>
              <a:rPr lang="hu-HU" sz="1700" dirty="0" err="1"/>
              <a:t>that</a:t>
            </a:r>
            <a:r>
              <a:rPr lang="hu-HU" sz="1700" dirty="0"/>
              <a:t> </a:t>
            </a:r>
            <a:r>
              <a:rPr lang="hu-HU" sz="1700" dirty="0" err="1"/>
              <a:t>democracy</a:t>
            </a:r>
            <a:r>
              <a:rPr lang="hu-HU" sz="1700" dirty="0"/>
              <a:t> is </a:t>
            </a:r>
            <a:r>
              <a:rPr lang="hu-HU" sz="1700" dirty="0" err="1"/>
              <a:t>capable</a:t>
            </a:r>
            <a:r>
              <a:rPr lang="hu-HU" sz="1700" dirty="0"/>
              <a:t> of </a:t>
            </a:r>
            <a:r>
              <a:rPr lang="hu-HU" sz="1700" dirty="0" err="1"/>
              <a:t>dealing</a:t>
            </a:r>
            <a:r>
              <a:rPr lang="hu-HU" sz="1700" dirty="0"/>
              <a:t> </a:t>
            </a:r>
            <a:r>
              <a:rPr lang="hu-HU" sz="1700" dirty="0" err="1"/>
              <a:t>with</a:t>
            </a:r>
            <a:r>
              <a:rPr lang="hu-HU" sz="1700" dirty="0"/>
              <a:t> </a:t>
            </a:r>
            <a:r>
              <a:rPr lang="hu-HU" sz="1700" dirty="0" err="1" smtClean="0"/>
              <a:t>problems</a:t>
            </a:r>
            <a:endParaRPr lang="hu-HU" sz="1700" dirty="0" smtClean="0"/>
          </a:p>
          <a:p>
            <a:pPr eaLnBrk="1" hangingPunct="1">
              <a:lnSpc>
                <a:spcPct val="95000"/>
              </a:lnSpc>
              <a:spcAft>
                <a:spcPct val="40000"/>
              </a:spcAft>
              <a:buClr>
                <a:srgbClr val="292929"/>
              </a:buClr>
              <a:buFont typeface="Arial" charset="0"/>
              <a:buChar char="•"/>
            </a:pPr>
            <a:r>
              <a:rPr lang="hu-HU" altLang="hu-HU" sz="1700" dirty="0" err="1" smtClean="0"/>
              <a:t>Worried</a:t>
            </a:r>
            <a:r>
              <a:rPr lang="hu-HU" altLang="hu-HU" sz="1700" dirty="0" smtClean="0"/>
              <a:t> </a:t>
            </a:r>
            <a:r>
              <a:rPr lang="hu-HU" altLang="hu-HU" sz="1700" dirty="0" err="1" smtClean="0"/>
              <a:t>democrats</a:t>
            </a:r>
            <a:r>
              <a:rPr lang="hu-HU" altLang="hu-HU" sz="1700" dirty="0" smtClean="0"/>
              <a:t> </a:t>
            </a:r>
            <a:r>
              <a:rPr lang="hu-HU" sz="1700" dirty="0" err="1"/>
              <a:t>prefer</a:t>
            </a:r>
            <a:r>
              <a:rPr lang="hu-HU" sz="1700" dirty="0"/>
              <a:t> </a:t>
            </a:r>
            <a:r>
              <a:rPr lang="hu-HU" sz="1700" dirty="0" err="1" smtClean="0"/>
              <a:t>democracy</a:t>
            </a:r>
            <a:r>
              <a:rPr lang="hu-HU" sz="1700" dirty="0" smtClean="0"/>
              <a:t> BUT </a:t>
            </a:r>
            <a:r>
              <a:rPr lang="hu-HU" sz="1700" dirty="0" err="1" smtClean="0"/>
              <a:t>have</a:t>
            </a:r>
            <a:r>
              <a:rPr lang="hu-HU" sz="1700" dirty="0" smtClean="0"/>
              <a:t> </a:t>
            </a:r>
            <a:r>
              <a:rPr lang="hu-HU" sz="1700" dirty="0" err="1"/>
              <a:t>doubts</a:t>
            </a:r>
            <a:r>
              <a:rPr lang="hu-HU" sz="1700" dirty="0"/>
              <a:t> </a:t>
            </a:r>
            <a:r>
              <a:rPr lang="hu-HU" sz="1700" dirty="0" err="1"/>
              <a:t>about</a:t>
            </a:r>
            <a:r>
              <a:rPr lang="hu-HU" sz="1700" dirty="0"/>
              <a:t> </a:t>
            </a:r>
            <a:r>
              <a:rPr lang="hu-HU" sz="1700" dirty="0" err="1"/>
              <a:t>its</a:t>
            </a:r>
            <a:r>
              <a:rPr lang="hu-HU" sz="1700" dirty="0"/>
              <a:t> </a:t>
            </a:r>
            <a:r>
              <a:rPr lang="hu-HU" sz="1700" dirty="0" err="1"/>
              <a:t>problem</a:t>
            </a:r>
            <a:r>
              <a:rPr lang="hu-HU" sz="1700" dirty="0"/>
              <a:t> </a:t>
            </a:r>
            <a:r>
              <a:rPr lang="hu-HU" sz="1700" dirty="0" err="1"/>
              <a:t>solving</a:t>
            </a:r>
            <a:r>
              <a:rPr lang="hu-HU" sz="1700" dirty="0"/>
              <a:t> </a:t>
            </a:r>
            <a:r>
              <a:rPr lang="hu-HU" sz="1700" dirty="0" err="1"/>
              <a:t>capability</a:t>
            </a:r>
            <a:endParaRPr lang="hu-HU" altLang="hu-HU" sz="1700" dirty="0"/>
          </a:p>
          <a:p>
            <a:pPr eaLnBrk="1" hangingPunct="1">
              <a:lnSpc>
                <a:spcPct val="95000"/>
              </a:lnSpc>
              <a:spcAft>
                <a:spcPct val="40000"/>
              </a:spcAft>
              <a:buClr>
                <a:srgbClr val="292929"/>
              </a:buClr>
              <a:buFont typeface="Arial" charset="0"/>
              <a:buChar char="•"/>
            </a:pPr>
            <a:r>
              <a:rPr lang="hu-HU" sz="1700" dirty="0" err="1"/>
              <a:t>Alienated</a:t>
            </a:r>
            <a:r>
              <a:rPr lang="hu-HU" sz="1700" dirty="0"/>
              <a:t> </a:t>
            </a:r>
            <a:r>
              <a:rPr lang="hu-HU" sz="1700" dirty="0" err="1" smtClean="0"/>
              <a:t>people</a:t>
            </a:r>
            <a:r>
              <a:rPr lang="hu-HU" sz="1700" dirty="0" smtClean="0"/>
              <a:t> </a:t>
            </a:r>
            <a:r>
              <a:rPr lang="hu-HU" sz="1700" dirty="0" err="1" smtClean="0"/>
              <a:t>are</a:t>
            </a:r>
            <a:r>
              <a:rPr lang="hu-HU" sz="1700" dirty="0" smtClean="0"/>
              <a:t> </a:t>
            </a:r>
            <a:r>
              <a:rPr lang="hu-HU" sz="1700" dirty="0" err="1"/>
              <a:t>indifferent</a:t>
            </a:r>
            <a:r>
              <a:rPr lang="hu-HU" sz="1700" dirty="0"/>
              <a:t> </a:t>
            </a:r>
            <a:r>
              <a:rPr lang="hu-HU" sz="1700" dirty="0" err="1"/>
              <a:t>to</a:t>
            </a:r>
            <a:r>
              <a:rPr lang="hu-HU" sz="1700" dirty="0"/>
              <a:t> </a:t>
            </a:r>
            <a:r>
              <a:rPr lang="hu-HU" sz="1700" dirty="0" err="1"/>
              <a:t>the</a:t>
            </a:r>
            <a:r>
              <a:rPr lang="hu-HU" sz="1700" dirty="0"/>
              <a:t> </a:t>
            </a:r>
            <a:r>
              <a:rPr lang="hu-HU" sz="1700" dirty="0" err="1"/>
              <a:t>type</a:t>
            </a:r>
            <a:r>
              <a:rPr lang="hu-HU" sz="1700" dirty="0"/>
              <a:t> of </a:t>
            </a:r>
            <a:r>
              <a:rPr lang="hu-HU" sz="1700" dirty="0" err="1" smtClean="0"/>
              <a:t>government</a:t>
            </a:r>
            <a:endParaRPr lang="hu-HU" sz="1700" dirty="0" smtClean="0"/>
          </a:p>
          <a:p>
            <a:pPr eaLnBrk="1" hangingPunct="1">
              <a:lnSpc>
                <a:spcPct val="95000"/>
              </a:lnSpc>
              <a:spcAft>
                <a:spcPct val="40000"/>
              </a:spcAft>
              <a:buClr>
                <a:srgbClr val="292929"/>
              </a:buClr>
              <a:buFont typeface="Arial" charset="0"/>
              <a:buChar char="•"/>
            </a:pPr>
            <a:r>
              <a:rPr lang="hu-HU" sz="1700" dirty="0" err="1" smtClean="0"/>
              <a:t>Authoritarians</a:t>
            </a:r>
            <a:r>
              <a:rPr lang="hu-HU" sz="1700" dirty="0" smtClean="0"/>
              <a:t> </a:t>
            </a:r>
            <a:r>
              <a:rPr lang="hu-HU" sz="1700" dirty="0" err="1" smtClean="0"/>
              <a:t>prefer</a:t>
            </a:r>
            <a:r>
              <a:rPr lang="hu-HU" sz="1700" dirty="0" smtClean="0"/>
              <a:t> </a:t>
            </a:r>
            <a:r>
              <a:rPr lang="hu-HU" sz="1700" dirty="0" err="1"/>
              <a:t>dictatorship</a:t>
            </a:r>
            <a:r>
              <a:rPr lang="hu-HU" sz="1700" dirty="0"/>
              <a:t> over </a:t>
            </a:r>
            <a:r>
              <a:rPr lang="hu-HU" sz="1700" dirty="0" err="1"/>
              <a:t>democracy</a:t>
            </a:r>
            <a:endParaRPr lang="hu-HU" altLang="hu-HU" sz="1700" noProof="1"/>
          </a:p>
        </p:txBody>
      </p:sp>
      <p:grpSp>
        <p:nvGrpSpPr>
          <p:cNvPr id="2" name="Gruppieren 31"/>
          <p:cNvGrpSpPr/>
          <p:nvPr/>
        </p:nvGrpSpPr>
        <p:grpSpPr bwMode="gray">
          <a:xfrm rot="3420000">
            <a:off x="4815861" y="1999348"/>
            <a:ext cx="3950944" cy="3475203"/>
            <a:chOff x="9151938" y="-2170113"/>
            <a:chExt cx="11017250" cy="11017251"/>
          </a:xfrm>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13500000" scaled="1"/>
            <a:tileRect/>
          </a:gradFill>
          <a:scene3d>
            <a:camera prst="perspectiveFront">
              <a:rot lat="24000" lon="882000" rev="21420000"/>
            </a:camera>
            <a:lightRig rig="threePt" dir="t"/>
          </a:scene3d>
        </p:grpSpPr>
        <p:sp>
          <p:nvSpPr>
            <p:cNvPr id="34" name="Freeform 6"/>
            <p:cNvSpPr>
              <a:spLocks/>
            </p:cNvSpPr>
            <p:nvPr/>
          </p:nvSpPr>
          <p:spPr bwMode="gray">
            <a:xfrm>
              <a:off x="14570075" y="-2170113"/>
              <a:ext cx="4357688" cy="6838950"/>
            </a:xfrm>
            <a:custGeom>
              <a:avLst/>
              <a:gdLst/>
              <a:ahLst/>
              <a:cxnLst>
                <a:cxn ang="0">
                  <a:pos x="1063" y="1024"/>
                </a:cxn>
                <a:cxn ang="0">
                  <a:pos x="995" y="1041"/>
                </a:cxn>
                <a:cxn ang="0">
                  <a:pos x="928" y="1057"/>
                </a:cxn>
                <a:cxn ang="0">
                  <a:pos x="783" y="912"/>
                </a:cxn>
                <a:cxn ang="0">
                  <a:pos x="928" y="767"/>
                </a:cxn>
                <a:cxn ang="0">
                  <a:pos x="995" y="783"/>
                </a:cxn>
                <a:cxn ang="0">
                  <a:pos x="1063" y="800"/>
                </a:cxn>
                <a:cxn ang="0">
                  <a:pos x="1138" y="726"/>
                </a:cxn>
                <a:cxn ang="0">
                  <a:pos x="1162" y="541"/>
                </a:cxn>
                <a:cxn ang="0">
                  <a:pos x="1138" y="355"/>
                </a:cxn>
                <a:cxn ang="0">
                  <a:pos x="952" y="379"/>
                </a:cxn>
                <a:cxn ang="0">
                  <a:pos x="767" y="355"/>
                </a:cxn>
                <a:cxn ang="0">
                  <a:pos x="693" y="280"/>
                </a:cxn>
                <a:cxn ang="0">
                  <a:pos x="710" y="212"/>
                </a:cxn>
                <a:cxn ang="0">
                  <a:pos x="726" y="145"/>
                </a:cxn>
                <a:cxn ang="0">
                  <a:pos x="581" y="0"/>
                </a:cxn>
                <a:cxn ang="0">
                  <a:pos x="436" y="145"/>
                </a:cxn>
                <a:cxn ang="0">
                  <a:pos x="452" y="212"/>
                </a:cxn>
                <a:cxn ang="0">
                  <a:pos x="469" y="280"/>
                </a:cxn>
                <a:cxn ang="0">
                  <a:pos x="395" y="355"/>
                </a:cxn>
                <a:cxn ang="0">
                  <a:pos x="210" y="379"/>
                </a:cxn>
                <a:cxn ang="0">
                  <a:pos x="24" y="355"/>
                </a:cxn>
                <a:cxn ang="0">
                  <a:pos x="0" y="541"/>
                </a:cxn>
                <a:cxn ang="0">
                  <a:pos x="24" y="726"/>
                </a:cxn>
                <a:cxn ang="0">
                  <a:pos x="99" y="800"/>
                </a:cxn>
                <a:cxn ang="0">
                  <a:pos x="167" y="783"/>
                </a:cxn>
                <a:cxn ang="0">
                  <a:pos x="234" y="767"/>
                </a:cxn>
                <a:cxn ang="0">
                  <a:pos x="379" y="912"/>
                </a:cxn>
                <a:cxn ang="0">
                  <a:pos x="234" y="1057"/>
                </a:cxn>
                <a:cxn ang="0">
                  <a:pos x="167" y="1041"/>
                </a:cxn>
                <a:cxn ang="0">
                  <a:pos x="99" y="1024"/>
                </a:cxn>
                <a:cxn ang="0">
                  <a:pos x="24" y="1098"/>
                </a:cxn>
                <a:cxn ang="0">
                  <a:pos x="0" y="1283"/>
                </a:cxn>
                <a:cxn ang="0">
                  <a:pos x="24" y="1469"/>
                </a:cxn>
                <a:cxn ang="0">
                  <a:pos x="210" y="1445"/>
                </a:cxn>
                <a:cxn ang="0">
                  <a:pos x="395" y="1469"/>
                </a:cxn>
                <a:cxn ang="0">
                  <a:pos x="469" y="1544"/>
                </a:cxn>
                <a:cxn ang="0">
                  <a:pos x="452" y="1612"/>
                </a:cxn>
                <a:cxn ang="0">
                  <a:pos x="436" y="1679"/>
                </a:cxn>
                <a:cxn ang="0">
                  <a:pos x="581" y="1824"/>
                </a:cxn>
                <a:cxn ang="0">
                  <a:pos x="726" y="1679"/>
                </a:cxn>
                <a:cxn ang="0">
                  <a:pos x="710" y="1612"/>
                </a:cxn>
                <a:cxn ang="0">
                  <a:pos x="693" y="1544"/>
                </a:cxn>
                <a:cxn ang="0">
                  <a:pos x="767" y="1469"/>
                </a:cxn>
                <a:cxn ang="0">
                  <a:pos x="952" y="1445"/>
                </a:cxn>
                <a:cxn ang="0">
                  <a:pos x="1138" y="1469"/>
                </a:cxn>
                <a:cxn ang="0">
                  <a:pos x="1162" y="1283"/>
                </a:cxn>
                <a:cxn ang="0">
                  <a:pos x="1138" y="1098"/>
                </a:cxn>
                <a:cxn ang="0">
                  <a:pos x="1063" y="1024"/>
                </a:cxn>
              </a:cxnLst>
              <a:rect l="0" t="0" r="r" b="b"/>
              <a:pathLst>
                <a:path w="1162" h="1824">
                  <a:moveTo>
                    <a:pt x="1063" y="1024"/>
                  </a:moveTo>
                  <a:cubicBezTo>
                    <a:pt x="1036" y="1019"/>
                    <a:pt x="1006" y="1034"/>
                    <a:pt x="995" y="1041"/>
                  </a:cubicBezTo>
                  <a:cubicBezTo>
                    <a:pt x="975" y="1051"/>
                    <a:pt x="952" y="1057"/>
                    <a:pt x="928" y="1057"/>
                  </a:cubicBezTo>
                  <a:cubicBezTo>
                    <a:pt x="848" y="1057"/>
                    <a:pt x="783" y="992"/>
                    <a:pt x="783" y="912"/>
                  </a:cubicBezTo>
                  <a:cubicBezTo>
                    <a:pt x="783" y="832"/>
                    <a:pt x="848" y="767"/>
                    <a:pt x="928" y="767"/>
                  </a:cubicBezTo>
                  <a:cubicBezTo>
                    <a:pt x="952" y="767"/>
                    <a:pt x="975" y="773"/>
                    <a:pt x="995" y="783"/>
                  </a:cubicBezTo>
                  <a:cubicBezTo>
                    <a:pt x="1006" y="790"/>
                    <a:pt x="1036" y="805"/>
                    <a:pt x="1063" y="800"/>
                  </a:cubicBezTo>
                  <a:cubicBezTo>
                    <a:pt x="1078" y="797"/>
                    <a:pt x="1123" y="777"/>
                    <a:pt x="1138" y="726"/>
                  </a:cubicBezTo>
                  <a:cubicBezTo>
                    <a:pt x="1138" y="726"/>
                    <a:pt x="1162" y="643"/>
                    <a:pt x="1162" y="541"/>
                  </a:cubicBezTo>
                  <a:cubicBezTo>
                    <a:pt x="1162" y="438"/>
                    <a:pt x="1138" y="355"/>
                    <a:pt x="1138" y="355"/>
                  </a:cubicBezTo>
                  <a:cubicBezTo>
                    <a:pt x="1138" y="355"/>
                    <a:pt x="1055" y="379"/>
                    <a:pt x="952" y="379"/>
                  </a:cubicBezTo>
                  <a:cubicBezTo>
                    <a:pt x="850" y="379"/>
                    <a:pt x="767" y="355"/>
                    <a:pt x="767" y="355"/>
                  </a:cubicBezTo>
                  <a:cubicBezTo>
                    <a:pt x="716" y="340"/>
                    <a:pt x="696" y="295"/>
                    <a:pt x="693" y="280"/>
                  </a:cubicBezTo>
                  <a:cubicBezTo>
                    <a:pt x="688" y="253"/>
                    <a:pt x="703" y="223"/>
                    <a:pt x="710" y="212"/>
                  </a:cubicBezTo>
                  <a:cubicBezTo>
                    <a:pt x="720" y="192"/>
                    <a:pt x="726" y="169"/>
                    <a:pt x="726" y="145"/>
                  </a:cubicBezTo>
                  <a:cubicBezTo>
                    <a:pt x="726" y="65"/>
                    <a:pt x="661" y="0"/>
                    <a:pt x="581" y="0"/>
                  </a:cubicBezTo>
                  <a:cubicBezTo>
                    <a:pt x="501" y="0"/>
                    <a:pt x="436" y="65"/>
                    <a:pt x="436" y="145"/>
                  </a:cubicBezTo>
                  <a:cubicBezTo>
                    <a:pt x="436" y="169"/>
                    <a:pt x="442" y="192"/>
                    <a:pt x="452" y="212"/>
                  </a:cubicBezTo>
                  <a:cubicBezTo>
                    <a:pt x="458" y="223"/>
                    <a:pt x="474" y="253"/>
                    <a:pt x="469" y="280"/>
                  </a:cubicBezTo>
                  <a:cubicBezTo>
                    <a:pt x="466" y="295"/>
                    <a:pt x="446" y="340"/>
                    <a:pt x="395" y="355"/>
                  </a:cubicBezTo>
                  <a:cubicBezTo>
                    <a:pt x="395" y="355"/>
                    <a:pt x="312" y="379"/>
                    <a:pt x="210" y="379"/>
                  </a:cubicBezTo>
                  <a:cubicBezTo>
                    <a:pt x="107" y="379"/>
                    <a:pt x="24" y="355"/>
                    <a:pt x="24" y="355"/>
                  </a:cubicBezTo>
                  <a:cubicBezTo>
                    <a:pt x="24" y="355"/>
                    <a:pt x="0" y="438"/>
                    <a:pt x="0" y="541"/>
                  </a:cubicBezTo>
                  <a:cubicBezTo>
                    <a:pt x="0" y="643"/>
                    <a:pt x="24" y="726"/>
                    <a:pt x="24" y="726"/>
                  </a:cubicBezTo>
                  <a:cubicBezTo>
                    <a:pt x="39" y="777"/>
                    <a:pt x="84" y="797"/>
                    <a:pt x="99" y="800"/>
                  </a:cubicBezTo>
                  <a:cubicBezTo>
                    <a:pt x="126" y="805"/>
                    <a:pt x="156" y="790"/>
                    <a:pt x="167" y="783"/>
                  </a:cubicBezTo>
                  <a:cubicBezTo>
                    <a:pt x="187" y="773"/>
                    <a:pt x="210" y="767"/>
                    <a:pt x="234" y="767"/>
                  </a:cubicBezTo>
                  <a:cubicBezTo>
                    <a:pt x="314" y="767"/>
                    <a:pt x="379" y="832"/>
                    <a:pt x="379" y="912"/>
                  </a:cubicBezTo>
                  <a:cubicBezTo>
                    <a:pt x="379" y="992"/>
                    <a:pt x="314" y="1057"/>
                    <a:pt x="234" y="1057"/>
                  </a:cubicBezTo>
                  <a:cubicBezTo>
                    <a:pt x="210" y="1057"/>
                    <a:pt x="187" y="1051"/>
                    <a:pt x="167" y="1041"/>
                  </a:cubicBezTo>
                  <a:cubicBezTo>
                    <a:pt x="156" y="1034"/>
                    <a:pt x="126" y="1019"/>
                    <a:pt x="99" y="1024"/>
                  </a:cubicBezTo>
                  <a:cubicBezTo>
                    <a:pt x="84" y="1027"/>
                    <a:pt x="39" y="1047"/>
                    <a:pt x="24" y="1098"/>
                  </a:cubicBezTo>
                  <a:cubicBezTo>
                    <a:pt x="24" y="1098"/>
                    <a:pt x="0" y="1181"/>
                    <a:pt x="0" y="1283"/>
                  </a:cubicBezTo>
                  <a:cubicBezTo>
                    <a:pt x="0" y="1386"/>
                    <a:pt x="24" y="1469"/>
                    <a:pt x="24" y="1469"/>
                  </a:cubicBezTo>
                  <a:cubicBezTo>
                    <a:pt x="24" y="1469"/>
                    <a:pt x="107" y="1445"/>
                    <a:pt x="210" y="1445"/>
                  </a:cubicBezTo>
                  <a:cubicBezTo>
                    <a:pt x="312" y="1445"/>
                    <a:pt x="395" y="1469"/>
                    <a:pt x="395" y="1469"/>
                  </a:cubicBezTo>
                  <a:cubicBezTo>
                    <a:pt x="446" y="1484"/>
                    <a:pt x="466" y="1529"/>
                    <a:pt x="469" y="1544"/>
                  </a:cubicBezTo>
                  <a:cubicBezTo>
                    <a:pt x="474" y="1571"/>
                    <a:pt x="458" y="1601"/>
                    <a:pt x="452" y="1612"/>
                  </a:cubicBezTo>
                  <a:cubicBezTo>
                    <a:pt x="442" y="1632"/>
                    <a:pt x="436" y="1655"/>
                    <a:pt x="436" y="1679"/>
                  </a:cubicBezTo>
                  <a:cubicBezTo>
                    <a:pt x="436" y="1759"/>
                    <a:pt x="501" y="1824"/>
                    <a:pt x="581" y="1824"/>
                  </a:cubicBezTo>
                  <a:cubicBezTo>
                    <a:pt x="661" y="1824"/>
                    <a:pt x="726" y="1759"/>
                    <a:pt x="726" y="1679"/>
                  </a:cubicBezTo>
                  <a:cubicBezTo>
                    <a:pt x="726" y="1655"/>
                    <a:pt x="720" y="1632"/>
                    <a:pt x="710" y="1612"/>
                  </a:cubicBezTo>
                  <a:cubicBezTo>
                    <a:pt x="703" y="1601"/>
                    <a:pt x="688" y="1571"/>
                    <a:pt x="693" y="1544"/>
                  </a:cubicBezTo>
                  <a:cubicBezTo>
                    <a:pt x="696" y="1529"/>
                    <a:pt x="716" y="1484"/>
                    <a:pt x="767" y="1469"/>
                  </a:cubicBezTo>
                  <a:cubicBezTo>
                    <a:pt x="767" y="1469"/>
                    <a:pt x="850" y="1445"/>
                    <a:pt x="952" y="1445"/>
                  </a:cubicBezTo>
                  <a:cubicBezTo>
                    <a:pt x="1055" y="1445"/>
                    <a:pt x="1138" y="1469"/>
                    <a:pt x="1138" y="1469"/>
                  </a:cubicBezTo>
                  <a:cubicBezTo>
                    <a:pt x="1138" y="1469"/>
                    <a:pt x="1162" y="1386"/>
                    <a:pt x="1162" y="1283"/>
                  </a:cubicBezTo>
                  <a:cubicBezTo>
                    <a:pt x="1162" y="1181"/>
                    <a:pt x="1138" y="1098"/>
                    <a:pt x="1138" y="1098"/>
                  </a:cubicBezTo>
                  <a:cubicBezTo>
                    <a:pt x="1123" y="1047"/>
                    <a:pt x="1078" y="1027"/>
                    <a:pt x="1063" y="1024"/>
                  </a:cubicBezTo>
                  <a:close/>
                </a:path>
              </a:pathLst>
            </a:custGeom>
            <a:grpFill/>
            <a:ln w="9" cap="flat">
              <a:noFill/>
              <a:prstDash val="solid"/>
              <a:miter lim="800000"/>
              <a:headEnd/>
              <a:tailEnd/>
            </a:ln>
            <a:sp3d extrusionH="381000">
              <a:bevelT w="19050" h="19050" prst="angle"/>
            </a:sp3d>
          </p:spPr>
          <p:txBody>
            <a:bodyPr anchor="ctr"/>
            <a:lstStyle/>
            <a:p>
              <a:pPr algn="ctr">
                <a:defRPr/>
              </a:pPr>
              <a:endParaRPr lang="en-US" sz="2000" b="1" noProof="1">
                <a:solidFill>
                  <a:schemeClr val="bg1"/>
                </a:solidFill>
                <a:latin typeface="Tahoma" charset="0"/>
              </a:endParaRPr>
            </a:p>
          </p:txBody>
        </p:sp>
        <p:sp>
          <p:nvSpPr>
            <p:cNvPr id="35" name="Freeform 7"/>
            <p:cNvSpPr>
              <a:spLocks/>
            </p:cNvSpPr>
            <p:nvPr/>
          </p:nvSpPr>
          <p:spPr bwMode="gray">
            <a:xfrm>
              <a:off x="10388600" y="2006600"/>
              <a:ext cx="4360863" cy="6840538"/>
            </a:xfrm>
            <a:custGeom>
              <a:avLst/>
              <a:gdLst/>
              <a:ahLst/>
              <a:cxnLst>
                <a:cxn ang="0">
                  <a:pos x="1064" y="1024"/>
                </a:cxn>
                <a:cxn ang="0">
                  <a:pos x="996" y="1041"/>
                </a:cxn>
                <a:cxn ang="0">
                  <a:pos x="929" y="1057"/>
                </a:cxn>
                <a:cxn ang="0">
                  <a:pos x="784" y="912"/>
                </a:cxn>
                <a:cxn ang="0">
                  <a:pos x="929" y="767"/>
                </a:cxn>
                <a:cxn ang="0">
                  <a:pos x="996" y="783"/>
                </a:cxn>
                <a:cxn ang="0">
                  <a:pos x="1064" y="800"/>
                </a:cxn>
                <a:cxn ang="0">
                  <a:pos x="1139" y="726"/>
                </a:cxn>
                <a:cxn ang="0">
                  <a:pos x="1163" y="541"/>
                </a:cxn>
                <a:cxn ang="0">
                  <a:pos x="1139" y="355"/>
                </a:cxn>
                <a:cxn ang="0">
                  <a:pos x="953" y="379"/>
                </a:cxn>
                <a:cxn ang="0">
                  <a:pos x="768" y="355"/>
                </a:cxn>
                <a:cxn ang="0">
                  <a:pos x="694" y="280"/>
                </a:cxn>
                <a:cxn ang="0">
                  <a:pos x="711" y="212"/>
                </a:cxn>
                <a:cxn ang="0">
                  <a:pos x="727" y="145"/>
                </a:cxn>
                <a:cxn ang="0">
                  <a:pos x="582" y="0"/>
                </a:cxn>
                <a:cxn ang="0">
                  <a:pos x="437" y="145"/>
                </a:cxn>
                <a:cxn ang="0">
                  <a:pos x="453" y="212"/>
                </a:cxn>
                <a:cxn ang="0">
                  <a:pos x="470" y="280"/>
                </a:cxn>
                <a:cxn ang="0">
                  <a:pos x="396" y="355"/>
                </a:cxn>
                <a:cxn ang="0">
                  <a:pos x="211" y="379"/>
                </a:cxn>
                <a:cxn ang="0">
                  <a:pos x="25" y="355"/>
                </a:cxn>
                <a:cxn ang="0">
                  <a:pos x="0" y="541"/>
                </a:cxn>
                <a:cxn ang="0">
                  <a:pos x="25" y="726"/>
                </a:cxn>
                <a:cxn ang="0">
                  <a:pos x="100" y="800"/>
                </a:cxn>
                <a:cxn ang="0">
                  <a:pos x="168" y="783"/>
                </a:cxn>
                <a:cxn ang="0">
                  <a:pos x="235" y="767"/>
                </a:cxn>
                <a:cxn ang="0">
                  <a:pos x="380" y="912"/>
                </a:cxn>
                <a:cxn ang="0">
                  <a:pos x="235" y="1057"/>
                </a:cxn>
                <a:cxn ang="0">
                  <a:pos x="168" y="1041"/>
                </a:cxn>
                <a:cxn ang="0">
                  <a:pos x="100" y="1024"/>
                </a:cxn>
                <a:cxn ang="0">
                  <a:pos x="25" y="1098"/>
                </a:cxn>
                <a:cxn ang="0">
                  <a:pos x="0" y="1283"/>
                </a:cxn>
                <a:cxn ang="0">
                  <a:pos x="25" y="1469"/>
                </a:cxn>
                <a:cxn ang="0">
                  <a:pos x="211" y="1445"/>
                </a:cxn>
                <a:cxn ang="0">
                  <a:pos x="396" y="1469"/>
                </a:cxn>
                <a:cxn ang="0">
                  <a:pos x="470" y="1544"/>
                </a:cxn>
                <a:cxn ang="0">
                  <a:pos x="453" y="1612"/>
                </a:cxn>
                <a:cxn ang="0">
                  <a:pos x="437" y="1679"/>
                </a:cxn>
                <a:cxn ang="0">
                  <a:pos x="582" y="1824"/>
                </a:cxn>
                <a:cxn ang="0">
                  <a:pos x="727" y="1679"/>
                </a:cxn>
                <a:cxn ang="0">
                  <a:pos x="711" y="1612"/>
                </a:cxn>
                <a:cxn ang="0">
                  <a:pos x="694" y="1544"/>
                </a:cxn>
                <a:cxn ang="0">
                  <a:pos x="768" y="1469"/>
                </a:cxn>
                <a:cxn ang="0">
                  <a:pos x="953" y="1445"/>
                </a:cxn>
                <a:cxn ang="0">
                  <a:pos x="1139" y="1469"/>
                </a:cxn>
                <a:cxn ang="0">
                  <a:pos x="1163" y="1283"/>
                </a:cxn>
                <a:cxn ang="0">
                  <a:pos x="1139" y="1098"/>
                </a:cxn>
                <a:cxn ang="0">
                  <a:pos x="1064" y="1024"/>
                </a:cxn>
              </a:cxnLst>
              <a:rect l="0" t="0" r="r" b="b"/>
              <a:pathLst>
                <a:path w="1163" h="1824">
                  <a:moveTo>
                    <a:pt x="1064" y="1024"/>
                  </a:moveTo>
                  <a:cubicBezTo>
                    <a:pt x="1037" y="1019"/>
                    <a:pt x="1007" y="1034"/>
                    <a:pt x="996" y="1041"/>
                  </a:cubicBezTo>
                  <a:cubicBezTo>
                    <a:pt x="976" y="1051"/>
                    <a:pt x="953" y="1057"/>
                    <a:pt x="929" y="1057"/>
                  </a:cubicBezTo>
                  <a:cubicBezTo>
                    <a:pt x="849" y="1057"/>
                    <a:pt x="784" y="992"/>
                    <a:pt x="784" y="912"/>
                  </a:cubicBezTo>
                  <a:cubicBezTo>
                    <a:pt x="784" y="832"/>
                    <a:pt x="849" y="767"/>
                    <a:pt x="929" y="767"/>
                  </a:cubicBezTo>
                  <a:cubicBezTo>
                    <a:pt x="953" y="767"/>
                    <a:pt x="976" y="773"/>
                    <a:pt x="996" y="783"/>
                  </a:cubicBezTo>
                  <a:cubicBezTo>
                    <a:pt x="1007" y="790"/>
                    <a:pt x="1037" y="805"/>
                    <a:pt x="1064" y="800"/>
                  </a:cubicBezTo>
                  <a:cubicBezTo>
                    <a:pt x="1079" y="797"/>
                    <a:pt x="1124" y="777"/>
                    <a:pt x="1139" y="726"/>
                  </a:cubicBezTo>
                  <a:cubicBezTo>
                    <a:pt x="1139" y="726"/>
                    <a:pt x="1163" y="643"/>
                    <a:pt x="1163" y="541"/>
                  </a:cubicBezTo>
                  <a:cubicBezTo>
                    <a:pt x="1163" y="438"/>
                    <a:pt x="1139" y="355"/>
                    <a:pt x="1139" y="355"/>
                  </a:cubicBezTo>
                  <a:cubicBezTo>
                    <a:pt x="1139" y="355"/>
                    <a:pt x="1056" y="379"/>
                    <a:pt x="953" y="379"/>
                  </a:cubicBezTo>
                  <a:cubicBezTo>
                    <a:pt x="851" y="379"/>
                    <a:pt x="768" y="355"/>
                    <a:pt x="768" y="355"/>
                  </a:cubicBezTo>
                  <a:cubicBezTo>
                    <a:pt x="717" y="340"/>
                    <a:pt x="697" y="295"/>
                    <a:pt x="694" y="280"/>
                  </a:cubicBezTo>
                  <a:cubicBezTo>
                    <a:pt x="689" y="253"/>
                    <a:pt x="704" y="223"/>
                    <a:pt x="711" y="212"/>
                  </a:cubicBezTo>
                  <a:cubicBezTo>
                    <a:pt x="721" y="192"/>
                    <a:pt x="727" y="169"/>
                    <a:pt x="727" y="145"/>
                  </a:cubicBezTo>
                  <a:cubicBezTo>
                    <a:pt x="727" y="65"/>
                    <a:pt x="662" y="0"/>
                    <a:pt x="582" y="0"/>
                  </a:cubicBezTo>
                  <a:cubicBezTo>
                    <a:pt x="502" y="0"/>
                    <a:pt x="437" y="65"/>
                    <a:pt x="437" y="145"/>
                  </a:cubicBezTo>
                  <a:cubicBezTo>
                    <a:pt x="437" y="169"/>
                    <a:pt x="443" y="192"/>
                    <a:pt x="453" y="212"/>
                  </a:cubicBezTo>
                  <a:cubicBezTo>
                    <a:pt x="459" y="223"/>
                    <a:pt x="475" y="253"/>
                    <a:pt x="470" y="280"/>
                  </a:cubicBezTo>
                  <a:cubicBezTo>
                    <a:pt x="467" y="295"/>
                    <a:pt x="447" y="340"/>
                    <a:pt x="396" y="355"/>
                  </a:cubicBezTo>
                  <a:cubicBezTo>
                    <a:pt x="396" y="355"/>
                    <a:pt x="313" y="379"/>
                    <a:pt x="211" y="379"/>
                  </a:cubicBezTo>
                  <a:cubicBezTo>
                    <a:pt x="108" y="379"/>
                    <a:pt x="25" y="355"/>
                    <a:pt x="25" y="355"/>
                  </a:cubicBezTo>
                  <a:cubicBezTo>
                    <a:pt x="25" y="355"/>
                    <a:pt x="0" y="438"/>
                    <a:pt x="0" y="541"/>
                  </a:cubicBezTo>
                  <a:cubicBezTo>
                    <a:pt x="0" y="643"/>
                    <a:pt x="25" y="726"/>
                    <a:pt x="25" y="726"/>
                  </a:cubicBezTo>
                  <a:cubicBezTo>
                    <a:pt x="40" y="777"/>
                    <a:pt x="84" y="797"/>
                    <a:pt x="100" y="800"/>
                  </a:cubicBezTo>
                  <a:cubicBezTo>
                    <a:pt x="127" y="805"/>
                    <a:pt x="157" y="790"/>
                    <a:pt x="168" y="783"/>
                  </a:cubicBezTo>
                  <a:cubicBezTo>
                    <a:pt x="188" y="773"/>
                    <a:pt x="211" y="767"/>
                    <a:pt x="235" y="767"/>
                  </a:cubicBezTo>
                  <a:cubicBezTo>
                    <a:pt x="315" y="767"/>
                    <a:pt x="380" y="832"/>
                    <a:pt x="380" y="912"/>
                  </a:cubicBezTo>
                  <a:cubicBezTo>
                    <a:pt x="380" y="992"/>
                    <a:pt x="315" y="1057"/>
                    <a:pt x="235" y="1057"/>
                  </a:cubicBezTo>
                  <a:cubicBezTo>
                    <a:pt x="211" y="1057"/>
                    <a:pt x="188" y="1051"/>
                    <a:pt x="168" y="1041"/>
                  </a:cubicBezTo>
                  <a:cubicBezTo>
                    <a:pt x="157" y="1034"/>
                    <a:pt x="127" y="1019"/>
                    <a:pt x="100" y="1024"/>
                  </a:cubicBezTo>
                  <a:cubicBezTo>
                    <a:pt x="84" y="1027"/>
                    <a:pt x="40" y="1047"/>
                    <a:pt x="25" y="1098"/>
                  </a:cubicBezTo>
                  <a:cubicBezTo>
                    <a:pt x="25" y="1098"/>
                    <a:pt x="0" y="1181"/>
                    <a:pt x="0" y="1283"/>
                  </a:cubicBezTo>
                  <a:cubicBezTo>
                    <a:pt x="0" y="1386"/>
                    <a:pt x="25" y="1469"/>
                    <a:pt x="25" y="1469"/>
                  </a:cubicBezTo>
                  <a:cubicBezTo>
                    <a:pt x="25" y="1469"/>
                    <a:pt x="108" y="1445"/>
                    <a:pt x="211" y="1445"/>
                  </a:cubicBezTo>
                  <a:cubicBezTo>
                    <a:pt x="313" y="1445"/>
                    <a:pt x="396" y="1469"/>
                    <a:pt x="396" y="1469"/>
                  </a:cubicBezTo>
                  <a:cubicBezTo>
                    <a:pt x="447" y="1484"/>
                    <a:pt x="467" y="1529"/>
                    <a:pt x="470" y="1544"/>
                  </a:cubicBezTo>
                  <a:cubicBezTo>
                    <a:pt x="475" y="1571"/>
                    <a:pt x="459" y="1601"/>
                    <a:pt x="453" y="1612"/>
                  </a:cubicBezTo>
                  <a:cubicBezTo>
                    <a:pt x="443" y="1632"/>
                    <a:pt x="437" y="1655"/>
                    <a:pt x="437" y="1679"/>
                  </a:cubicBezTo>
                  <a:cubicBezTo>
                    <a:pt x="437" y="1759"/>
                    <a:pt x="502" y="1824"/>
                    <a:pt x="582" y="1824"/>
                  </a:cubicBezTo>
                  <a:cubicBezTo>
                    <a:pt x="662" y="1824"/>
                    <a:pt x="727" y="1759"/>
                    <a:pt x="727" y="1679"/>
                  </a:cubicBezTo>
                  <a:cubicBezTo>
                    <a:pt x="727" y="1655"/>
                    <a:pt x="721" y="1632"/>
                    <a:pt x="711" y="1612"/>
                  </a:cubicBezTo>
                  <a:cubicBezTo>
                    <a:pt x="704" y="1601"/>
                    <a:pt x="689" y="1571"/>
                    <a:pt x="694" y="1544"/>
                  </a:cubicBezTo>
                  <a:cubicBezTo>
                    <a:pt x="697" y="1529"/>
                    <a:pt x="717" y="1484"/>
                    <a:pt x="768" y="1469"/>
                  </a:cubicBezTo>
                  <a:cubicBezTo>
                    <a:pt x="768" y="1469"/>
                    <a:pt x="851" y="1445"/>
                    <a:pt x="953" y="1445"/>
                  </a:cubicBezTo>
                  <a:cubicBezTo>
                    <a:pt x="1056" y="1445"/>
                    <a:pt x="1139" y="1469"/>
                    <a:pt x="1139" y="1469"/>
                  </a:cubicBezTo>
                  <a:cubicBezTo>
                    <a:pt x="1139" y="1469"/>
                    <a:pt x="1163" y="1386"/>
                    <a:pt x="1163" y="1283"/>
                  </a:cubicBezTo>
                  <a:cubicBezTo>
                    <a:pt x="1163" y="1181"/>
                    <a:pt x="1139" y="1098"/>
                    <a:pt x="1139" y="1098"/>
                  </a:cubicBezTo>
                  <a:cubicBezTo>
                    <a:pt x="1124" y="1047"/>
                    <a:pt x="1079" y="1027"/>
                    <a:pt x="1064" y="1024"/>
                  </a:cubicBezTo>
                  <a:close/>
                </a:path>
              </a:pathLst>
            </a:custGeom>
            <a:solidFill>
              <a:schemeClr val="tx1">
                <a:lumMod val="75000"/>
                <a:lumOff val="25000"/>
              </a:schemeClr>
            </a:solidFill>
            <a:ln w="9" cap="flat">
              <a:noFill/>
              <a:prstDash val="solid"/>
              <a:miter lim="800000"/>
              <a:headEnd/>
              <a:tailEnd/>
            </a:ln>
            <a:sp3d extrusionH="381000">
              <a:bevelT w="19050" h="19050" prst="angle"/>
            </a:sp3d>
          </p:spPr>
          <p:txBody>
            <a:bodyPr anchor="ctr"/>
            <a:lstStyle/>
            <a:p>
              <a:pPr algn="ctr">
                <a:defRPr/>
              </a:pPr>
              <a:endParaRPr lang="en-US" sz="2000" b="1" noProof="1">
                <a:solidFill>
                  <a:schemeClr val="bg1"/>
                </a:solidFill>
                <a:latin typeface="Tahoma" charset="0"/>
              </a:endParaRPr>
            </a:p>
          </p:txBody>
        </p:sp>
        <p:sp>
          <p:nvSpPr>
            <p:cNvPr id="36" name="Freeform 8"/>
            <p:cNvSpPr>
              <a:spLocks/>
            </p:cNvSpPr>
            <p:nvPr/>
          </p:nvSpPr>
          <p:spPr bwMode="gray">
            <a:xfrm>
              <a:off x="9151938" y="-928688"/>
              <a:ext cx="6838950" cy="4357688"/>
            </a:xfrm>
            <a:custGeom>
              <a:avLst/>
              <a:gdLst/>
              <a:ahLst/>
              <a:cxnLst>
                <a:cxn ang="0">
                  <a:pos x="1024" y="99"/>
                </a:cxn>
                <a:cxn ang="0">
                  <a:pos x="1041" y="167"/>
                </a:cxn>
                <a:cxn ang="0">
                  <a:pos x="1057" y="234"/>
                </a:cxn>
                <a:cxn ang="0">
                  <a:pos x="912" y="379"/>
                </a:cxn>
                <a:cxn ang="0">
                  <a:pos x="767" y="234"/>
                </a:cxn>
                <a:cxn ang="0">
                  <a:pos x="783" y="167"/>
                </a:cxn>
                <a:cxn ang="0">
                  <a:pos x="800" y="99"/>
                </a:cxn>
                <a:cxn ang="0">
                  <a:pos x="726" y="24"/>
                </a:cxn>
                <a:cxn ang="0">
                  <a:pos x="541" y="0"/>
                </a:cxn>
                <a:cxn ang="0">
                  <a:pos x="355" y="24"/>
                </a:cxn>
                <a:cxn ang="0">
                  <a:pos x="379" y="210"/>
                </a:cxn>
                <a:cxn ang="0">
                  <a:pos x="355" y="395"/>
                </a:cxn>
                <a:cxn ang="0">
                  <a:pos x="280" y="469"/>
                </a:cxn>
                <a:cxn ang="0">
                  <a:pos x="212" y="452"/>
                </a:cxn>
                <a:cxn ang="0">
                  <a:pos x="145" y="436"/>
                </a:cxn>
                <a:cxn ang="0">
                  <a:pos x="0" y="581"/>
                </a:cxn>
                <a:cxn ang="0">
                  <a:pos x="145" y="726"/>
                </a:cxn>
                <a:cxn ang="0">
                  <a:pos x="212" y="710"/>
                </a:cxn>
                <a:cxn ang="0">
                  <a:pos x="280" y="693"/>
                </a:cxn>
                <a:cxn ang="0">
                  <a:pos x="355" y="767"/>
                </a:cxn>
                <a:cxn ang="0">
                  <a:pos x="379" y="952"/>
                </a:cxn>
                <a:cxn ang="0">
                  <a:pos x="355" y="1138"/>
                </a:cxn>
                <a:cxn ang="0">
                  <a:pos x="541" y="1162"/>
                </a:cxn>
                <a:cxn ang="0">
                  <a:pos x="726" y="1138"/>
                </a:cxn>
                <a:cxn ang="0">
                  <a:pos x="800" y="1063"/>
                </a:cxn>
                <a:cxn ang="0">
                  <a:pos x="783" y="995"/>
                </a:cxn>
                <a:cxn ang="0">
                  <a:pos x="767" y="928"/>
                </a:cxn>
                <a:cxn ang="0">
                  <a:pos x="912" y="783"/>
                </a:cxn>
                <a:cxn ang="0">
                  <a:pos x="1057" y="928"/>
                </a:cxn>
                <a:cxn ang="0">
                  <a:pos x="1041" y="995"/>
                </a:cxn>
                <a:cxn ang="0">
                  <a:pos x="1024" y="1063"/>
                </a:cxn>
                <a:cxn ang="0">
                  <a:pos x="1098" y="1138"/>
                </a:cxn>
                <a:cxn ang="0">
                  <a:pos x="1283" y="1162"/>
                </a:cxn>
                <a:cxn ang="0">
                  <a:pos x="1469" y="1138"/>
                </a:cxn>
                <a:cxn ang="0">
                  <a:pos x="1445" y="952"/>
                </a:cxn>
                <a:cxn ang="0">
                  <a:pos x="1469" y="767"/>
                </a:cxn>
                <a:cxn ang="0">
                  <a:pos x="1544" y="693"/>
                </a:cxn>
                <a:cxn ang="0">
                  <a:pos x="1612" y="710"/>
                </a:cxn>
                <a:cxn ang="0">
                  <a:pos x="1679" y="726"/>
                </a:cxn>
                <a:cxn ang="0">
                  <a:pos x="1824" y="581"/>
                </a:cxn>
                <a:cxn ang="0">
                  <a:pos x="1679" y="436"/>
                </a:cxn>
                <a:cxn ang="0">
                  <a:pos x="1612" y="452"/>
                </a:cxn>
                <a:cxn ang="0">
                  <a:pos x="1544" y="469"/>
                </a:cxn>
                <a:cxn ang="0">
                  <a:pos x="1469" y="395"/>
                </a:cxn>
                <a:cxn ang="0">
                  <a:pos x="1445" y="210"/>
                </a:cxn>
                <a:cxn ang="0">
                  <a:pos x="1469" y="24"/>
                </a:cxn>
                <a:cxn ang="0">
                  <a:pos x="1283" y="0"/>
                </a:cxn>
                <a:cxn ang="0">
                  <a:pos x="1098" y="24"/>
                </a:cxn>
                <a:cxn ang="0">
                  <a:pos x="1024" y="99"/>
                </a:cxn>
              </a:cxnLst>
              <a:rect l="0" t="0" r="r" b="b"/>
              <a:pathLst>
                <a:path w="1824" h="1162">
                  <a:moveTo>
                    <a:pt x="1024" y="99"/>
                  </a:moveTo>
                  <a:cubicBezTo>
                    <a:pt x="1019" y="126"/>
                    <a:pt x="1034" y="156"/>
                    <a:pt x="1041" y="167"/>
                  </a:cubicBezTo>
                  <a:cubicBezTo>
                    <a:pt x="1051" y="187"/>
                    <a:pt x="1057" y="210"/>
                    <a:pt x="1057" y="234"/>
                  </a:cubicBezTo>
                  <a:cubicBezTo>
                    <a:pt x="1057" y="314"/>
                    <a:pt x="992" y="379"/>
                    <a:pt x="912" y="379"/>
                  </a:cubicBezTo>
                  <a:cubicBezTo>
                    <a:pt x="832" y="379"/>
                    <a:pt x="767" y="314"/>
                    <a:pt x="767" y="234"/>
                  </a:cubicBezTo>
                  <a:cubicBezTo>
                    <a:pt x="767" y="210"/>
                    <a:pt x="773" y="187"/>
                    <a:pt x="783" y="167"/>
                  </a:cubicBezTo>
                  <a:cubicBezTo>
                    <a:pt x="789" y="156"/>
                    <a:pt x="805" y="126"/>
                    <a:pt x="800" y="99"/>
                  </a:cubicBezTo>
                  <a:cubicBezTo>
                    <a:pt x="797" y="84"/>
                    <a:pt x="777" y="39"/>
                    <a:pt x="726" y="24"/>
                  </a:cubicBezTo>
                  <a:cubicBezTo>
                    <a:pt x="726" y="24"/>
                    <a:pt x="643" y="0"/>
                    <a:pt x="541" y="0"/>
                  </a:cubicBezTo>
                  <a:cubicBezTo>
                    <a:pt x="438" y="0"/>
                    <a:pt x="355" y="24"/>
                    <a:pt x="355" y="24"/>
                  </a:cubicBezTo>
                  <a:cubicBezTo>
                    <a:pt x="355" y="24"/>
                    <a:pt x="379" y="107"/>
                    <a:pt x="379" y="210"/>
                  </a:cubicBezTo>
                  <a:cubicBezTo>
                    <a:pt x="379" y="312"/>
                    <a:pt x="355" y="395"/>
                    <a:pt x="355" y="395"/>
                  </a:cubicBezTo>
                  <a:cubicBezTo>
                    <a:pt x="340" y="446"/>
                    <a:pt x="295" y="466"/>
                    <a:pt x="280" y="469"/>
                  </a:cubicBezTo>
                  <a:cubicBezTo>
                    <a:pt x="253" y="474"/>
                    <a:pt x="223" y="459"/>
                    <a:pt x="212" y="452"/>
                  </a:cubicBezTo>
                  <a:cubicBezTo>
                    <a:pt x="192" y="442"/>
                    <a:pt x="169" y="436"/>
                    <a:pt x="145" y="436"/>
                  </a:cubicBezTo>
                  <a:cubicBezTo>
                    <a:pt x="65" y="436"/>
                    <a:pt x="0" y="501"/>
                    <a:pt x="0" y="581"/>
                  </a:cubicBezTo>
                  <a:cubicBezTo>
                    <a:pt x="0" y="661"/>
                    <a:pt x="65" y="726"/>
                    <a:pt x="145" y="726"/>
                  </a:cubicBezTo>
                  <a:cubicBezTo>
                    <a:pt x="169" y="726"/>
                    <a:pt x="192" y="720"/>
                    <a:pt x="212" y="710"/>
                  </a:cubicBezTo>
                  <a:cubicBezTo>
                    <a:pt x="223" y="703"/>
                    <a:pt x="253" y="688"/>
                    <a:pt x="280" y="693"/>
                  </a:cubicBezTo>
                  <a:cubicBezTo>
                    <a:pt x="295" y="696"/>
                    <a:pt x="340" y="716"/>
                    <a:pt x="355" y="767"/>
                  </a:cubicBezTo>
                  <a:cubicBezTo>
                    <a:pt x="355" y="767"/>
                    <a:pt x="379" y="850"/>
                    <a:pt x="379" y="952"/>
                  </a:cubicBezTo>
                  <a:cubicBezTo>
                    <a:pt x="379" y="1055"/>
                    <a:pt x="355" y="1138"/>
                    <a:pt x="355" y="1138"/>
                  </a:cubicBezTo>
                  <a:cubicBezTo>
                    <a:pt x="355" y="1138"/>
                    <a:pt x="438" y="1162"/>
                    <a:pt x="541" y="1162"/>
                  </a:cubicBezTo>
                  <a:cubicBezTo>
                    <a:pt x="643" y="1162"/>
                    <a:pt x="726" y="1138"/>
                    <a:pt x="726" y="1138"/>
                  </a:cubicBezTo>
                  <a:cubicBezTo>
                    <a:pt x="777" y="1123"/>
                    <a:pt x="797" y="1078"/>
                    <a:pt x="800" y="1063"/>
                  </a:cubicBezTo>
                  <a:cubicBezTo>
                    <a:pt x="805" y="1036"/>
                    <a:pt x="789" y="1006"/>
                    <a:pt x="783" y="995"/>
                  </a:cubicBezTo>
                  <a:cubicBezTo>
                    <a:pt x="773" y="975"/>
                    <a:pt x="767" y="952"/>
                    <a:pt x="767" y="928"/>
                  </a:cubicBezTo>
                  <a:cubicBezTo>
                    <a:pt x="767" y="848"/>
                    <a:pt x="832" y="783"/>
                    <a:pt x="912" y="783"/>
                  </a:cubicBezTo>
                  <a:cubicBezTo>
                    <a:pt x="992" y="783"/>
                    <a:pt x="1057" y="848"/>
                    <a:pt x="1057" y="928"/>
                  </a:cubicBezTo>
                  <a:cubicBezTo>
                    <a:pt x="1057" y="952"/>
                    <a:pt x="1051" y="975"/>
                    <a:pt x="1041" y="995"/>
                  </a:cubicBezTo>
                  <a:cubicBezTo>
                    <a:pt x="1034" y="1006"/>
                    <a:pt x="1019" y="1036"/>
                    <a:pt x="1024" y="1063"/>
                  </a:cubicBezTo>
                  <a:cubicBezTo>
                    <a:pt x="1027" y="1078"/>
                    <a:pt x="1047" y="1123"/>
                    <a:pt x="1098" y="1138"/>
                  </a:cubicBezTo>
                  <a:cubicBezTo>
                    <a:pt x="1098" y="1138"/>
                    <a:pt x="1181" y="1162"/>
                    <a:pt x="1283" y="1162"/>
                  </a:cubicBezTo>
                  <a:cubicBezTo>
                    <a:pt x="1386" y="1162"/>
                    <a:pt x="1469" y="1138"/>
                    <a:pt x="1469" y="1138"/>
                  </a:cubicBezTo>
                  <a:cubicBezTo>
                    <a:pt x="1469" y="1138"/>
                    <a:pt x="1445" y="1055"/>
                    <a:pt x="1445" y="952"/>
                  </a:cubicBezTo>
                  <a:cubicBezTo>
                    <a:pt x="1445" y="850"/>
                    <a:pt x="1469" y="767"/>
                    <a:pt x="1469" y="767"/>
                  </a:cubicBezTo>
                  <a:cubicBezTo>
                    <a:pt x="1484" y="716"/>
                    <a:pt x="1529" y="696"/>
                    <a:pt x="1544" y="693"/>
                  </a:cubicBezTo>
                  <a:cubicBezTo>
                    <a:pt x="1571" y="688"/>
                    <a:pt x="1601" y="703"/>
                    <a:pt x="1612" y="710"/>
                  </a:cubicBezTo>
                  <a:cubicBezTo>
                    <a:pt x="1632" y="720"/>
                    <a:pt x="1655" y="726"/>
                    <a:pt x="1679" y="726"/>
                  </a:cubicBezTo>
                  <a:cubicBezTo>
                    <a:pt x="1759" y="726"/>
                    <a:pt x="1824" y="661"/>
                    <a:pt x="1824" y="581"/>
                  </a:cubicBezTo>
                  <a:cubicBezTo>
                    <a:pt x="1824" y="501"/>
                    <a:pt x="1759" y="436"/>
                    <a:pt x="1679" y="436"/>
                  </a:cubicBezTo>
                  <a:cubicBezTo>
                    <a:pt x="1655" y="436"/>
                    <a:pt x="1632" y="442"/>
                    <a:pt x="1612" y="452"/>
                  </a:cubicBezTo>
                  <a:cubicBezTo>
                    <a:pt x="1601" y="459"/>
                    <a:pt x="1571" y="474"/>
                    <a:pt x="1544" y="469"/>
                  </a:cubicBezTo>
                  <a:cubicBezTo>
                    <a:pt x="1529" y="466"/>
                    <a:pt x="1484" y="446"/>
                    <a:pt x="1469" y="395"/>
                  </a:cubicBezTo>
                  <a:cubicBezTo>
                    <a:pt x="1469" y="395"/>
                    <a:pt x="1445" y="312"/>
                    <a:pt x="1445" y="210"/>
                  </a:cubicBezTo>
                  <a:cubicBezTo>
                    <a:pt x="1445" y="107"/>
                    <a:pt x="1469" y="24"/>
                    <a:pt x="1469" y="24"/>
                  </a:cubicBezTo>
                  <a:cubicBezTo>
                    <a:pt x="1469" y="24"/>
                    <a:pt x="1386" y="0"/>
                    <a:pt x="1283" y="0"/>
                  </a:cubicBezTo>
                  <a:cubicBezTo>
                    <a:pt x="1181" y="0"/>
                    <a:pt x="1098" y="24"/>
                    <a:pt x="1098" y="24"/>
                  </a:cubicBezTo>
                  <a:cubicBezTo>
                    <a:pt x="1047" y="39"/>
                    <a:pt x="1027" y="84"/>
                    <a:pt x="1024" y="99"/>
                  </a:cubicBezTo>
                  <a:close/>
                </a:path>
              </a:pathLst>
            </a:custGeom>
            <a:grpFill/>
            <a:ln w="9" cap="flat">
              <a:noFill/>
              <a:prstDash val="solid"/>
              <a:miter lim="800000"/>
              <a:headEnd/>
              <a:tailEnd/>
            </a:ln>
            <a:sp3d extrusionH="381000">
              <a:bevelT w="19050" h="19050" prst="angle"/>
            </a:sp3d>
          </p:spPr>
          <p:txBody>
            <a:bodyPr anchor="ctr"/>
            <a:lstStyle/>
            <a:p>
              <a:pPr algn="ctr">
                <a:defRPr/>
              </a:pPr>
              <a:endParaRPr lang="en-US" sz="2000" b="1" noProof="1">
                <a:solidFill>
                  <a:schemeClr val="bg1"/>
                </a:solidFill>
                <a:latin typeface="Tahoma" charset="0"/>
              </a:endParaRPr>
            </a:p>
          </p:txBody>
        </p:sp>
        <p:sp>
          <p:nvSpPr>
            <p:cNvPr id="39" name="Freeform 9"/>
            <p:cNvSpPr>
              <a:spLocks/>
            </p:cNvSpPr>
            <p:nvPr/>
          </p:nvSpPr>
          <p:spPr bwMode="gray">
            <a:xfrm>
              <a:off x="13328650" y="3248025"/>
              <a:ext cx="6840538" cy="4357688"/>
            </a:xfrm>
            <a:custGeom>
              <a:avLst/>
              <a:gdLst/>
              <a:ahLst/>
              <a:cxnLst>
                <a:cxn ang="0">
                  <a:pos x="1024" y="99"/>
                </a:cxn>
                <a:cxn ang="0">
                  <a:pos x="1041" y="167"/>
                </a:cxn>
                <a:cxn ang="0">
                  <a:pos x="1057" y="234"/>
                </a:cxn>
                <a:cxn ang="0">
                  <a:pos x="912" y="379"/>
                </a:cxn>
                <a:cxn ang="0">
                  <a:pos x="767" y="234"/>
                </a:cxn>
                <a:cxn ang="0">
                  <a:pos x="783" y="167"/>
                </a:cxn>
                <a:cxn ang="0">
                  <a:pos x="800" y="99"/>
                </a:cxn>
                <a:cxn ang="0">
                  <a:pos x="726" y="24"/>
                </a:cxn>
                <a:cxn ang="0">
                  <a:pos x="541" y="0"/>
                </a:cxn>
                <a:cxn ang="0">
                  <a:pos x="355" y="24"/>
                </a:cxn>
                <a:cxn ang="0">
                  <a:pos x="379" y="210"/>
                </a:cxn>
                <a:cxn ang="0">
                  <a:pos x="355" y="395"/>
                </a:cxn>
                <a:cxn ang="0">
                  <a:pos x="280" y="469"/>
                </a:cxn>
                <a:cxn ang="0">
                  <a:pos x="212" y="452"/>
                </a:cxn>
                <a:cxn ang="0">
                  <a:pos x="145" y="436"/>
                </a:cxn>
                <a:cxn ang="0">
                  <a:pos x="0" y="581"/>
                </a:cxn>
                <a:cxn ang="0">
                  <a:pos x="145" y="726"/>
                </a:cxn>
                <a:cxn ang="0">
                  <a:pos x="212" y="710"/>
                </a:cxn>
                <a:cxn ang="0">
                  <a:pos x="280" y="693"/>
                </a:cxn>
                <a:cxn ang="0">
                  <a:pos x="355" y="767"/>
                </a:cxn>
                <a:cxn ang="0">
                  <a:pos x="379" y="952"/>
                </a:cxn>
                <a:cxn ang="0">
                  <a:pos x="355" y="1138"/>
                </a:cxn>
                <a:cxn ang="0">
                  <a:pos x="541" y="1162"/>
                </a:cxn>
                <a:cxn ang="0">
                  <a:pos x="726" y="1138"/>
                </a:cxn>
                <a:cxn ang="0">
                  <a:pos x="800" y="1063"/>
                </a:cxn>
                <a:cxn ang="0">
                  <a:pos x="783" y="995"/>
                </a:cxn>
                <a:cxn ang="0">
                  <a:pos x="767" y="928"/>
                </a:cxn>
                <a:cxn ang="0">
                  <a:pos x="912" y="783"/>
                </a:cxn>
                <a:cxn ang="0">
                  <a:pos x="1057" y="928"/>
                </a:cxn>
                <a:cxn ang="0">
                  <a:pos x="1041" y="995"/>
                </a:cxn>
                <a:cxn ang="0">
                  <a:pos x="1024" y="1063"/>
                </a:cxn>
                <a:cxn ang="0">
                  <a:pos x="1098" y="1138"/>
                </a:cxn>
                <a:cxn ang="0">
                  <a:pos x="1283" y="1162"/>
                </a:cxn>
                <a:cxn ang="0">
                  <a:pos x="1469" y="1138"/>
                </a:cxn>
                <a:cxn ang="0">
                  <a:pos x="1445" y="952"/>
                </a:cxn>
                <a:cxn ang="0">
                  <a:pos x="1469" y="767"/>
                </a:cxn>
                <a:cxn ang="0">
                  <a:pos x="1544" y="693"/>
                </a:cxn>
                <a:cxn ang="0">
                  <a:pos x="1612" y="710"/>
                </a:cxn>
                <a:cxn ang="0">
                  <a:pos x="1679" y="726"/>
                </a:cxn>
                <a:cxn ang="0">
                  <a:pos x="1824" y="581"/>
                </a:cxn>
                <a:cxn ang="0">
                  <a:pos x="1679" y="436"/>
                </a:cxn>
                <a:cxn ang="0">
                  <a:pos x="1612" y="452"/>
                </a:cxn>
                <a:cxn ang="0">
                  <a:pos x="1544" y="469"/>
                </a:cxn>
                <a:cxn ang="0">
                  <a:pos x="1469" y="395"/>
                </a:cxn>
                <a:cxn ang="0">
                  <a:pos x="1445" y="210"/>
                </a:cxn>
                <a:cxn ang="0">
                  <a:pos x="1469" y="24"/>
                </a:cxn>
                <a:cxn ang="0">
                  <a:pos x="1283" y="0"/>
                </a:cxn>
                <a:cxn ang="0">
                  <a:pos x="1098" y="24"/>
                </a:cxn>
                <a:cxn ang="0">
                  <a:pos x="1024" y="99"/>
                </a:cxn>
              </a:cxnLst>
              <a:rect l="0" t="0" r="r" b="b"/>
              <a:pathLst>
                <a:path w="1824" h="1162">
                  <a:moveTo>
                    <a:pt x="1024" y="99"/>
                  </a:moveTo>
                  <a:cubicBezTo>
                    <a:pt x="1019" y="126"/>
                    <a:pt x="1034" y="156"/>
                    <a:pt x="1041" y="167"/>
                  </a:cubicBezTo>
                  <a:cubicBezTo>
                    <a:pt x="1051" y="187"/>
                    <a:pt x="1057" y="210"/>
                    <a:pt x="1057" y="234"/>
                  </a:cubicBezTo>
                  <a:cubicBezTo>
                    <a:pt x="1057" y="314"/>
                    <a:pt x="992" y="379"/>
                    <a:pt x="912" y="379"/>
                  </a:cubicBezTo>
                  <a:cubicBezTo>
                    <a:pt x="832" y="379"/>
                    <a:pt x="767" y="314"/>
                    <a:pt x="767" y="234"/>
                  </a:cubicBezTo>
                  <a:cubicBezTo>
                    <a:pt x="767" y="210"/>
                    <a:pt x="773" y="187"/>
                    <a:pt x="783" y="167"/>
                  </a:cubicBezTo>
                  <a:cubicBezTo>
                    <a:pt x="789" y="156"/>
                    <a:pt x="805" y="126"/>
                    <a:pt x="800" y="99"/>
                  </a:cubicBezTo>
                  <a:cubicBezTo>
                    <a:pt x="797" y="84"/>
                    <a:pt x="777" y="39"/>
                    <a:pt x="726" y="24"/>
                  </a:cubicBezTo>
                  <a:cubicBezTo>
                    <a:pt x="726" y="24"/>
                    <a:pt x="643" y="0"/>
                    <a:pt x="541" y="0"/>
                  </a:cubicBezTo>
                  <a:cubicBezTo>
                    <a:pt x="438" y="0"/>
                    <a:pt x="355" y="24"/>
                    <a:pt x="355" y="24"/>
                  </a:cubicBezTo>
                  <a:cubicBezTo>
                    <a:pt x="355" y="24"/>
                    <a:pt x="379" y="107"/>
                    <a:pt x="379" y="210"/>
                  </a:cubicBezTo>
                  <a:cubicBezTo>
                    <a:pt x="379" y="312"/>
                    <a:pt x="355" y="395"/>
                    <a:pt x="355" y="395"/>
                  </a:cubicBezTo>
                  <a:cubicBezTo>
                    <a:pt x="340" y="446"/>
                    <a:pt x="295" y="466"/>
                    <a:pt x="280" y="469"/>
                  </a:cubicBezTo>
                  <a:cubicBezTo>
                    <a:pt x="253" y="474"/>
                    <a:pt x="223" y="459"/>
                    <a:pt x="212" y="452"/>
                  </a:cubicBezTo>
                  <a:cubicBezTo>
                    <a:pt x="192" y="442"/>
                    <a:pt x="169" y="436"/>
                    <a:pt x="145" y="436"/>
                  </a:cubicBezTo>
                  <a:cubicBezTo>
                    <a:pt x="65" y="436"/>
                    <a:pt x="0" y="501"/>
                    <a:pt x="0" y="581"/>
                  </a:cubicBezTo>
                  <a:cubicBezTo>
                    <a:pt x="0" y="661"/>
                    <a:pt x="65" y="726"/>
                    <a:pt x="145" y="726"/>
                  </a:cubicBezTo>
                  <a:cubicBezTo>
                    <a:pt x="169" y="726"/>
                    <a:pt x="192" y="720"/>
                    <a:pt x="212" y="710"/>
                  </a:cubicBezTo>
                  <a:cubicBezTo>
                    <a:pt x="223" y="703"/>
                    <a:pt x="253" y="688"/>
                    <a:pt x="280" y="693"/>
                  </a:cubicBezTo>
                  <a:cubicBezTo>
                    <a:pt x="295" y="696"/>
                    <a:pt x="340" y="716"/>
                    <a:pt x="355" y="767"/>
                  </a:cubicBezTo>
                  <a:cubicBezTo>
                    <a:pt x="355" y="767"/>
                    <a:pt x="379" y="850"/>
                    <a:pt x="379" y="952"/>
                  </a:cubicBezTo>
                  <a:cubicBezTo>
                    <a:pt x="379" y="1055"/>
                    <a:pt x="355" y="1138"/>
                    <a:pt x="355" y="1138"/>
                  </a:cubicBezTo>
                  <a:cubicBezTo>
                    <a:pt x="355" y="1138"/>
                    <a:pt x="438" y="1162"/>
                    <a:pt x="541" y="1162"/>
                  </a:cubicBezTo>
                  <a:cubicBezTo>
                    <a:pt x="643" y="1162"/>
                    <a:pt x="726" y="1138"/>
                    <a:pt x="726" y="1138"/>
                  </a:cubicBezTo>
                  <a:cubicBezTo>
                    <a:pt x="777" y="1123"/>
                    <a:pt x="797" y="1078"/>
                    <a:pt x="800" y="1063"/>
                  </a:cubicBezTo>
                  <a:cubicBezTo>
                    <a:pt x="805" y="1036"/>
                    <a:pt x="789" y="1006"/>
                    <a:pt x="783" y="995"/>
                  </a:cubicBezTo>
                  <a:cubicBezTo>
                    <a:pt x="773" y="975"/>
                    <a:pt x="767" y="952"/>
                    <a:pt x="767" y="928"/>
                  </a:cubicBezTo>
                  <a:cubicBezTo>
                    <a:pt x="767" y="848"/>
                    <a:pt x="832" y="783"/>
                    <a:pt x="912" y="783"/>
                  </a:cubicBezTo>
                  <a:cubicBezTo>
                    <a:pt x="992" y="783"/>
                    <a:pt x="1057" y="848"/>
                    <a:pt x="1057" y="928"/>
                  </a:cubicBezTo>
                  <a:cubicBezTo>
                    <a:pt x="1057" y="952"/>
                    <a:pt x="1051" y="975"/>
                    <a:pt x="1041" y="995"/>
                  </a:cubicBezTo>
                  <a:cubicBezTo>
                    <a:pt x="1034" y="1006"/>
                    <a:pt x="1019" y="1036"/>
                    <a:pt x="1024" y="1063"/>
                  </a:cubicBezTo>
                  <a:cubicBezTo>
                    <a:pt x="1027" y="1078"/>
                    <a:pt x="1047" y="1123"/>
                    <a:pt x="1098" y="1138"/>
                  </a:cubicBezTo>
                  <a:cubicBezTo>
                    <a:pt x="1098" y="1138"/>
                    <a:pt x="1181" y="1162"/>
                    <a:pt x="1283" y="1162"/>
                  </a:cubicBezTo>
                  <a:cubicBezTo>
                    <a:pt x="1386" y="1162"/>
                    <a:pt x="1469" y="1138"/>
                    <a:pt x="1469" y="1138"/>
                  </a:cubicBezTo>
                  <a:cubicBezTo>
                    <a:pt x="1469" y="1138"/>
                    <a:pt x="1445" y="1055"/>
                    <a:pt x="1445" y="952"/>
                  </a:cubicBezTo>
                  <a:cubicBezTo>
                    <a:pt x="1445" y="850"/>
                    <a:pt x="1469" y="767"/>
                    <a:pt x="1469" y="767"/>
                  </a:cubicBezTo>
                  <a:cubicBezTo>
                    <a:pt x="1484" y="716"/>
                    <a:pt x="1529" y="696"/>
                    <a:pt x="1544" y="693"/>
                  </a:cubicBezTo>
                  <a:cubicBezTo>
                    <a:pt x="1571" y="688"/>
                    <a:pt x="1601" y="703"/>
                    <a:pt x="1612" y="710"/>
                  </a:cubicBezTo>
                  <a:cubicBezTo>
                    <a:pt x="1632" y="720"/>
                    <a:pt x="1655" y="726"/>
                    <a:pt x="1679" y="726"/>
                  </a:cubicBezTo>
                  <a:cubicBezTo>
                    <a:pt x="1759" y="726"/>
                    <a:pt x="1824" y="661"/>
                    <a:pt x="1824" y="581"/>
                  </a:cubicBezTo>
                  <a:cubicBezTo>
                    <a:pt x="1824" y="501"/>
                    <a:pt x="1759" y="436"/>
                    <a:pt x="1679" y="436"/>
                  </a:cubicBezTo>
                  <a:cubicBezTo>
                    <a:pt x="1655" y="436"/>
                    <a:pt x="1632" y="442"/>
                    <a:pt x="1612" y="452"/>
                  </a:cubicBezTo>
                  <a:cubicBezTo>
                    <a:pt x="1601" y="459"/>
                    <a:pt x="1571" y="474"/>
                    <a:pt x="1544" y="469"/>
                  </a:cubicBezTo>
                  <a:cubicBezTo>
                    <a:pt x="1529" y="466"/>
                    <a:pt x="1484" y="446"/>
                    <a:pt x="1469" y="395"/>
                  </a:cubicBezTo>
                  <a:cubicBezTo>
                    <a:pt x="1469" y="395"/>
                    <a:pt x="1445" y="312"/>
                    <a:pt x="1445" y="210"/>
                  </a:cubicBezTo>
                  <a:cubicBezTo>
                    <a:pt x="1445" y="107"/>
                    <a:pt x="1469" y="24"/>
                    <a:pt x="1469" y="24"/>
                  </a:cubicBezTo>
                  <a:cubicBezTo>
                    <a:pt x="1469" y="24"/>
                    <a:pt x="1386" y="0"/>
                    <a:pt x="1283" y="0"/>
                  </a:cubicBezTo>
                  <a:cubicBezTo>
                    <a:pt x="1181" y="0"/>
                    <a:pt x="1098" y="24"/>
                    <a:pt x="1098" y="24"/>
                  </a:cubicBezTo>
                  <a:cubicBezTo>
                    <a:pt x="1047" y="39"/>
                    <a:pt x="1027" y="84"/>
                    <a:pt x="1024" y="99"/>
                  </a:cubicBezTo>
                  <a:close/>
                </a:path>
              </a:pathLst>
            </a:custGeom>
            <a:grpFill/>
            <a:ln w="9" cap="flat">
              <a:noFill/>
              <a:prstDash val="solid"/>
              <a:miter lim="800000"/>
              <a:headEnd/>
              <a:tailEnd/>
            </a:ln>
            <a:sp3d extrusionH="381000">
              <a:bevelT w="19050" h="19050" prst="angle"/>
            </a:sp3d>
          </p:spPr>
          <p:txBody>
            <a:bodyPr anchor="ctr"/>
            <a:lstStyle/>
            <a:p>
              <a:pPr algn="ctr">
                <a:defRPr/>
              </a:pPr>
              <a:endParaRPr lang="en-US" sz="2000" b="1" noProof="1">
                <a:solidFill>
                  <a:schemeClr val="bg1"/>
                </a:solidFill>
                <a:latin typeface="Tahoma" charset="0"/>
              </a:endParaRPr>
            </a:p>
          </p:txBody>
        </p:sp>
      </p:grpSp>
      <p:sp>
        <p:nvSpPr>
          <p:cNvPr id="47109" name="Text Box 91"/>
          <p:cNvSpPr txBox="1">
            <a:spLocks noChangeArrowheads="1"/>
          </p:cNvSpPr>
          <p:nvPr/>
        </p:nvSpPr>
        <p:spPr bwMode="gray">
          <a:xfrm>
            <a:off x="5278968" y="3213100"/>
            <a:ext cx="1311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pPr algn="ctr" eaLnBrk="1" hangingPunct="1">
              <a:spcBef>
                <a:spcPct val="20000"/>
              </a:spcBef>
            </a:pPr>
            <a:r>
              <a:rPr lang="hu-HU" altLang="hu-HU" sz="1600" b="1">
                <a:solidFill>
                  <a:schemeClr val="bg1"/>
                </a:solidFill>
                <a:cs typeface="Arial" charset="0"/>
              </a:rPr>
              <a:t>confident democrats</a:t>
            </a:r>
            <a:endParaRPr lang="hu-HU" altLang="hu-HU" sz="1600" b="1" noProof="1">
              <a:solidFill>
                <a:schemeClr val="bg1"/>
              </a:solidFill>
              <a:cs typeface="Arial" charset="0"/>
            </a:endParaRPr>
          </a:p>
        </p:txBody>
      </p:sp>
      <p:sp>
        <p:nvSpPr>
          <p:cNvPr id="47110" name="Text Box 91"/>
          <p:cNvSpPr txBox="1">
            <a:spLocks noChangeArrowheads="1"/>
          </p:cNvSpPr>
          <p:nvPr/>
        </p:nvSpPr>
        <p:spPr bwMode="gray">
          <a:xfrm>
            <a:off x="6791830" y="3810526"/>
            <a:ext cx="1800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pPr algn="ctr" eaLnBrk="1" hangingPunct="1">
              <a:spcBef>
                <a:spcPct val="20000"/>
              </a:spcBef>
            </a:pPr>
            <a:r>
              <a:rPr lang="hu-HU" altLang="hu-HU" sz="1600" b="1" dirty="0" err="1" smtClean="0">
                <a:cs typeface="Arial" charset="0"/>
              </a:rPr>
              <a:t>authoritarians</a:t>
            </a:r>
            <a:endParaRPr lang="hu-HU" altLang="hu-HU" sz="1600" b="1" noProof="1">
              <a:cs typeface="Arial" charset="0"/>
            </a:endParaRPr>
          </a:p>
        </p:txBody>
      </p:sp>
      <p:sp>
        <p:nvSpPr>
          <p:cNvPr id="47111" name="Text Box 91"/>
          <p:cNvSpPr txBox="1">
            <a:spLocks noChangeArrowheads="1"/>
          </p:cNvSpPr>
          <p:nvPr/>
        </p:nvSpPr>
        <p:spPr bwMode="gray">
          <a:xfrm>
            <a:off x="6071155" y="4746630"/>
            <a:ext cx="17287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pPr algn="ctr" eaLnBrk="1" hangingPunct="1">
              <a:spcBef>
                <a:spcPct val="20000"/>
              </a:spcBef>
            </a:pPr>
            <a:r>
              <a:rPr lang="hu-HU" altLang="hu-HU" sz="1600" b="1" dirty="0" err="1" smtClean="0">
                <a:cs typeface="Arial" charset="0"/>
              </a:rPr>
              <a:t>alienated</a:t>
            </a:r>
            <a:endParaRPr lang="hu-HU" altLang="hu-HU" sz="1600" b="1" noProof="1">
              <a:cs typeface="Arial" charset="0"/>
            </a:endParaRPr>
          </a:p>
        </p:txBody>
      </p:sp>
      <p:sp>
        <p:nvSpPr>
          <p:cNvPr id="47112" name="Text Box 91"/>
          <p:cNvSpPr txBox="1">
            <a:spLocks noChangeArrowheads="1"/>
          </p:cNvSpPr>
          <p:nvPr/>
        </p:nvSpPr>
        <p:spPr bwMode="gray">
          <a:xfrm>
            <a:off x="6647814" y="2636912"/>
            <a:ext cx="13414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Tahoma" pitchFamily="34" charset="0"/>
              </a:defRPr>
            </a:lvl1pPr>
            <a:lvl2pPr marL="742950" indent="-285750" defTabSz="801688" eaLnBrk="0" hangingPunct="0">
              <a:defRPr>
                <a:solidFill>
                  <a:schemeClr val="tx1"/>
                </a:solidFill>
                <a:latin typeface="Tahoma" pitchFamily="34" charset="0"/>
              </a:defRPr>
            </a:lvl2pPr>
            <a:lvl3pPr marL="1143000" indent="-228600" defTabSz="801688" eaLnBrk="0" hangingPunct="0">
              <a:defRPr>
                <a:solidFill>
                  <a:schemeClr val="tx1"/>
                </a:solidFill>
                <a:latin typeface="Tahoma" pitchFamily="34" charset="0"/>
              </a:defRPr>
            </a:lvl3pPr>
            <a:lvl4pPr marL="1600200" indent="-228600" defTabSz="801688" eaLnBrk="0" hangingPunct="0">
              <a:defRPr>
                <a:solidFill>
                  <a:schemeClr val="tx1"/>
                </a:solidFill>
                <a:latin typeface="Tahoma" pitchFamily="34" charset="0"/>
              </a:defRPr>
            </a:lvl4pPr>
            <a:lvl5pPr marL="2057400" indent="-228600" defTabSz="801688" eaLnBrk="0" hangingPunct="0">
              <a:defRPr>
                <a:solidFill>
                  <a:schemeClr val="tx1"/>
                </a:solidFill>
                <a:latin typeface="Tahoma" pitchFamily="34" charset="0"/>
              </a:defRPr>
            </a:lvl5pPr>
            <a:lvl6pPr marL="2514600" indent="-228600" defTabSz="801688" eaLnBrk="0" fontAlgn="base" hangingPunct="0">
              <a:spcBef>
                <a:spcPct val="0"/>
              </a:spcBef>
              <a:spcAft>
                <a:spcPct val="0"/>
              </a:spcAft>
              <a:defRPr>
                <a:solidFill>
                  <a:schemeClr val="tx1"/>
                </a:solidFill>
                <a:latin typeface="Tahoma" pitchFamily="34" charset="0"/>
              </a:defRPr>
            </a:lvl6pPr>
            <a:lvl7pPr marL="2971800" indent="-228600" defTabSz="801688" eaLnBrk="0" fontAlgn="base" hangingPunct="0">
              <a:spcBef>
                <a:spcPct val="0"/>
              </a:spcBef>
              <a:spcAft>
                <a:spcPct val="0"/>
              </a:spcAft>
              <a:defRPr>
                <a:solidFill>
                  <a:schemeClr val="tx1"/>
                </a:solidFill>
                <a:latin typeface="Tahoma" pitchFamily="34" charset="0"/>
              </a:defRPr>
            </a:lvl7pPr>
            <a:lvl8pPr marL="3429000" indent="-228600" defTabSz="801688" eaLnBrk="0" fontAlgn="base" hangingPunct="0">
              <a:spcBef>
                <a:spcPct val="0"/>
              </a:spcBef>
              <a:spcAft>
                <a:spcPct val="0"/>
              </a:spcAft>
              <a:defRPr>
                <a:solidFill>
                  <a:schemeClr val="tx1"/>
                </a:solidFill>
                <a:latin typeface="Tahoma" pitchFamily="34" charset="0"/>
              </a:defRPr>
            </a:lvl8pPr>
            <a:lvl9pPr marL="3886200" indent="-228600" defTabSz="801688" eaLnBrk="0" fontAlgn="base" hangingPunct="0">
              <a:spcBef>
                <a:spcPct val="0"/>
              </a:spcBef>
              <a:spcAft>
                <a:spcPct val="0"/>
              </a:spcAft>
              <a:defRPr>
                <a:solidFill>
                  <a:schemeClr val="tx1"/>
                </a:solidFill>
                <a:latin typeface="Tahoma" pitchFamily="34" charset="0"/>
              </a:defRPr>
            </a:lvl9pPr>
          </a:lstStyle>
          <a:p>
            <a:pPr algn="ctr" eaLnBrk="1" hangingPunct="1">
              <a:spcBef>
                <a:spcPct val="20000"/>
              </a:spcBef>
            </a:pPr>
            <a:r>
              <a:rPr lang="hu-HU" altLang="hu-HU" sz="1600" b="1" dirty="0" err="1" smtClean="0">
                <a:cs typeface="Arial" charset="0"/>
              </a:rPr>
              <a:t>worried</a:t>
            </a:r>
            <a:r>
              <a:rPr lang="hu-HU" altLang="hu-HU" sz="1600" b="1" dirty="0" smtClean="0">
                <a:cs typeface="Arial" charset="0"/>
              </a:rPr>
              <a:t> </a:t>
            </a:r>
            <a:r>
              <a:rPr lang="hu-HU" altLang="hu-HU" sz="1600" b="1" dirty="0" err="1" smtClean="0">
                <a:cs typeface="Arial" charset="0"/>
              </a:rPr>
              <a:t>democrats</a:t>
            </a:r>
            <a:endParaRPr lang="hu-HU" altLang="hu-HU" sz="1600" b="1" noProof="1">
              <a:cs typeface="Arial" charset="0"/>
            </a:endParaRPr>
          </a:p>
        </p:txBody>
      </p:sp>
      <p:sp>
        <p:nvSpPr>
          <p:cNvPr id="47113" name="Title 3"/>
          <p:cNvSpPr>
            <a:spLocks noGrp="1"/>
          </p:cNvSpPr>
          <p:nvPr>
            <p:ph type="title" idx="4294967295"/>
          </p:nvPr>
        </p:nvSpPr>
        <p:spPr/>
        <p:txBody>
          <a:bodyPr/>
          <a:lstStyle/>
          <a:p>
            <a:r>
              <a:rPr lang="hu-HU" altLang="hu-HU" dirty="0" smtClean="0"/>
              <a:t>A </a:t>
            </a:r>
            <a:r>
              <a:rPr lang="hu-HU" altLang="hu-HU" dirty="0" err="1" smtClean="0"/>
              <a:t>Typology</a:t>
            </a:r>
            <a:r>
              <a:rPr lang="hu-HU" altLang="hu-HU" dirty="0" smtClean="0"/>
              <a:t> </a:t>
            </a:r>
            <a:r>
              <a:rPr lang="hu-HU" altLang="hu-HU" dirty="0" err="1" smtClean="0"/>
              <a:t>evaluating</a:t>
            </a:r>
            <a:r>
              <a:rPr lang="hu-HU" altLang="hu-HU" dirty="0" smtClean="0"/>
              <a:t> </a:t>
            </a:r>
            <a:r>
              <a:rPr lang="hu-HU" altLang="hu-HU" dirty="0" err="1" smtClean="0"/>
              <a:t>Support</a:t>
            </a:r>
            <a:r>
              <a:rPr lang="hu-HU" altLang="hu-HU" dirty="0" smtClean="0"/>
              <a:t> of </a:t>
            </a:r>
            <a:r>
              <a:rPr lang="hu-HU" altLang="hu-HU" dirty="0" err="1" smtClean="0"/>
              <a:t>Democracy</a:t>
            </a:r>
            <a:endParaRPr lang="en-US" altLang="hu-HU" dirty="0" smtClean="0"/>
          </a:p>
        </p:txBody>
      </p:sp>
    </p:spTree>
    <p:extLst>
      <p:ext uri="{BB962C8B-B14F-4D97-AF65-F5344CB8AC3E}">
        <p14:creationId xmlns:p14="http://schemas.microsoft.com/office/powerpoint/2010/main" val="2347619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bwMode="gray"/>
        <p:txBody>
          <a:bodyPr/>
          <a:lstStyle/>
          <a:p>
            <a:r>
              <a:rPr lang="hu-HU" dirty="0" err="1" smtClean="0"/>
              <a:t>Changes</a:t>
            </a:r>
            <a:r>
              <a:rPr lang="hu-HU" dirty="0" smtClean="0"/>
              <a:t> </a:t>
            </a:r>
            <a:r>
              <a:rPr lang="hu-HU" dirty="0" err="1" smtClean="0"/>
              <a:t>in</a:t>
            </a:r>
            <a:r>
              <a:rPr lang="hu-HU" dirty="0" smtClean="0"/>
              <a:t> </a:t>
            </a:r>
            <a:r>
              <a:rPr lang="hu-HU" dirty="0" err="1" smtClean="0"/>
              <a:t>Population</a:t>
            </a:r>
            <a:r>
              <a:rPr lang="hu-HU" dirty="0" smtClean="0"/>
              <a:t>’s </a:t>
            </a:r>
            <a:r>
              <a:rPr lang="hu-HU" dirty="0" err="1" smtClean="0"/>
              <a:t>Attitudes</a:t>
            </a:r>
            <a:r>
              <a:rPr lang="hu-HU" dirty="0" smtClean="0"/>
              <a:t> </a:t>
            </a:r>
            <a:r>
              <a:rPr lang="hu-HU" dirty="0" err="1" smtClean="0"/>
              <a:t>toward</a:t>
            </a:r>
            <a:r>
              <a:rPr lang="hu-HU" dirty="0" smtClean="0"/>
              <a:t>  </a:t>
            </a:r>
            <a:r>
              <a:rPr lang="hu-HU" dirty="0" err="1" smtClean="0"/>
              <a:t>Democracy</a:t>
            </a:r>
            <a:r>
              <a:rPr lang="hu-HU" dirty="0" smtClean="0"/>
              <a:t> </a:t>
            </a:r>
            <a:r>
              <a:rPr lang="hu-HU" dirty="0" err="1" smtClean="0"/>
              <a:t>between</a:t>
            </a:r>
            <a:r>
              <a:rPr lang="hu-HU" dirty="0" smtClean="0"/>
              <a:t> 1999 and 2014</a:t>
            </a:r>
            <a:endParaRPr lang="en-US" dirty="0"/>
          </a:p>
        </p:txBody>
      </p:sp>
      <p:graphicFrame>
        <p:nvGraphicFramePr>
          <p:cNvPr id="2" name="Content Placeholder 4"/>
          <p:cNvGraphicFramePr>
            <a:graphicFrameLocks noGrp="1"/>
          </p:cNvGraphicFramePr>
          <p:nvPr>
            <p:ph sz="half" idx="4294967295"/>
            <p:extLst>
              <p:ext uri="{D42A27DB-BD31-4B8C-83A1-F6EECF244321}">
                <p14:modId xmlns:p14="http://schemas.microsoft.com/office/powerpoint/2010/main" val="1666952712"/>
              </p:ext>
            </p:extLst>
          </p:nvPr>
        </p:nvGraphicFramePr>
        <p:xfrm>
          <a:off x="323850" y="1340768"/>
          <a:ext cx="8496300" cy="50409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9401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bwMode="gray"/>
        <p:txBody>
          <a:bodyPr/>
          <a:lstStyle/>
          <a:p>
            <a:r>
              <a:rPr lang="hu-HU" dirty="0" err="1" smtClean="0"/>
              <a:t>Satisfaction</a:t>
            </a:r>
            <a:r>
              <a:rPr lang="hu-HU" dirty="0" smtClean="0"/>
              <a:t> </a:t>
            </a:r>
            <a:r>
              <a:rPr lang="hu-HU" dirty="0" err="1" smtClean="0"/>
              <a:t>with</a:t>
            </a:r>
            <a:r>
              <a:rPr lang="hu-HU" dirty="0" smtClean="0"/>
              <a:t> </a:t>
            </a:r>
            <a:r>
              <a:rPr lang="hu-HU" dirty="0" err="1" smtClean="0"/>
              <a:t>Democracy</a:t>
            </a:r>
            <a:endParaRPr lang="en-US" dirty="0"/>
          </a:p>
        </p:txBody>
      </p:sp>
      <p:sp>
        <p:nvSpPr>
          <p:cNvPr id="688131" name="Rectangle 3"/>
          <p:cNvSpPr>
            <a:spLocks noChangeArrowheads="1"/>
          </p:cNvSpPr>
          <p:nvPr/>
        </p:nvSpPr>
        <p:spPr bwMode="gray">
          <a:xfrm>
            <a:off x="646113" y="803275"/>
            <a:ext cx="787241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a:lnSpc>
                <a:spcPct val="90000"/>
              </a:lnSpc>
            </a:pPr>
            <a:endParaRPr lang="en-US" dirty="0">
              <a:solidFill>
                <a:schemeClr val="accent1"/>
              </a:solidFill>
              <a:latin typeface="Arial" pitchFamily="34" charset="0"/>
            </a:endParaRPr>
          </a:p>
        </p:txBody>
      </p:sp>
      <p:graphicFrame>
        <p:nvGraphicFramePr>
          <p:cNvPr id="6" name="Objekt 4"/>
          <p:cNvGraphicFramePr>
            <a:graphicFrameLocks noChangeAspect="1"/>
          </p:cNvGraphicFramePr>
          <p:nvPr>
            <p:extLst>
              <p:ext uri="{D42A27DB-BD31-4B8C-83A1-F6EECF244321}">
                <p14:modId xmlns:p14="http://schemas.microsoft.com/office/powerpoint/2010/main" val="1224460490"/>
              </p:ext>
            </p:extLst>
          </p:nvPr>
        </p:nvGraphicFramePr>
        <p:xfrm>
          <a:off x="323850" y="1123950"/>
          <a:ext cx="2952006" cy="30972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Objekt 4"/>
          <p:cNvGraphicFramePr>
            <a:graphicFrameLocks noChangeAspect="1"/>
          </p:cNvGraphicFramePr>
          <p:nvPr>
            <p:extLst>
              <p:ext uri="{D42A27DB-BD31-4B8C-83A1-F6EECF244321}">
                <p14:modId xmlns:p14="http://schemas.microsoft.com/office/powerpoint/2010/main" val="1256516473"/>
              </p:ext>
            </p:extLst>
          </p:nvPr>
        </p:nvGraphicFramePr>
        <p:xfrm>
          <a:off x="5004048" y="1124744"/>
          <a:ext cx="2952006" cy="3097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Objekt 4"/>
          <p:cNvGraphicFramePr>
            <a:graphicFrameLocks noChangeAspect="1"/>
          </p:cNvGraphicFramePr>
          <p:nvPr>
            <p:extLst>
              <p:ext uri="{D42A27DB-BD31-4B8C-83A1-F6EECF244321}">
                <p14:modId xmlns:p14="http://schemas.microsoft.com/office/powerpoint/2010/main" val="2678871020"/>
              </p:ext>
            </p:extLst>
          </p:nvPr>
        </p:nvGraphicFramePr>
        <p:xfrm>
          <a:off x="395536" y="4077072"/>
          <a:ext cx="2952006" cy="30972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Objekt 4"/>
          <p:cNvGraphicFramePr>
            <a:graphicFrameLocks noChangeAspect="1"/>
          </p:cNvGraphicFramePr>
          <p:nvPr>
            <p:extLst>
              <p:ext uri="{D42A27DB-BD31-4B8C-83A1-F6EECF244321}">
                <p14:modId xmlns:p14="http://schemas.microsoft.com/office/powerpoint/2010/main" val="2600415068"/>
              </p:ext>
            </p:extLst>
          </p:nvPr>
        </p:nvGraphicFramePr>
        <p:xfrm>
          <a:off x="4932040" y="4005064"/>
          <a:ext cx="2952006" cy="309721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9117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19"/>
          <p:cNvSpPr txBox="1">
            <a:spLocks noChangeArrowheads="1"/>
          </p:cNvSpPr>
          <p:nvPr/>
        </p:nvSpPr>
        <p:spPr bwMode="gray">
          <a:xfrm>
            <a:off x="1402606" y="3933056"/>
            <a:ext cx="2089274"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a:latin typeface="+mn-lt"/>
              </a:rPr>
              <a:t>The </a:t>
            </a:r>
            <a:r>
              <a:rPr lang="hu-HU" altLang="hu-HU" sz="1400" dirty="0" err="1">
                <a:latin typeface="+mn-lt"/>
              </a:rPr>
              <a:t>communist</a:t>
            </a:r>
            <a:r>
              <a:rPr lang="hu-HU" altLang="hu-HU" sz="1400" dirty="0">
                <a:latin typeface="+mn-lt"/>
              </a:rPr>
              <a:t> </a:t>
            </a:r>
            <a:r>
              <a:rPr lang="hu-HU" altLang="hu-HU" sz="1400" dirty="0" err="1">
                <a:latin typeface="+mn-lt"/>
              </a:rPr>
              <a:t>era</a:t>
            </a:r>
            <a:r>
              <a:rPr lang="hu-HU" altLang="hu-HU" sz="1400" dirty="0">
                <a:latin typeface="+mn-lt"/>
              </a:rPr>
              <a:t> had </a:t>
            </a:r>
            <a:r>
              <a:rPr lang="hu-HU" altLang="hu-HU" sz="1400" dirty="0" err="1" smtClean="0">
                <a:latin typeface="+mn-lt"/>
              </a:rPr>
              <a:t>mostly</a:t>
            </a:r>
            <a:r>
              <a:rPr lang="hu-HU" altLang="hu-HU" sz="1400" dirty="0" smtClean="0">
                <a:latin typeface="+mn-lt"/>
              </a:rPr>
              <a:t> </a:t>
            </a:r>
            <a:r>
              <a:rPr lang="hu-HU" altLang="hu-HU" sz="1400" dirty="0" err="1" smtClean="0">
                <a:latin typeface="+mn-lt"/>
              </a:rPr>
              <a:t>or</a:t>
            </a:r>
            <a:r>
              <a:rPr lang="hu-HU" altLang="hu-HU" sz="1400" dirty="0" smtClean="0">
                <a:latin typeface="+mn-lt"/>
              </a:rPr>
              <a:t> </a:t>
            </a:r>
            <a:r>
              <a:rPr lang="hu-HU" altLang="hu-HU" sz="1400" dirty="0" err="1" smtClean="0">
                <a:latin typeface="+mn-lt"/>
              </a:rPr>
              <a:t>only</a:t>
            </a:r>
            <a:r>
              <a:rPr lang="hu-HU" altLang="hu-HU" sz="1400" dirty="0" smtClean="0">
                <a:latin typeface="+mn-lt"/>
              </a:rPr>
              <a:t> </a:t>
            </a:r>
            <a:r>
              <a:rPr lang="hu-HU" altLang="hu-HU" sz="1400" dirty="0" err="1" smtClean="0">
                <a:latin typeface="+mn-lt"/>
              </a:rPr>
              <a:t>good</a:t>
            </a:r>
            <a:r>
              <a:rPr lang="hu-HU" altLang="hu-HU" sz="1400" dirty="0" smtClean="0">
                <a:latin typeface="+mn-lt"/>
              </a:rPr>
              <a:t> </a:t>
            </a:r>
            <a:r>
              <a:rPr lang="hu-HU" altLang="hu-HU" sz="1400" dirty="0" err="1" smtClean="0">
                <a:latin typeface="+mn-lt"/>
              </a:rPr>
              <a:t>sides</a:t>
            </a:r>
            <a:r>
              <a:rPr lang="hu-HU" altLang="hu-HU" sz="1400" dirty="0">
                <a:latin typeface="+mn-lt"/>
              </a:rPr>
              <a:t>: </a:t>
            </a:r>
          </a:p>
          <a:p>
            <a:pPr eaLnBrk="1" hangingPunct="1"/>
            <a:r>
              <a:rPr lang="hu-HU" altLang="hu-HU" sz="1400" dirty="0">
                <a:latin typeface="+mn-lt"/>
              </a:rPr>
              <a:t>HU: </a:t>
            </a:r>
            <a:r>
              <a:rPr lang="hu-HU" altLang="hu-HU" sz="1400" dirty="0" smtClean="0">
                <a:latin typeface="+mn-lt"/>
              </a:rPr>
              <a:t>41</a:t>
            </a:r>
            <a:r>
              <a:rPr lang="hu-HU" altLang="hu-HU" sz="1400" dirty="0" smtClean="0">
                <a:latin typeface="+mn-lt"/>
              </a:rPr>
              <a:t>%</a:t>
            </a:r>
            <a:endParaRPr lang="hu-HU" altLang="hu-HU" sz="1400" dirty="0">
              <a:latin typeface="+mn-lt"/>
            </a:endParaRPr>
          </a:p>
          <a:p>
            <a:pPr eaLnBrk="1" hangingPunct="1"/>
            <a:r>
              <a:rPr lang="hu-HU" altLang="hu-HU" sz="1400" dirty="0">
                <a:latin typeface="+mn-lt"/>
              </a:rPr>
              <a:t>PL: </a:t>
            </a:r>
            <a:r>
              <a:rPr lang="hu-HU" altLang="hu-HU" sz="1400" dirty="0" smtClean="0">
                <a:latin typeface="+mn-lt"/>
              </a:rPr>
              <a:t>13%</a:t>
            </a:r>
            <a:endParaRPr lang="hu-HU" altLang="hu-HU" sz="1400" dirty="0">
              <a:latin typeface="+mn-lt"/>
            </a:endParaRPr>
          </a:p>
          <a:p>
            <a:pPr eaLnBrk="1" hangingPunct="1"/>
            <a:r>
              <a:rPr lang="hu-HU" altLang="hu-HU" sz="1400" dirty="0">
                <a:latin typeface="+mn-lt"/>
              </a:rPr>
              <a:t>SK: </a:t>
            </a:r>
            <a:r>
              <a:rPr lang="hu-HU" altLang="hu-HU" sz="1400" dirty="0" smtClean="0">
                <a:latin typeface="+mn-lt"/>
              </a:rPr>
              <a:t>31%</a:t>
            </a:r>
          </a:p>
          <a:p>
            <a:pPr eaLnBrk="1" hangingPunct="1"/>
            <a:r>
              <a:rPr lang="hu-HU" altLang="hu-HU" sz="1400" noProof="1" smtClean="0">
                <a:latin typeface="+mn-lt"/>
              </a:rPr>
              <a:t>UA: 52%</a:t>
            </a:r>
            <a:endParaRPr lang="hu-HU" altLang="hu-HU" sz="1400" noProof="1">
              <a:latin typeface="+mn-lt"/>
            </a:endParaRPr>
          </a:p>
        </p:txBody>
      </p:sp>
      <p:pic>
        <p:nvPicPr>
          <p:cNvPr id="3994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87350" y="5508625"/>
            <a:ext cx="130492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Line 11"/>
          <p:cNvSpPr>
            <a:spLocks noChangeShapeType="1"/>
          </p:cNvSpPr>
          <p:nvPr/>
        </p:nvSpPr>
        <p:spPr bwMode="gray">
          <a:xfrm flipV="1">
            <a:off x="1036638" y="3357563"/>
            <a:ext cx="0" cy="2205037"/>
          </a:xfrm>
          <a:prstGeom prst="line">
            <a:avLst/>
          </a:prstGeom>
          <a:noFill/>
          <a:ln w="254000">
            <a:solidFill>
              <a:srgbClr val="4C7013"/>
            </a:solidFill>
            <a:round/>
            <a:headEnd/>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39949" name="Text Box 19"/>
          <p:cNvSpPr txBox="1">
            <a:spLocks noChangeArrowheads="1"/>
          </p:cNvSpPr>
          <p:nvPr/>
        </p:nvSpPr>
        <p:spPr bwMode="gray">
          <a:xfrm>
            <a:off x="4930998" y="2280935"/>
            <a:ext cx="2161282"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a:latin typeface="+mn-lt"/>
              </a:rPr>
              <a:t>The </a:t>
            </a:r>
            <a:r>
              <a:rPr lang="hu-HU" altLang="hu-HU" sz="1400" dirty="0" err="1">
                <a:latin typeface="+mn-lt"/>
              </a:rPr>
              <a:t>communist</a:t>
            </a:r>
            <a:r>
              <a:rPr lang="hu-HU" altLang="hu-HU" sz="1400" dirty="0">
                <a:latin typeface="+mn-lt"/>
              </a:rPr>
              <a:t> </a:t>
            </a:r>
            <a:r>
              <a:rPr lang="hu-HU" altLang="hu-HU" sz="1400" dirty="0" err="1">
                <a:latin typeface="+mn-lt"/>
              </a:rPr>
              <a:t>era</a:t>
            </a:r>
            <a:r>
              <a:rPr lang="hu-HU" altLang="hu-HU" sz="1400" dirty="0">
                <a:latin typeface="+mn-lt"/>
              </a:rPr>
              <a:t> had </a:t>
            </a:r>
            <a:r>
              <a:rPr lang="hu-HU" altLang="hu-HU" sz="1400" dirty="0" err="1" smtClean="0">
                <a:latin typeface="+mn-lt"/>
              </a:rPr>
              <a:t>mostly</a:t>
            </a:r>
            <a:r>
              <a:rPr lang="hu-HU" altLang="hu-HU" sz="1400" dirty="0" smtClean="0">
                <a:latin typeface="+mn-lt"/>
              </a:rPr>
              <a:t> </a:t>
            </a:r>
            <a:r>
              <a:rPr lang="hu-HU" altLang="hu-HU" sz="1400" dirty="0" err="1" smtClean="0">
                <a:latin typeface="+mn-lt"/>
              </a:rPr>
              <a:t>or</a:t>
            </a:r>
            <a:r>
              <a:rPr lang="hu-HU" altLang="hu-HU" sz="1400" dirty="0" smtClean="0">
                <a:latin typeface="+mn-lt"/>
              </a:rPr>
              <a:t> </a:t>
            </a:r>
            <a:r>
              <a:rPr lang="hu-HU" altLang="hu-HU" sz="1400" dirty="0" err="1" smtClean="0">
                <a:latin typeface="+mn-lt"/>
              </a:rPr>
              <a:t>only</a:t>
            </a:r>
            <a:r>
              <a:rPr lang="hu-HU" altLang="hu-HU" sz="1400" dirty="0" smtClean="0">
                <a:latin typeface="+mn-lt"/>
              </a:rPr>
              <a:t> </a:t>
            </a:r>
            <a:r>
              <a:rPr lang="hu-HU" altLang="hu-HU" sz="1400" dirty="0" err="1" smtClean="0">
                <a:latin typeface="+mn-lt"/>
              </a:rPr>
              <a:t>bad</a:t>
            </a:r>
            <a:r>
              <a:rPr lang="hu-HU" altLang="hu-HU" sz="1400" dirty="0" smtClean="0">
                <a:latin typeface="+mn-lt"/>
              </a:rPr>
              <a:t> </a:t>
            </a:r>
            <a:r>
              <a:rPr lang="hu-HU" altLang="hu-HU" sz="1400" dirty="0" err="1">
                <a:latin typeface="+mn-lt"/>
              </a:rPr>
              <a:t>sides</a:t>
            </a:r>
            <a:r>
              <a:rPr lang="hu-HU" altLang="hu-HU" sz="1400" dirty="0">
                <a:latin typeface="+mn-lt"/>
              </a:rPr>
              <a:t>:</a:t>
            </a:r>
          </a:p>
          <a:p>
            <a:pPr eaLnBrk="1" hangingPunct="1"/>
            <a:r>
              <a:rPr lang="hu-HU" altLang="hu-HU" sz="1400" dirty="0" smtClean="0">
                <a:latin typeface="+mn-lt"/>
              </a:rPr>
              <a:t>HU: 12%</a:t>
            </a:r>
            <a:endParaRPr lang="hu-HU" altLang="hu-HU" sz="1400" dirty="0">
              <a:latin typeface="+mn-lt"/>
            </a:endParaRPr>
          </a:p>
          <a:p>
            <a:pPr eaLnBrk="1" hangingPunct="1"/>
            <a:r>
              <a:rPr lang="hu-HU" altLang="hu-HU" sz="1400" dirty="0">
                <a:latin typeface="+mn-lt"/>
              </a:rPr>
              <a:t>PL: </a:t>
            </a:r>
            <a:r>
              <a:rPr lang="hu-HU" altLang="hu-HU" sz="1400" dirty="0" smtClean="0">
                <a:latin typeface="+mn-lt"/>
              </a:rPr>
              <a:t>24%</a:t>
            </a:r>
            <a:endParaRPr lang="hu-HU" altLang="hu-HU" sz="1400" dirty="0">
              <a:latin typeface="+mn-lt"/>
            </a:endParaRPr>
          </a:p>
          <a:p>
            <a:pPr eaLnBrk="1" hangingPunct="1"/>
            <a:r>
              <a:rPr lang="hu-HU" altLang="hu-HU" sz="1400" dirty="0">
                <a:latin typeface="+mn-lt"/>
              </a:rPr>
              <a:t>SK: </a:t>
            </a:r>
            <a:r>
              <a:rPr lang="hu-HU" altLang="hu-HU" sz="1400" dirty="0" smtClean="0">
                <a:latin typeface="+mn-lt"/>
              </a:rPr>
              <a:t>20%</a:t>
            </a:r>
          </a:p>
          <a:p>
            <a:pPr eaLnBrk="1" hangingPunct="1"/>
            <a:r>
              <a:rPr lang="hu-HU" altLang="hu-HU" sz="1400" noProof="1" smtClean="0">
                <a:latin typeface="+mn-lt"/>
              </a:rPr>
              <a:t>UA: 12%</a:t>
            </a:r>
            <a:endParaRPr lang="hu-HU" altLang="hu-HU" sz="1400" noProof="1">
              <a:latin typeface="+mn-lt"/>
            </a:endParaRPr>
          </a:p>
        </p:txBody>
      </p:sp>
      <p:pic>
        <p:nvPicPr>
          <p:cNvPr id="3995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4140200" y="3799135"/>
            <a:ext cx="66040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2" name="Line 14"/>
          <p:cNvSpPr>
            <a:spLocks noChangeShapeType="1"/>
          </p:cNvSpPr>
          <p:nvPr/>
        </p:nvSpPr>
        <p:spPr bwMode="gray">
          <a:xfrm rot="10800000" flipV="1">
            <a:off x="4484688" y="2498263"/>
            <a:ext cx="0" cy="1313572"/>
          </a:xfrm>
          <a:prstGeom prst="line">
            <a:avLst/>
          </a:prstGeom>
          <a:noFill/>
          <a:ln w="254000">
            <a:solidFill>
              <a:srgbClr val="F20000"/>
            </a:solidFill>
            <a:round/>
            <a:headEnd/>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39954" name="Text Box 19"/>
          <p:cNvSpPr txBox="1">
            <a:spLocks noChangeArrowheads="1"/>
          </p:cNvSpPr>
          <p:nvPr/>
        </p:nvSpPr>
        <p:spPr bwMode="gray">
          <a:xfrm>
            <a:off x="6587182" y="4297159"/>
            <a:ext cx="2017266"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hu-HU" altLang="hu-HU" sz="1400" dirty="0">
                <a:latin typeface="+mn-lt"/>
              </a:rPr>
              <a:t>The </a:t>
            </a:r>
            <a:r>
              <a:rPr lang="hu-HU" altLang="hu-HU" sz="1400" dirty="0" err="1">
                <a:latin typeface="+mn-lt"/>
              </a:rPr>
              <a:t>communist</a:t>
            </a:r>
            <a:r>
              <a:rPr lang="hu-HU" altLang="hu-HU" sz="1400" dirty="0">
                <a:latin typeface="+mn-lt"/>
              </a:rPr>
              <a:t> </a:t>
            </a:r>
            <a:r>
              <a:rPr lang="hu-HU" altLang="hu-HU" sz="1400" dirty="0" err="1">
                <a:latin typeface="+mn-lt"/>
              </a:rPr>
              <a:t>era</a:t>
            </a:r>
            <a:r>
              <a:rPr lang="hu-HU" altLang="hu-HU" sz="1400" dirty="0">
                <a:latin typeface="+mn-lt"/>
              </a:rPr>
              <a:t> had </a:t>
            </a:r>
            <a:r>
              <a:rPr lang="hu-HU" altLang="hu-HU" sz="1400" dirty="0" err="1" smtClean="0">
                <a:latin typeface="+mn-lt"/>
              </a:rPr>
              <a:t>both</a:t>
            </a:r>
            <a:r>
              <a:rPr lang="hu-HU" altLang="hu-HU" sz="1400" dirty="0" smtClean="0">
                <a:latin typeface="+mn-lt"/>
              </a:rPr>
              <a:t> </a:t>
            </a:r>
            <a:r>
              <a:rPr lang="hu-HU" altLang="hu-HU" sz="1400" dirty="0" err="1" smtClean="0">
                <a:latin typeface="+mn-lt"/>
              </a:rPr>
              <a:t>bad</a:t>
            </a:r>
            <a:r>
              <a:rPr lang="hu-HU" altLang="hu-HU" sz="1400" dirty="0" smtClean="0">
                <a:latin typeface="+mn-lt"/>
              </a:rPr>
              <a:t> and </a:t>
            </a:r>
            <a:r>
              <a:rPr lang="hu-HU" altLang="hu-HU" sz="1400" dirty="0" err="1" smtClean="0">
                <a:latin typeface="+mn-lt"/>
              </a:rPr>
              <a:t>good</a:t>
            </a:r>
            <a:r>
              <a:rPr lang="hu-HU" altLang="hu-HU" sz="1400" dirty="0" smtClean="0">
                <a:latin typeface="+mn-lt"/>
              </a:rPr>
              <a:t> </a:t>
            </a:r>
            <a:r>
              <a:rPr lang="hu-HU" altLang="hu-HU" sz="1400" dirty="0" err="1">
                <a:latin typeface="+mn-lt"/>
              </a:rPr>
              <a:t>sides</a:t>
            </a:r>
            <a:r>
              <a:rPr lang="hu-HU" altLang="hu-HU" sz="1400" dirty="0">
                <a:latin typeface="+mn-lt"/>
              </a:rPr>
              <a:t>: </a:t>
            </a:r>
          </a:p>
          <a:p>
            <a:pPr eaLnBrk="1" hangingPunct="1"/>
            <a:r>
              <a:rPr lang="hu-HU" altLang="hu-HU" sz="1400" dirty="0">
                <a:latin typeface="+mn-lt"/>
              </a:rPr>
              <a:t>HU: </a:t>
            </a:r>
            <a:r>
              <a:rPr lang="hu-HU" altLang="hu-HU" sz="1400" dirty="0" smtClean="0">
                <a:latin typeface="+mn-lt"/>
              </a:rPr>
              <a:t>47%</a:t>
            </a:r>
            <a:endParaRPr lang="hu-HU" altLang="hu-HU" sz="1400" dirty="0">
              <a:latin typeface="+mn-lt"/>
            </a:endParaRPr>
          </a:p>
          <a:p>
            <a:pPr eaLnBrk="1" hangingPunct="1"/>
            <a:r>
              <a:rPr lang="hu-HU" altLang="hu-HU" sz="1400" dirty="0">
                <a:latin typeface="+mn-lt"/>
              </a:rPr>
              <a:t>PL: </a:t>
            </a:r>
            <a:r>
              <a:rPr lang="hu-HU" altLang="hu-HU" sz="1400" dirty="0" smtClean="0">
                <a:latin typeface="+mn-lt"/>
              </a:rPr>
              <a:t>52%</a:t>
            </a:r>
            <a:endParaRPr lang="hu-HU" altLang="hu-HU" sz="1400" dirty="0">
              <a:latin typeface="+mn-lt"/>
            </a:endParaRPr>
          </a:p>
          <a:p>
            <a:pPr eaLnBrk="1" hangingPunct="1"/>
            <a:r>
              <a:rPr lang="hu-HU" altLang="hu-HU" sz="1400" dirty="0">
                <a:latin typeface="+mn-lt"/>
              </a:rPr>
              <a:t>SK: </a:t>
            </a:r>
            <a:r>
              <a:rPr lang="hu-HU" altLang="hu-HU" sz="1400" dirty="0" smtClean="0">
                <a:latin typeface="+mn-lt"/>
              </a:rPr>
              <a:t>43%</a:t>
            </a:r>
          </a:p>
          <a:p>
            <a:pPr eaLnBrk="1" hangingPunct="1"/>
            <a:r>
              <a:rPr lang="hu-HU" altLang="hu-HU" sz="1400" noProof="1" smtClean="0">
                <a:latin typeface="+mn-lt"/>
              </a:rPr>
              <a:t>UA: 27%</a:t>
            </a:r>
            <a:endParaRPr lang="hu-HU" altLang="hu-HU" sz="1400" noProof="1">
              <a:latin typeface="+mn-lt"/>
            </a:endParaRPr>
          </a:p>
        </p:txBody>
      </p:sp>
      <p:sp>
        <p:nvSpPr>
          <p:cNvPr id="39959" name="Title 2"/>
          <p:cNvSpPr>
            <a:spLocks noGrp="1"/>
          </p:cNvSpPr>
          <p:nvPr>
            <p:ph type="title" idx="4294967295"/>
          </p:nvPr>
        </p:nvSpPr>
        <p:spPr/>
        <p:txBody>
          <a:bodyPr/>
          <a:lstStyle/>
          <a:p>
            <a:r>
              <a:rPr lang="hu-HU" altLang="hu-HU" dirty="0" smtClean="0"/>
              <a:t>Strong </a:t>
            </a:r>
            <a:r>
              <a:rPr lang="hu-HU" altLang="hu-HU" dirty="0" err="1" smtClean="0"/>
              <a:t>Nostalgia</a:t>
            </a:r>
            <a:r>
              <a:rPr lang="hu-HU" altLang="hu-HU" dirty="0" smtClean="0"/>
              <a:t> </a:t>
            </a:r>
            <a:r>
              <a:rPr lang="hu-HU" altLang="hu-HU" dirty="0" err="1" smtClean="0"/>
              <a:t>vis-a-vis</a:t>
            </a:r>
            <a:r>
              <a:rPr lang="hu-HU" altLang="hu-HU" dirty="0" smtClean="0"/>
              <a:t> Old </a:t>
            </a:r>
            <a:r>
              <a:rPr lang="hu-HU" altLang="hu-HU" dirty="0" err="1" smtClean="0"/>
              <a:t>Regimes</a:t>
            </a:r>
            <a:endParaRPr lang="en-US" altLang="hu-HU" dirty="0" smtClean="0"/>
          </a:p>
        </p:txBody>
      </p:sp>
      <p:sp>
        <p:nvSpPr>
          <p:cNvPr id="39971" name="Line 11"/>
          <p:cNvSpPr>
            <a:spLocks noChangeShapeType="1"/>
          </p:cNvSpPr>
          <p:nvPr/>
        </p:nvSpPr>
        <p:spPr bwMode="gray">
          <a:xfrm flipV="1">
            <a:off x="6173540" y="4169147"/>
            <a:ext cx="0" cy="920750"/>
          </a:xfrm>
          <a:prstGeom prst="line">
            <a:avLst/>
          </a:prstGeom>
          <a:noFill/>
          <a:ln w="254000">
            <a:solidFill>
              <a:srgbClr val="4C7013"/>
            </a:solidFill>
            <a:round/>
            <a:headEnd/>
            <a:tailEnd type="triangle" w="sm" len="sm"/>
          </a:ln>
          <a:extLst>
            <a:ext uri="{909E8E84-426E-40DD-AFC4-6F175D3DCCD1}">
              <a14:hiddenFill xmlns:a14="http://schemas.microsoft.com/office/drawing/2010/main">
                <a:noFill/>
              </a14:hiddenFill>
            </a:ext>
          </a:extLst>
        </p:spPr>
        <p:txBody>
          <a:bodyPr/>
          <a:lstStyle/>
          <a:p>
            <a:endParaRPr lang="hu-HU"/>
          </a:p>
        </p:txBody>
      </p:sp>
      <p:pic>
        <p:nvPicPr>
          <p:cNvPr id="13"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5868144" y="6022478"/>
            <a:ext cx="66040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14"/>
          <p:cNvSpPr>
            <a:spLocks noChangeShapeType="1"/>
          </p:cNvSpPr>
          <p:nvPr/>
        </p:nvSpPr>
        <p:spPr bwMode="gray">
          <a:xfrm rot="10800000" flipV="1">
            <a:off x="6184054" y="5165538"/>
            <a:ext cx="8535" cy="856369"/>
          </a:xfrm>
          <a:prstGeom prst="line">
            <a:avLst/>
          </a:prstGeom>
          <a:noFill/>
          <a:ln w="254000">
            <a:solidFill>
              <a:srgbClr val="F20000"/>
            </a:solidFill>
            <a:round/>
            <a:headEnd/>
            <a:tailEnd type="triangle" w="sm" len="sm"/>
          </a:ln>
          <a:extLst>
            <a:ext uri="{909E8E84-426E-40DD-AFC4-6F175D3DCCD1}">
              <a14:hiddenFill xmlns:a14="http://schemas.microsoft.com/office/drawing/2010/main">
                <a:noFill/>
              </a14:hiddenFill>
            </a:ext>
          </a:extLst>
        </p:spPr>
        <p:txBody>
          <a:bodyPr/>
          <a:lstStyle/>
          <a:p>
            <a:endParaRPr lang="hu-HU"/>
          </a:p>
        </p:txBody>
      </p:sp>
    </p:spTree>
    <p:extLst>
      <p:ext uri="{BB962C8B-B14F-4D97-AF65-F5344CB8AC3E}">
        <p14:creationId xmlns:p14="http://schemas.microsoft.com/office/powerpoint/2010/main" val="21456697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spect="1" noChangeArrowheads="1"/>
          </p:cNvSpPr>
          <p:nvPr>
            <p:ph type="title"/>
          </p:nvPr>
        </p:nvSpPr>
        <p:spPr bwMode="gray"/>
        <p:txBody>
          <a:bodyPr/>
          <a:lstStyle/>
          <a:p>
            <a:r>
              <a:rPr lang="hu-HU" dirty="0" err="1" smtClean="0"/>
              <a:t>Trust</a:t>
            </a:r>
            <a:r>
              <a:rPr lang="hu-HU" dirty="0" smtClean="0"/>
              <a:t> </a:t>
            </a:r>
            <a:r>
              <a:rPr lang="hu-HU" dirty="0" err="1" smtClean="0"/>
              <a:t>in</a:t>
            </a:r>
            <a:r>
              <a:rPr lang="hu-HU" dirty="0" smtClean="0"/>
              <a:t> </a:t>
            </a:r>
            <a:r>
              <a:rPr lang="hu-HU" dirty="0" err="1" smtClean="0"/>
              <a:t>Institutions</a:t>
            </a:r>
            <a:r>
              <a:rPr lang="hu-HU" dirty="0" smtClean="0"/>
              <a:t> (% of </a:t>
            </a:r>
            <a:r>
              <a:rPr lang="hu-HU" dirty="0" err="1" smtClean="0"/>
              <a:t>people</a:t>
            </a:r>
            <a:r>
              <a:rPr lang="hu-HU" dirty="0" smtClean="0"/>
              <a:t> </a:t>
            </a:r>
            <a:r>
              <a:rPr lang="hu-HU" dirty="0" err="1" smtClean="0"/>
              <a:t>having</a:t>
            </a:r>
            <a:r>
              <a:rPr lang="hu-HU" dirty="0" smtClean="0"/>
              <a:t> </a:t>
            </a:r>
            <a:r>
              <a:rPr lang="hu-HU" dirty="0" err="1" smtClean="0"/>
              <a:t>trust</a:t>
            </a:r>
            <a:r>
              <a:rPr lang="hu-HU" dirty="0" smtClean="0"/>
              <a:t>)</a:t>
            </a:r>
            <a:endParaRPr lang="en-US" b="1" noProof="1"/>
          </a:p>
        </p:txBody>
      </p:sp>
      <p:graphicFrame>
        <p:nvGraphicFramePr>
          <p:cNvPr id="592991" name="Group 95"/>
          <p:cNvGraphicFramePr>
            <a:graphicFrameLocks noGrp="1"/>
          </p:cNvGraphicFramePr>
          <p:nvPr>
            <p:extLst>
              <p:ext uri="{D42A27DB-BD31-4B8C-83A1-F6EECF244321}">
                <p14:modId xmlns:p14="http://schemas.microsoft.com/office/powerpoint/2010/main" val="2967602651"/>
              </p:ext>
            </p:extLst>
          </p:nvPr>
        </p:nvGraphicFramePr>
        <p:xfrm>
          <a:off x="317500" y="1611313"/>
          <a:ext cx="8524875" cy="4337968"/>
        </p:xfrm>
        <a:graphic>
          <a:graphicData uri="http://schemas.openxmlformats.org/drawingml/2006/table">
            <a:tbl>
              <a:tblPr/>
              <a:tblGrid>
                <a:gridCol w="3648075"/>
                <a:gridCol w="1219200"/>
                <a:gridCol w="1219200"/>
                <a:gridCol w="1219200"/>
                <a:gridCol w="1219200"/>
              </a:tblGrid>
              <a:tr h="699977">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de-DE" sz="1800" b="0" i="0" u="none" strike="noStrike" cap="none" normalizeH="0" baseline="0" noProof="1" smtClean="0">
                        <a:ln>
                          <a:noFill/>
                        </a:ln>
                        <a:solidFill>
                          <a:srgbClr val="FFFFFF"/>
                        </a:solidFill>
                        <a:effectLst/>
                        <a:latin typeface="Tahoma" pitchFamily="34" charset="0"/>
                      </a:endParaRPr>
                    </a:p>
                  </a:txBody>
                  <a:tcPr marL="108000" marR="3600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p>
                      <a:pPr algn="ctr">
                        <a:lnSpc>
                          <a:spcPct val="150000"/>
                        </a:lnSpc>
                        <a:spcAft>
                          <a:spcPts val="0"/>
                        </a:spcAft>
                      </a:pPr>
                      <a:r>
                        <a:rPr lang="en-US" sz="1600">
                          <a:solidFill>
                            <a:srgbClr val="000000"/>
                          </a:solidFill>
                          <a:effectLst/>
                          <a:latin typeface="+mj-lt"/>
                          <a:ea typeface="MS Mincho"/>
                          <a:cs typeface="Times New Roman"/>
                        </a:rPr>
                        <a:t>Hungary</a:t>
                      </a:r>
                      <a:endParaRPr lang="hu-HU" sz="1600">
                        <a:effectLst/>
                        <a:latin typeface="+mj-lt"/>
                        <a:ea typeface="MS Mincho"/>
                        <a:cs typeface="Times New Roman"/>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777777"/>
                    </a:solidFill>
                  </a:tcPr>
                </a:tc>
                <a:tc>
                  <a:txBody>
                    <a:bodyPr/>
                    <a:lstStyle/>
                    <a:p>
                      <a:pPr algn="ctr">
                        <a:lnSpc>
                          <a:spcPct val="150000"/>
                        </a:lnSpc>
                        <a:spcAft>
                          <a:spcPts val="0"/>
                        </a:spcAft>
                      </a:pPr>
                      <a:r>
                        <a:rPr lang="en-US" sz="1600">
                          <a:solidFill>
                            <a:srgbClr val="000000"/>
                          </a:solidFill>
                          <a:effectLst/>
                          <a:latin typeface="+mj-lt"/>
                          <a:ea typeface="MS Mincho"/>
                          <a:cs typeface="Times New Roman"/>
                        </a:rPr>
                        <a:t>Poland</a:t>
                      </a:r>
                      <a:endParaRPr lang="hu-HU" sz="1600">
                        <a:effectLst/>
                        <a:latin typeface="+mj-lt"/>
                        <a:ea typeface="MS Mincho"/>
                        <a:cs typeface="Times New Roman"/>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777777"/>
                    </a:solidFill>
                  </a:tcPr>
                </a:tc>
                <a:tc>
                  <a:txBody>
                    <a:bodyPr/>
                    <a:lstStyle/>
                    <a:p>
                      <a:pPr algn="ctr">
                        <a:lnSpc>
                          <a:spcPct val="150000"/>
                        </a:lnSpc>
                        <a:spcAft>
                          <a:spcPts val="0"/>
                        </a:spcAft>
                      </a:pPr>
                      <a:r>
                        <a:rPr lang="en-US" sz="1600">
                          <a:solidFill>
                            <a:srgbClr val="000000"/>
                          </a:solidFill>
                          <a:effectLst/>
                          <a:latin typeface="+mj-lt"/>
                          <a:ea typeface="MS Mincho"/>
                          <a:cs typeface="Times New Roman"/>
                        </a:rPr>
                        <a:t>Slovakia</a:t>
                      </a:r>
                      <a:endParaRPr lang="hu-HU" sz="1600">
                        <a:effectLst/>
                        <a:latin typeface="+mj-lt"/>
                        <a:ea typeface="MS Mincho"/>
                        <a:cs typeface="Times New Roman"/>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p>
                      <a:pPr algn="ctr">
                        <a:lnSpc>
                          <a:spcPct val="150000"/>
                        </a:lnSpc>
                        <a:spcAft>
                          <a:spcPts val="0"/>
                        </a:spcAft>
                      </a:pPr>
                      <a:r>
                        <a:rPr lang="en-US" sz="1600" dirty="0">
                          <a:solidFill>
                            <a:srgbClr val="000000"/>
                          </a:solidFill>
                          <a:effectLst/>
                          <a:latin typeface="+mj-lt"/>
                          <a:ea typeface="MS Mincho"/>
                          <a:cs typeface="Times New Roman"/>
                        </a:rPr>
                        <a:t>Ukraine</a:t>
                      </a:r>
                      <a:endParaRPr lang="hu-HU" sz="1600" dirty="0">
                        <a:effectLst/>
                        <a:latin typeface="+mj-lt"/>
                        <a:ea typeface="MS Mincho"/>
                        <a:cs typeface="Times New Roman"/>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r>
              <a:tr h="336746">
                <a:tc>
                  <a:txBody>
                    <a:bodyPr/>
                    <a:lstStyle/>
                    <a:p>
                      <a:pPr>
                        <a:lnSpc>
                          <a:spcPct val="150000"/>
                        </a:lnSpc>
                        <a:spcAft>
                          <a:spcPts val="0"/>
                        </a:spcAft>
                      </a:pPr>
                      <a:r>
                        <a:rPr lang="en-US" sz="1400" dirty="0">
                          <a:solidFill>
                            <a:srgbClr val="000000"/>
                          </a:solidFill>
                          <a:effectLst/>
                          <a:latin typeface="+mn-lt"/>
                          <a:ea typeface="MS Mincho"/>
                          <a:cs typeface="Times New Roman"/>
                        </a:rPr>
                        <a:t>Government</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23</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19</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23</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23</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r>
              <a:tr h="363231">
                <a:tc>
                  <a:txBody>
                    <a:bodyPr/>
                    <a:lstStyle/>
                    <a:p>
                      <a:pPr>
                        <a:lnSpc>
                          <a:spcPct val="150000"/>
                        </a:lnSpc>
                        <a:spcAft>
                          <a:spcPts val="0"/>
                        </a:spcAft>
                      </a:pPr>
                      <a:r>
                        <a:rPr lang="en-US" sz="1400" dirty="0">
                          <a:solidFill>
                            <a:srgbClr val="000000"/>
                          </a:solidFill>
                          <a:effectLst/>
                          <a:latin typeface="+mn-lt"/>
                          <a:ea typeface="MS Mincho"/>
                          <a:cs typeface="Times New Roman"/>
                        </a:rPr>
                        <a:t>Parliament</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22</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21</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21</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10</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31F46"/>
                    </a:solidFill>
                  </a:tcPr>
                </a:tc>
              </a:tr>
              <a:tr h="367015">
                <a:tc>
                  <a:txBody>
                    <a:bodyPr/>
                    <a:lstStyle/>
                    <a:p>
                      <a:pPr>
                        <a:lnSpc>
                          <a:spcPct val="150000"/>
                        </a:lnSpc>
                        <a:spcAft>
                          <a:spcPts val="0"/>
                        </a:spcAft>
                      </a:pPr>
                      <a:r>
                        <a:rPr lang="en-US" sz="1400" dirty="0">
                          <a:solidFill>
                            <a:srgbClr val="000000"/>
                          </a:solidFill>
                          <a:effectLst/>
                          <a:latin typeface="+mn-lt"/>
                          <a:ea typeface="MS Mincho"/>
                          <a:cs typeface="Times New Roman"/>
                        </a:rPr>
                        <a:t>Political parties</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12</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11</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14</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9</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r>
              <a:tr h="359448">
                <a:tc>
                  <a:txBody>
                    <a:bodyPr/>
                    <a:lstStyle/>
                    <a:p>
                      <a:pPr>
                        <a:lnSpc>
                          <a:spcPct val="150000"/>
                        </a:lnSpc>
                        <a:spcAft>
                          <a:spcPts val="0"/>
                        </a:spcAft>
                      </a:pPr>
                      <a:r>
                        <a:rPr lang="en-US" sz="1400" dirty="0">
                          <a:solidFill>
                            <a:srgbClr val="000000"/>
                          </a:solidFill>
                          <a:effectLst/>
                          <a:latin typeface="+mn-lt"/>
                          <a:ea typeface="MS Mincho"/>
                          <a:cs typeface="Times New Roman"/>
                        </a:rPr>
                        <a:t>President</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30</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40</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51</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45</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DDDDD"/>
                    </a:solidFill>
                  </a:tcPr>
                </a:tc>
              </a:tr>
              <a:tr h="387826">
                <a:tc>
                  <a:txBody>
                    <a:bodyPr/>
                    <a:lstStyle/>
                    <a:p>
                      <a:pPr>
                        <a:lnSpc>
                          <a:spcPct val="150000"/>
                        </a:lnSpc>
                        <a:spcAft>
                          <a:spcPts val="0"/>
                        </a:spcAft>
                      </a:pPr>
                      <a:r>
                        <a:rPr lang="en-US" sz="1400" dirty="0">
                          <a:solidFill>
                            <a:srgbClr val="000000"/>
                          </a:solidFill>
                          <a:effectLst/>
                          <a:latin typeface="+mn-lt"/>
                          <a:ea typeface="MS Mincho"/>
                          <a:cs typeface="Times New Roman"/>
                        </a:rPr>
                        <a:t>Courts of law</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38</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40</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28</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6</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31F46"/>
                    </a:solidFill>
                  </a:tcPr>
                </a:tc>
              </a:tr>
              <a:tr h="367015">
                <a:tc>
                  <a:txBody>
                    <a:bodyPr/>
                    <a:lstStyle/>
                    <a:p>
                      <a:pPr>
                        <a:lnSpc>
                          <a:spcPct val="150000"/>
                        </a:lnSpc>
                        <a:spcAft>
                          <a:spcPts val="0"/>
                        </a:spcAft>
                      </a:pPr>
                      <a:r>
                        <a:rPr lang="en-US" sz="1400" dirty="0">
                          <a:solidFill>
                            <a:srgbClr val="000000"/>
                          </a:solidFill>
                          <a:effectLst/>
                          <a:latin typeface="+mn-lt"/>
                          <a:ea typeface="MS Mincho"/>
                          <a:cs typeface="Times New Roman"/>
                        </a:rPr>
                        <a:t>Police</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42</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47</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34</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7</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31F46"/>
                    </a:solidFill>
                  </a:tcPr>
                </a:tc>
              </a:tr>
              <a:tr h="361340">
                <a:tc>
                  <a:txBody>
                    <a:bodyPr/>
                    <a:lstStyle/>
                    <a:p>
                      <a:pPr>
                        <a:lnSpc>
                          <a:spcPct val="150000"/>
                        </a:lnSpc>
                        <a:spcAft>
                          <a:spcPts val="0"/>
                        </a:spcAft>
                      </a:pPr>
                      <a:r>
                        <a:rPr lang="en-US" sz="1400" dirty="0">
                          <a:solidFill>
                            <a:srgbClr val="000000"/>
                          </a:solidFill>
                          <a:effectLst/>
                          <a:latin typeface="+mn-lt"/>
                          <a:ea typeface="MS Mincho"/>
                          <a:cs typeface="Times New Roman"/>
                        </a:rPr>
                        <a:t>Army</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38</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58</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53</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46</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r>
              <a:tr h="365124">
                <a:tc>
                  <a:txBody>
                    <a:bodyPr/>
                    <a:lstStyle/>
                    <a:p>
                      <a:pPr>
                        <a:lnSpc>
                          <a:spcPct val="150000"/>
                        </a:lnSpc>
                        <a:spcAft>
                          <a:spcPts val="0"/>
                        </a:spcAft>
                      </a:pPr>
                      <a:r>
                        <a:rPr lang="en-US" sz="1400" dirty="0">
                          <a:solidFill>
                            <a:srgbClr val="000000"/>
                          </a:solidFill>
                          <a:effectLst/>
                          <a:latin typeface="+mn-lt"/>
                          <a:ea typeface="MS Mincho"/>
                          <a:cs typeface="Times New Roman"/>
                        </a:rPr>
                        <a:t>Churches</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22</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27</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27</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50</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DDDDD"/>
                    </a:solidFill>
                  </a:tcPr>
                </a:tc>
              </a:tr>
              <a:tr h="367015">
                <a:tc>
                  <a:txBody>
                    <a:bodyPr/>
                    <a:lstStyle/>
                    <a:p>
                      <a:pPr>
                        <a:lnSpc>
                          <a:spcPct val="150000"/>
                        </a:lnSpc>
                        <a:spcAft>
                          <a:spcPts val="0"/>
                        </a:spcAft>
                      </a:pPr>
                      <a:r>
                        <a:rPr lang="en-US" sz="1400" dirty="0">
                          <a:solidFill>
                            <a:srgbClr val="000000"/>
                          </a:solidFill>
                          <a:effectLst/>
                          <a:latin typeface="+mn-lt"/>
                          <a:ea typeface="MS Mincho"/>
                          <a:cs typeface="Times New Roman"/>
                        </a:rPr>
                        <a:t>Public </a:t>
                      </a:r>
                      <a:r>
                        <a:rPr lang="hu-HU" sz="1400" dirty="0" smtClean="0">
                          <a:solidFill>
                            <a:srgbClr val="000000"/>
                          </a:solidFill>
                          <a:effectLst/>
                          <a:latin typeface="+mn-lt"/>
                          <a:ea typeface="MS Mincho"/>
                          <a:cs typeface="Times New Roman"/>
                        </a:rPr>
                        <a:t>t</a:t>
                      </a:r>
                      <a:r>
                        <a:rPr lang="en-US" sz="1400" dirty="0" err="1" smtClean="0">
                          <a:solidFill>
                            <a:srgbClr val="000000"/>
                          </a:solidFill>
                          <a:effectLst/>
                          <a:latin typeface="+mn-lt"/>
                          <a:ea typeface="MS Mincho"/>
                          <a:cs typeface="Times New Roman"/>
                        </a:rPr>
                        <a:t>elevision</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38</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40</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28</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27</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r>
              <a:tr h="363231">
                <a:tc>
                  <a:txBody>
                    <a:bodyPr/>
                    <a:lstStyle/>
                    <a:p>
                      <a:pPr>
                        <a:lnSpc>
                          <a:spcPct val="150000"/>
                        </a:lnSpc>
                        <a:spcAft>
                          <a:spcPts val="0"/>
                        </a:spcAft>
                      </a:pPr>
                      <a:r>
                        <a:rPr lang="en-US" sz="1400" dirty="0">
                          <a:solidFill>
                            <a:srgbClr val="000000"/>
                          </a:solidFill>
                          <a:effectLst/>
                          <a:latin typeface="+mn-lt"/>
                          <a:ea typeface="MS Mincho"/>
                          <a:cs typeface="Times New Roman"/>
                        </a:rPr>
                        <a:t>Private </a:t>
                      </a:r>
                      <a:r>
                        <a:rPr lang="en-US" sz="1400" dirty="0" smtClean="0">
                          <a:solidFill>
                            <a:srgbClr val="000000"/>
                          </a:solidFill>
                          <a:effectLst/>
                          <a:latin typeface="+mn-lt"/>
                          <a:ea typeface="MS Mincho"/>
                          <a:cs typeface="Times New Roman"/>
                        </a:rPr>
                        <a:t>television</a:t>
                      </a:r>
                      <a:r>
                        <a:rPr lang="hu-HU" sz="1400" dirty="0" smtClean="0">
                          <a:solidFill>
                            <a:srgbClr val="000000"/>
                          </a:solidFill>
                          <a:effectLst/>
                          <a:latin typeface="+mn-lt"/>
                          <a:ea typeface="MS Mincho"/>
                          <a:cs typeface="Times New Roman"/>
                        </a:rPr>
                        <a:t>s</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42</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a:solidFill>
                            <a:srgbClr val="000000"/>
                          </a:solidFill>
                          <a:effectLst/>
                          <a:latin typeface="+mn-lt"/>
                          <a:ea typeface="MS Mincho"/>
                          <a:cs typeface="Times New Roman"/>
                        </a:rPr>
                        <a:t>47</a:t>
                      </a:r>
                      <a:endParaRPr lang="hu-HU" sz="140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34</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algn="ctr">
                        <a:lnSpc>
                          <a:spcPct val="150000"/>
                        </a:lnSpc>
                        <a:spcAft>
                          <a:spcPts val="0"/>
                        </a:spcAft>
                      </a:pPr>
                      <a:r>
                        <a:rPr lang="en-US" sz="1400" dirty="0">
                          <a:solidFill>
                            <a:srgbClr val="000000"/>
                          </a:solidFill>
                          <a:effectLst/>
                          <a:latin typeface="+mn-lt"/>
                          <a:ea typeface="MS Mincho"/>
                          <a:cs typeface="Times New Roman"/>
                        </a:rPr>
                        <a:t>26</a:t>
                      </a:r>
                      <a:endParaRPr lang="hu-HU" sz="1400" dirty="0">
                        <a:effectLst/>
                        <a:latin typeface="+mn-lt"/>
                        <a:ea typeface="MS Mincho"/>
                        <a:cs typeface="Times New Roman"/>
                      </a:endParaRPr>
                    </a:p>
                  </a:txBody>
                  <a:tcPr marL="44450" marR="4445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31F46"/>
                    </a:solidFill>
                  </a:tcPr>
                </a:tc>
              </a:tr>
            </a:tbl>
          </a:graphicData>
        </a:graphic>
      </p:graphicFrame>
    </p:spTree>
    <p:extLst>
      <p:ext uri="{BB962C8B-B14F-4D97-AF65-F5344CB8AC3E}">
        <p14:creationId xmlns:p14="http://schemas.microsoft.com/office/powerpoint/2010/main" val="427628103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CT-BODYINDENTATION" val="0;0;0;0;0;14.25;14.09646;28.34646;28.26968;42.51968;28.26968;42.51968;28.26968;42.51968;28.26968;42.51968;28.26968;42.51968;"/>
  <p:tag name="VCT-BULLETVISIBILITY" val="G  *******"/>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AZ01h6nqJ0SYIgP38wisA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DO5XEU6z5EiCgkIfM9zD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h1AgzO_Uk.9ANHbZKUmU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_3vZiGvebkS2DAc5nhbuQ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_QNnWeuQk6mWDlE8d78B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jzLKNfthGUSMj9j.d20Q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PKFby7nuki_6CDKVBgJOw"/>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7-2010 4-3.potx"/>
  <p:tag name="VCTMASTER" val="GfK Master for PPT 2010 4-3"/>
  <p:tag name="VCTORDER" val="1"/>
</p:tagLst>
</file>

<file path=ppt/tags/tag3.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0XTnlB3KpkK7LJ09MxjVsA"/>
</p:tagLst>
</file>

<file path=ppt/tags/tag5.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LpiQ2jlFA0K4Rw9ltL4rl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NvWWtVkXkeUwoF3vutdR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wM6mtSVicUySEq4IMDy9Vg"/>
</p:tagLst>
</file>

<file path=ppt/theme/theme1.xml><?xml version="1.0" encoding="utf-8"?>
<a:theme xmlns:a="http://schemas.openxmlformats.org/drawingml/2006/main" name="GfK Template PPT 2007-2010 4-3">
  <a:themeElements>
    <a:clrScheme name="GfK color scheme for Office 2010">
      <a:dk1>
        <a:srgbClr val="000000"/>
      </a:dk1>
      <a:lt1>
        <a:srgbClr val="FFFFFF"/>
      </a:lt1>
      <a:dk2>
        <a:srgbClr val="E95E0F"/>
      </a:dk2>
      <a:lt2>
        <a:srgbClr val="928580"/>
      </a:lt2>
      <a:accent1>
        <a:srgbClr val="004186"/>
      </a:accent1>
      <a:accent2>
        <a:srgbClr val="0087C8"/>
      </a:accent2>
      <a:accent3>
        <a:srgbClr val="A1AF00"/>
      </a:accent3>
      <a:accent4>
        <a:srgbClr val="CDC300"/>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defRPr sz="16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spcBef>
            <a:spcPts val="300"/>
          </a:spcBef>
          <a:defRPr sz="1600"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8091</TotalTime>
  <Words>5221</Words>
  <Application>Microsoft Office PowerPoint</Application>
  <PresentationFormat>Diavetítés a képernyőre (4:3 oldalarány)</PresentationFormat>
  <Paragraphs>280</Paragraphs>
  <Slides>17</Slides>
  <Notes>17</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17</vt:i4>
      </vt:variant>
    </vt:vector>
  </HeadingPairs>
  <TitlesOfParts>
    <vt:vector size="19" baseType="lpstr">
      <vt:lpstr>GfK Template PPT 2007-2010 4-3</vt:lpstr>
      <vt:lpstr>think-cell Slide</vt:lpstr>
      <vt:lpstr>Support of democracy in Ukraine</vt:lpstr>
      <vt:lpstr>A Theory concerning Support of Democracy</vt:lpstr>
      <vt:lpstr>Support of Democracy in Ukraine and V4 countries</vt:lpstr>
      <vt:lpstr>Change in Support of Democracy in Ukraine between 1999 and 2014 (%)</vt:lpstr>
      <vt:lpstr>A Typology evaluating Support of Democracy</vt:lpstr>
      <vt:lpstr>Changes in Population’s Attitudes toward  Democracy between 1999 and 2014</vt:lpstr>
      <vt:lpstr>Satisfaction with Democracy</vt:lpstr>
      <vt:lpstr>Strong Nostalgia vis-a-vis Old Regimes</vt:lpstr>
      <vt:lpstr>Trust in Institutions (% of people having trust)</vt:lpstr>
      <vt:lpstr>A Causal Model for Explanation of Support of Democracy</vt:lpstr>
      <vt:lpstr>Support of Democracy – A Question of Generations?</vt:lpstr>
      <vt:lpstr>Support of Democracy – Strong Regional Differences</vt:lpstr>
      <vt:lpstr>Support of Democracy – a Question of Welfare?</vt:lpstr>
      <vt:lpstr>Other Factors influencing Support of Democracy</vt:lpstr>
      <vt:lpstr>Strong Procedural Legitimation</vt:lpstr>
      <vt:lpstr>A Causal Model for Explanation of Support of Democracy</vt:lpstr>
      <vt:lpstr>Further Development is Uncertain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Cím</dc:title>
  <dc:creator>Bacher, János (GfK Hungária)</dc:creator>
  <cp:lastModifiedBy>Sugatagi, Gábor (GfK)</cp:lastModifiedBy>
  <cp:revision>1181</cp:revision>
  <cp:lastPrinted>2013-11-28T12:46:40Z</cp:lastPrinted>
  <dcterms:modified xsi:type="dcterms:W3CDTF">2014-12-15T14:30:28Z</dcterms:modified>
</cp:coreProperties>
</file>